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70" r:id="rId7"/>
    <p:sldId id="271" r:id="rId8"/>
    <p:sldId id="269" r:id="rId9"/>
    <p:sldId id="260" r:id="rId10"/>
    <p:sldId id="267" r:id="rId11"/>
    <p:sldId id="268" r:id="rId12"/>
    <p:sldId id="273" r:id="rId13"/>
    <p:sldId id="27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77"/>
    <a:srgbClr val="466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90"/>
  </p:normalViewPr>
  <p:slideViewPr>
    <p:cSldViewPr snapToGrid="0">
      <p:cViewPr varScale="1">
        <p:scale>
          <a:sx n="91" d="100"/>
          <a:sy n="91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2F6742-6CB0-45DD-9D7E-EE90AAE24EAF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5743074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14925"/>
            <a:ext cx="12191999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915759"/>
            <a:ext cx="12191999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cover slide subtitle style two lines of content can go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0D2CA-3A15-4D87-B86A-E723636E1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96CC64-0C51-4149-A2F4-F051E02B3CEC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4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hoto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288BB2-2C5C-41DD-85CA-A84D5F6DF89A}"/>
              </a:ext>
            </a:extLst>
          </p:cNvPr>
          <p:cNvSpPr/>
          <p:nvPr userDrawn="1"/>
        </p:nvSpPr>
        <p:spPr>
          <a:xfrm>
            <a:off x="-3" y="6062870"/>
            <a:ext cx="12191999" cy="79512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557C78-CC9B-4237-B173-4E628867D98F}"/>
              </a:ext>
            </a:extLst>
          </p:cNvPr>
          <p:cNvSpPr/>
          <p:nvPr userDrawn="1"/>
        </p:nvSpPr>
        <p:spPr>
          <a:xfrm>
            <a:off x="0" y="2"/>
            <a:ext cx="12192000" cy="606286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CACDE16-C1E7-496A-B55F-2A40717127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8157" y="1108952"/>
            <a:ext cx="10728264" cy="49539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 this space for a photo or graphic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77B3136-DA25-4D2A-8F8D-7503EC1F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9A8AF061-4E48-4980-9131-B13F44E60962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3F681-EA5A-400F-B494-9AC6D89915D9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95B24D1-AAF6-4542-A326-A8057C5E2B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57" y="6380945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163988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A0E7B1-7947-425C-9D7B-9F81BD7CADFB}"/>
              </a:ext>
            </a:extLst>
          </p:cNvPr>
          <p:cNvSpPr/>
          <p:nvPr userDrawn="1"/>
        </p:nvSpPr>
        <p:spPr>
          <a:xfrm>
            <a:off x="-3" y="6062870"/>
            <a:ext cx="12191999" cy="79512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557C78-CC9B-4237-B173-4E628867D98F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1C6B91A-19E3-46EA-B035-B54F4C06AE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2" y="1108953"/>
            <a:ext cx="8209293" cy="2675108"/>
          </a:xfrm>
        </p:spPr>
        <p:txBody>
          <a:bodyPr lIns="731520" tIns="457200" rIns="731520" bIns="731520">
            <a:noAutofit/>
          </a:bodyPr>
          <a:lstStyle>
            <a:lvl1pPr marL="457200" indent="-457200">
              <a:buClr>
                <a:srgbClr val="FF9210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Contact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388296-7DAB-44C6-B4BB-62BDB0E5D866}"/>
              </a:ext>
            </a:extLst>
          </p:cNvPr>
          <p:cNvSpPr txBox="1"/>
          <p:nvPr userDrawn="1"/>
        </p:nvSpPr>
        <p:spPr>
          <a:xfrm>
            <a:off x="0" y="3933165"/>
            <a:ext cx="4981576" cy="1815882"/>
          </a:xfrm>
          <a:prstGeom prst="rect">
            <a:avLst/>
          </a:prstGeom>
          <a:noFill/>
        </p:spPr>
        <p:txBody>
          <a:bodyPr wrap="square" lIns="1280160" rtlCol="0">
            <a:spAutoFit/>
          </a:bodyPr>
          <a:lstStyle/>
          <a:p>
            <a:r>
              <a:rPr lang="en-US" sz="2800" dirty="0"/>
              <a:t>ElevateNP.org</a:t>
            </a:r>
          </a:p>
          <a:p>
            <a:r>
              <a:rPr lang="en-US" sz="2800" dirty="0"/>
              <a:t>info@ElevateEnergy.org</a:t>
            </a:r>
          </a:p>
          <a:p>
            <a:r>
              <a:rPr lang="en-US" sz="2800" dirty="0"/>
              <a:t>@ElevateNPOrg</a:t>
            </a:r>
          </a:p>
          <a:p>
            <a:r>
              <a:rPr lang="en-US" sz="2800" dirty="0"/>
              <a:t>@ElevateNPO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C1BF1FA-6BB1-4BA2-84FA-F05C0DD9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1BA061E1-94DD-41B4-BF99-5C90508CA481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F3E9E5-519A-4697-9F53-F4F434F0F098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6F8CE37C-87B8-481E-BF5E-0F97EA2DD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7073" y="4016304"/>
            <a:ext cx="373172" cy="16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2F6742-6CB0-45DD-9D7E-EE90AAE24EAF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5743074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114927"/>
            <a:ext cx="6096000" cy="2768174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915759"/>
            <a:ext cx="6096000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cover slide subtitle style two lines of content can go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0D2CA-3A15-4D87-B86A-E723636E1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24B6CBA-AF87-402D-AAC7-37FE98185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1912" r="26164" b="-111"/>
          <a:stretch/>
        </p:blipFill>
        <p:spPr>
          <a:xfrm>
            <a:off x="6096000" y="0"/>
            <a:ext cx="6096000" cy="5743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DA4C47-D031-4DC4-9871-E673DC9A80F6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3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2F6742-6CB0-45DD-9D7E-EE90AAE24EAF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5743074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114927"/>
            <a:ext cx="6096000" cy="2768174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915759"/>
            <a:ext cx="6096000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cover slide subtitle style two lines of content can go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0D2CA-3A15-4D87-B86A-E723636E1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DA4C47-D031-4DC4-9871-E673DC9A80F6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97A0F4-E18B-4DE7-8502-800EFAA48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9646" r="29348" b="6611"/>
          <a:stretch/>
        </p:blipFill>
        <p:spPr>
          <a:xfrm>
            <a:off x="6096000" y="-1"/>
            <a:ext cx="6095995" cy="5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2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903153-7931-45A6-B137-3A92CD120024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8D75B3-DB5C-4FDA-82B0-B2052A23EE16}"/>
              </a:ext>
            </a:extLst>
          </p:cNvPr>
          <p:cNvSpPr/>
          <p:nvPr userDrawn="1"/>
        </p:nvSpPr>
        <p:spPr>
          <a:xfrm>
            <a:off x="-1" y="0"/>
            <a:ext cx="12191999" cy="574307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0DEEE982-6ACE-4CB6-ABD8-DE4C577FCC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3" y="3922977"/>
            <a:ext cx="12191999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cover slide subtitle style two lines of content can go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824B96-EF86-44EC-BD26-AB0AC9B20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BFE08C1-829C-46BE-8A40-C3C6196D4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14925"/>
            <a:ext cx="12191999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H2 Cover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C8EE78-C717-49F5-A5A7-0C54FFDB5829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7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6DF95C-1226-4D1C-8E9A-D92517AFE5B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6F4BF68-AF63-4C57-9570-064499AA4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206500"/>
            <a:ext cx="12191999" cy="3104684"/>
          </a:xfrm>
          <a:prstGeom prst="rect">
            <a:avLst/>
          </a:prstGeom>
        </p:spPr>
        <p:txBody>
          <a:bodyPr lIns="731520" tIns="731520" rIns="731520" bIns="548640" anchor="b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H3 Title: use this for sub-section cover slides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4830D167-DCB1-44F8-962A-E475E01884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20710"/>
            <a:ext cx="12191998" cy="1023732"/>
          </a:xfrm>
          <a:ln>
            <a:noFill/>
          </a:ln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H3 subsection subtitle style two lines of content can go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72FB6F8-D9DA-4EC3-9CF9-1D9D7D588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C04288-290B-4AC0-A60A-C39E63027901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5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C122C9-D4FA-4A94-A5C7-0008D5D5F692}"/>
              </a:ext>
            </a:extLst>
          </p:cNvPr>
          <p:cNvSpPr/>
          <p:nvPr userDrawn="1"/>
        </p:nvSpPr>
        <p:spPr>
          <a:xfrm>
            <a:off x="6096000" y="0"/>
            <a:ext cx="6095996" cy="685799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B0CF12-8CA2-471D-9F0F-887B4556C581}"/>
              </a:ext>
            </a:extLst>
          </p:cNvPr>
          <p:cNvSpPr/>
          <p:nvPr userDrawn="1"/>
        </p:nvSpPr>
        <p:spPr>
          <a:xfrm>
            <a:off x="-1" y="-30778"/>
            <a:ext cx="6095995" cy="688877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902BFB81-FAA8-4F23-BAD0-A060777CE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645433" y="2849874"/>
            <a:ext cx="867228" cy="650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807B3-2F03-4292-B4BC-A40076DECA24}"/>
              </a:ext>
            </a:extLst>
          </p:cNvPr>
          <p:cNvSpPr txBox="1"/>
          <p:nvPr userDrawn="1"/>
        </p:nvSpPr>
        <p:spPr>
          <a:xfrm>
            <a:off x="1636482" y="285191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OUR MISSION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EFB62F-5AF7-43B5-AE6E-6168FD2DD5C6}"/>
              </a:ext>
            </a:extLst>
          </p:cNvPr>
          <p:cNvSpPr txBox="1"/>
          <p:nvPr userDrawn="1"/>
        </p:nvSpPr>
        <p:spPr>
          <a:xfrm>
            <a:off x="6743698" y="1333553"/>
            <a:ext cx="480059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000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design and implement programs that reduce costs, protect people and the environment, and ensure the benefits of clean and efficient energy use reach those who need them most.</a:t>
            </a:r>
          </a:p>
        </p:txBody>
      </p:sp>
    </p:spTree>
    <p:extLst>
      <p:ext uri="{BB962C8B-B14F-4D97-AF65-F5344CB8AC3E}">
        <p14:creationId xmlns:p14="http://schemas.microsoft.com/office/powerpoint/2010/main" val="205790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C122C9-D4FA-4A94-A5C7-0008D5D5F692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32F60497-F413-49AE-BC7D-964A2480239A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B0CF12-8CA2-471D-9F0F-887B4556C581}"/>
              </a:ext>
            </a:extLst>
          </p:cNvPr>
          <p:cNvSpPr/>
          <p:nvPr userDrawn="1"/>
        </p:nvSpPr>
        <p:spPr>
          <a:xfrm>
            <a:off x="0" y="0"/>
            <a:ext cx="3550596" cy="5743074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3581EE6-BE16-4B49-8653-EC52C92FA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3550596" cy="5735854"/>
          </a:xfrm>
        </p:spPr>
        <p:txBody>
          <a:bodyPr lIns="731520" tIns="731520" rIns="365760" bIns="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H2 Title: Use this slide for optional table of contents or an 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6BFEE1-A7FB-4B24-AD8E-E8B80C630888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18B561E-A1DE-42E2-930B-A76034F0B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0596" y="0"/>
            <a:ext cx="8641403" cy="5735855"/>
          </a:xfrm>
        </p:spPr>
        <p:txBody>
          <a:bodyPr lIns="731520" tIns="731520" rIns="731520" bIns="731520">
            <a:noAutofit/>
          </a:bodyPr>
          <a:lstStyle>
            <a:lvl1pPr algn="l">
              <a:buClr>
                <a:srgbClr val="FF9210"/>
              </a:buClr>
              <a:defRPr/>
            </a:lvl1pPr>
            <a:lvl2pPr algn="l"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Table of contents or agenda information goes here</a:t>
            </a:r>
          </a:p>
          <a:p>
            <a:r>
              <a:rPr lang="en-US" dirty="0"/>
              <a:t>Can be bulleted form or paragraph</a:t>
            </a:r>
          </a:p>
          <a:p>
            <a:r>
              <a:rPr lang="en-US" dirty="0"/>
              <a:t>Keep content brief</a:t>
            </a:r>
          </a:p>
          <a:p>
            <a:r>
              <a:rPr lang="en-US" dirty="0"/>
              <a:t>Container and text should not resize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F74AFB0-6880-4B0A-AC89-1460C33F1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532" y="6356350"/>
            <a:ext cx="5857240" cy="508868"/>
          </a:xfrm>
          <a:prstGeom prst="rect">
            <a:avLst/>
          </a:prstGeom>
        </p:spPr>
        <p:txBody>
          <a:bodyPr vert="horz" lIns="91440" tIns="45720" rIns="91440" bIns="274320" rtlCol="0" anchor="ctr"/>
          <a:lstStyle>
            <a:lvl1pPr algn="l">
              <a:defRPr sz="13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0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AA05C4-D69A-4AFF-A884-23E7FD21ABF2}"/>
              </a:ext>
            </a:extLst>
          </p:cNvPr>
          <p:cNvSpPr/>
          <p:nvPr userDrawn="1"/>
        </p:nvSpPr>
        <p:spPr>
          <a:xfrm>
            <a:off x="-3" y="6062870"/>
            <a:ext cx="12191999" cy="79512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6" y="1108953"/>
            <a:ext cx="12190863" cy="4953917"/>
          </a:xfrm>
        </p:spPr>
        <p:txBody>
          <a:bodyPr lIns="731520" tIns="457200" rIns="731520" bIns="731520">
            <a:noAutofit/>
          </a:bodyPr>
          <a:lstStyle>
            <a:lvl1pPr>
              <a:buClr>
                <a:srgbClr val="FF9210"/>
              </a:buClr>
              <a:defRPr/>
            </a:lvl1pPr>
            <a:lvl2pPr>
              <a:buClr>
                <a:srgbClr val="FF9210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Long form content can be added here</a:t>
            </a:r>
          </a:p>
          <a:p>
            <a:pPr lvl="1"/>
            <a:r>
              <a:rPr lang="en-US" dirty="0"/>
              <a:t>Can be bulleted form or paragraph</a:t>
            </a:r>
          </a:p>
          <a:p>
            <a:r>
              <a:rPr lang="en-US" dirty="0"/>
              <a:t>Keep content brief</a:t>
            </a:r>
          </a:p>
          <a:p>
            <a:r>
              <a:rPr lang="en-US" dirty="0"/>
              <a:t>Container and Text should not resize</a:t>
            </a:r>
          </a:p>
          <a:p>
            <a:r>
              <a:rPr lang="en-US" dirty="0"/>
              <a:t>Keep content 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CD075A-BDD9-4EC9-BB9B-F90B6FDE6928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80D45E3-508B-40FF-BC42-514146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7F42FFAC-75E8-4335-ADC1-615E1EC72AFD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AFA7B3-69BD-4927-879D-5F669F216FAC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99E2895-3DE1-4901-BA9C-18F9F21744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57" y="6380945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240169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DB85E3-58E3-4F00-94C8-92B5DC11B2FA}"/>
              </a:ext>
            </a:extLst>
          </p:cNvPr>
          <p:cNvSpPr/>
          <p:nvPr userDrawn="1"/>
        </p:nvSpPr>
        <p:spPr>
          <a:xfrm>
            <a:off x="-3" y="6062870"/>
            <a:ext cx="12191999" cy="79512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557C78-CC9B-4237-B173-4E628867D98F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1C6B91A-19E3-46EA-B035-B54F4C06AE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2" y="1108952"/>
            <a:ext cx="7729393" cy="4953917"/>
          </a:xfrm>
        </p:spPr>
        <p:txBody>
          <a:bodyPr lIns="731520" tIns="457200" rIns="731520" bIns="731520">
            <a:noAutofit/>
          </a:bodyPr>
          <a:lstStyle>
            <a:lvl1pPr>
              <a:buClr>
                <a:srgbClr val="FF9210"/>
              </a:buClr>
              <a:defRPr/>
            </a:lvl1pPr>
            <a:lvl2pPr>
              <a:buClr>
                <a:srgbClr val="FF9210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Long form content can be added here</a:t>
            </a:r>
          </a:p>
          <a:p>
            <a:pPr lvl="1"/>
            <a:r>
              <a:rPr lang="en-US" dirty="0"/>
              <a:t>Can be bulleted form or paragraph</a:t>
            </a:r>
          </a:p>
          <a:p>
            <a:r>
              <a:rPr lang="en-US" dirty="0"/>
              <a:t>Keep content brief</a:t>
            </a:r>
          </a:p>
          <a:p>
            <a:r>
              <a:rPr lang="en-US" dirty="0"/>
              <a:t>Container and Text should not</a:t>
            </a:r>
          </a:p>
          <a:p>
            <a:r>
              <a:rPr lang="en-US" dirty="0"/>
              <a:t>Keep content brief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CACDE16-C1E7-496A-B55F-2A40717127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30245" y="1635369"/>
            <a:ext cx="3686176" cy="367173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 this space for a photo or graphic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333FD37-926C-4935-ACE3-DCE541B3B98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730245" y="5444504"/>
            <a:ext cx="3686176" cy="185944"/>
          </a:xfrm>
        </p:spPr>
        <p:txBody>
          <a:bodyPr lIns="731520" tIns="0" rIns="0" bIns="0">
            <a:noAutofit/>
          </a:bodyPr>
          <a:lstStyle>
            <a:lvl1pPr marL="0" indent="0" algn="r">
              <a:buClr>
                <a:srgbClr val="FFB901"/>
              </a:buClr>
              <a:buNone/>
              <a:defRPr sz="1400"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SOURCE: source information goes here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8B506D5-BDE9-4583-9069-19E40745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0B142145-212C-467A-B364-DB8FABF551A2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1020EB-B68E-4AC4-83AB-83DF1F26648D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385D88E-DB8B-4C91-AA71-444047F46FA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57" y="6380945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10892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9FE89D-9607-403A-8A8D-19FC7342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7BAECC-C0E4-43F6-B47A-91217CD2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3EBC88-C2EB-47ED-8440-9CA057684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9D2A-EA97-4F3E-9A00-F9CC28341A3E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72841-2626-4498-BDA2-4F77EFE2F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AB8CE2-E50A-415C-863A-82332C636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010B-E3D2-4DCA-ADC0-CD5ADB6A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2" r:id="rId3"/>
    <p:sldLayoutId id="2147483663" r:id="rId4"/>
    <p:sldLayoutId id="2147483664" r:id="rId5"/>
    <p:sldLayoutId id="2147483671" r:id="rId6"/>
    <p:sldLayoutId id="2147483666" r:id="rId7"/>
    <p:sldLayoutId id="2147483667" r:id="rId8"/>
    <p:sldLayoutId id="2147483660" r:id="rId9"/>
    <p:sldLayoutId id="2147483665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carrie.donohoe@ElevateNP.org" TargetMode="External"/><Relationship Id="rId3" Type="http://schemas.openxmlformats.org/officeDocument/2006/relationships/hyperlink" Target="mailto:amanda.gramigna@ElevateNP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22728-801D-4C49-8741-97C663579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Stormwater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5E4EF-18EC-47E6-8988-D2929A18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915759"/>
            <a:ext cx="12192001" cy="1820096"/>
          </a:xfrm>
        </p:spPr>
        <p:txBody>
          <a:bodyPr/>
          <a:lstStyle/>
          <a:p>
            <a:r>
              <a:rPr lang="en-US" dirty="0"/>
              <a:t>Carrie Donohoe and Amanda Gramigna</a:t>
            </a:r>
          </a:p>
          <a:p>
            <a:r>
              <a:rPr lang="en-US" sz="2000" dirty="0"/>
              <a:t>Project Manager and Associate Director, Environmental Health</a:t>
            </a:r>
          </a:p>
        </p:txBody>
      </p:sp>
    </p:spTree>
    <p:extLst>
      <p:ext uri="{BB962C8B-B14F-4D97-AF65-F5344CB8AC3E}">
        <p14:creationId xmlns:p14="http://schemas.microsoft.com/office/powerpoint/2010/main" val="120560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3BB707-B60C-4377-8DA8-95D75ACFC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4853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73CEB78-5BB5-4788-A452-80671D8F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" y="1108953"/>
            <a:ext cx="6470286" cy="2675108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Carrie Donohoe</a:t>
            </a:r>
          </a:p>
          <a:p>
            <a:pPr lvl="0"/>
            <a:r>
              <a:rPr lang="en-US" sz="2400" dirty="0">
                <a:solidFill>
                  <a:srgbClr val="396377"/>
                </a:solidFill>
                <a:hlinkClick r:id="rId2"/>
              </a:rPr>
              <a:t>carrie.donohoe@ElevateNP.org</a:t>
            </a:r>
            <a:endParaRPr lang="en-US" sz="2400" dirty="0">
              <a:solidFill>
                <a:srgbClr val="396377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217-391-4273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12EC0EA-4845-4D95-AFBD-271E9A8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85DC1D51-9E80-4297-8CF5-E1B56429CD3F}"/>
              </a:ext>
            </a:extLst>
          </p:cNvPr>
          <p:cNvSpPr txBox="1">
            <a:spLocks/>
          </p:cNvSpPr>
          <p:nvPr/>
        </p:nvSpPr>
        <p:spPr>
          <a:xfrm>
            <a:off x="6095999" y="1108952"/>
            <a:ext cx="6470286" cy="2675108"/>
          </a:xfrm>
          <a:prstGeom prst="rect">
            <a:avLst/>
          </a:prstGeom>
        </p:spPr>
        <p:txBody>
          <a:bodyPr vert="horz" lIns="731520" tIns="457200" rIns="731520" bIns="7315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21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B90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B90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B90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B90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Amanda Gramigna</a:t>
            </a:r>
          </a:p>
          <a:p>
            <a:r>
              <a:rPr lang="en-US" sz="2400" dirty="0">
                <a:solidFill>
                  <a:srgbClr val="396377"/>
                </a:solidFill>
                <a:hlinkClick r:id="rId3"/>
              </a:rPr>
              <a:t>amanda.gramigna@ElevateNP.org</a:t>
            </a:r>
            <a:endParaRPr lang="en-US" sz="2400" dirty="0">
              <a:solidFill>
                <a:srgbClr val="396377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217-391-4273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2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A38F73FF-E5A5-4952-AC30-41D034F9991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730245" y="2305638"/>
            <a:ext cx="3509393" cy="22467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68D997A0-1142-40CC-BB9C-D3B7E3C8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Stormwater?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79DBD42-B0DD-4DE2-B3AF-86D53863D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Stormwater originates from rain, snow, or ice melt</a:t>
            </a:r>
          </a:p>
          <a:p>
            <a:r>
              <a:rPr lang="en-US" dirty="0"/>
              <a:t>What happens to stormwater?</a:t>
            </a:r>
          </a:p>
          <a:p>
            <a:pPr lvl="1"/>
            <a:r>
              <a:rPr lang="en-US" dirty="0"/>
              <a:t>Infiltrate into soil where it falls (best)</a:t>
            </a:r>
          </a:p>
          <a:p>
            <a:pPr lvl="1"/>
            <a:r>
              <a:rPr lang="en-US" dirty="0"/>
              <a:t>Accumulate in puddles and evaporate</a:t>
            </a:r>
          </a:p>
          <a:p>
            <a:pPr lvl="1"/>
            <a:r>
              <a:rPr lang="en-US" dirty="0"/>
              <a:t>Runoff to sewers, streams, lakes etc.</a:t>
            </a:r>
          </a:p>
        </p:txBody>
      </p:sp>
    </p:spTree>
    <p:extLst>
      <p:ext uri="{BB962C8B-B14F-4D97-AF65-F5344CB8AC3E}">
        <p14:creationId xmlns:p14="http://schemas.microsoft.com/office/powerpoint/2010/main" val="221463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68D997A0-1142-40CC-BB9C-D3B7E3C8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Stormwater?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79DBD42-B0DD-4DE2-B3AF-86D53863D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607" y="1100279"/>
            <a:ext cx="7729393" cy="4953917"/>
          </a:xfrm>
        </p:spPr>
        <p:txBody>
          <a:bodyPr/>
          <a:lstStyle/>
          <a:p>
            <a:r>
              <a:rPr lang="en-US" dirty="0"/>
              <a:t>Accumulation</a:t>
            </a:r>
          </a:p>
          <a:p>
            <a:pPr lvl="1"/>
            <a:r>
              <a:rPr lang="en-US" dirty="0"/>
              <a:t>Can damage infrastructure </a:t>
            </a:r>
          </a:p>
          <a:p>
            <a:pPr lvl="1"/>
            <a:r>
              <a:rPr lang="en-US" dirty="0"/>
              <a:t>Can obstruct roads</a:t>
            </a:r>
          </a:p>
          <a:p>
            <a:r>
              <a:rPr lang="en-US" dirty="0"/>
              <a:t>Runoff</a:t>
            </a:r>
          </a:p>
          <a:p>
            <a:pPr lvl="1"/>
            <a:r>
              <a:rPr lang="en-US" dirty="0"/>
              <a:t>Can clog sewers or drains with debris</a:t>
            </a:r>
          </a:p>
          <a:p>
            <a:pPr lvl="1"/>
            <a:r>
              <a:rPr lang="en-US" dirty="0"/>
              <a:t>Can cause damage by erosion</a:t>
            </a:r>
          </a:p>
          <a:p>
            <a:r>
              <a:rPr lang="en-US" dirty="0"/>
              <a:t>Infiltration</a:t>
            </a:r>
          </a:p>
          <a:p>
            <a:pPr lvl="1"/>
            <a:r>
              <a:rPr lang="en-US" dirty="0"/>
              <a:t>Capture water where it lands</a:t>
            </a:r>
          </a:p>
          <a:p>
            <a:pPr lvl="1"/>
            <a:r>
              <a:rPr lang="en-US" dirty="0"/>
              <a:t>Filters and replenishes groundwater</a:t>
            </a:r>
          </a:p>
          <a:p>
            <a:pPr lvl="1"/>
            <a:r>
              <a:rPr lang="en-US" dirty="0"/>
              <a:t>Infiltration is usually the best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06807D-805D-48FA-9693-F832CA7D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03" y="2362107"/>
            <a:ext cx="3505504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09E2473-8ADD-43D6-BFBE-D623CC858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infrastructure- strategic use of land and natural materials</a:t>
            </a:r>
          </a:p>
          <a:p>
            <a:pPr lvl="1"/>
            <a:r>
              <a:rPr lang="en-US" dirty="0"/>
              <a:t>Rain gardens, bioswales</a:t>
            </a:r>
          </a:p>
          <a:p>
            <a:pPr lvl="1"/>
            <a:r>
              <a:rPr lang="en-US" dirty="0"/>
              <a:t>Dry wells, stormwater vaults</a:t>
            </a:r>
          </a:p>
          <a:p>
            <a:r>
              <a:rPr lang="en-US" dirty="0"/>
              <a:t>Grey infrastructure- utilizing human made technology </a:t>
            </a:r>
          </a:p>
          <a:p>
            <a:pPr lvl="1"/>
            <a:r>
              <a:rPr lang="en-US" dirty="0"/>
              <a:t>Backflow preventers</a:t>
            </a:r>
          </a:p>
          <a:p>
            <a:pPr lvl="1"/>
            <a:r>
              <a:rPr lang="en-US" dirty="0"/>
              <a:t>Downspout configuration</a:t>
            </a:r>
          </a:p>
          <a:p>
            <a:pPr lvl="1"/>
            <a:r>
              <a:rPr lang="en-US" dirty="0"/>
              <a:t>Sewer maintenance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69D4F59-4FB1-41FE-9ACC-DC9BA80309C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730245" y="2537274"/>
            <a:ext cx="4062309" cy="178345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0ECBDB5-4EBD-4AA8-9B70-69E574E3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Stormwater Managed?	</a:t>
            </a:r>
          </a:p>
        </p:txBody>
      </p:sp>
    </p:spTree>
    <p:extLst>
      <p:ext uri="{BB962C8B-B14F-4D97-AF65-F5344CB8AC3E}">
        <p14:creationId xmlns:p14="http://schemas.microsoft.com/office/powerpoint/2010/main" val="75320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343EF-B213-473E-B4BB-C26CED8A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Benefits of good Stormwater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DAC53-F6EC-422E-9593-63EFAFC0D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Disconnect Downspouts</a:t>
            </a:r>
          </a:p>
          <a:p>
            <a:pPr lvl="1"/>
            <a:r>
              <a:rPr lang="en-US" dirty="0"/>
              <a:t>Stormwater is managed on property</a:t>
            </a:r>
          </a:p>
          <a:p>
            <a:pPr lvl="1"/>
            <a:r>
              <a:rPr lang="en-US" dirty="0"/>
              <a:t>Reduce stormwater volume in sewers</a:t>
            </a:r>
          </a:p>
          <a:p>
            <a:r>
              <a:rPr lang="en-US" dirty="0"/>
              <a:t>Reduce 311/Service calls</a:t>
            </a:r>
          </a:p>
          <a:p>
            <a:pPr lvl="1"/>
            <a:r>
              <a:rPr lang="en-US" dirty="0"/>
              <a:t>Chatham target area determined by call volume</a:t>
            </a:r>
          </a:p>
          <a:p>
            <a:pPr lvl="1"/>
            <a:r>
              <a:rPr lang="en-US" dirty="0"/>
              <a:t>Reduce sewer backups</a:t>
            </a:r>
          </a:p>
          <a:p>
            <a:r>
              <a:rPr lang="en-US" dirty="0"/>
              <a:t>Community Beautification</a:t>
            </a:r>
          </a:p>
          <a:p>
            <a:pPr lvl="1"/>
            <a:r>
              <a:rPr lang="en-US" dirty="0"/>
              <a:t>Reduce water damage to infrastructure</a:t>
            </a:r>
          </a:p>
          <a:p>
            <a:pPr lvl="1"/>
            <a:r>
              <a:rPr lang="en-US" dirty="0"/>
              <a:t>Rain gardens look nice!</a:t>
            </a:r>
          </a:p>
        </p:txBody>
      </p:sp>
    </p:spTree>
    <p:extLst>
      <p:ext uri="{BB962C8B-B14F-4D97-AF65-F5344CB8AC3E}">
        <p14:creationId xmlns:p14="http://schemas.microsoft.com/office/powerpoint/2010/main" val="14813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D2D0A5-F835-48D8-A6FF-9B6A7C3F2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179" y="3088617"/>
            <a:ext cx="8187638" cy="4127350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2809581E-0C39-4C9B-9BF5-71812CACF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0028" y="1590780"/>
            <a:ext cx="8711939" cy="2810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C716DC2A-BAF8-4900-8C34-4244BFCF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Stormwater Management Programs Work?</a:t>
            </a:r>
          </a:p>
        </p:txBody>
      </p:sp>
    </p:spTree>
    <p:extLst>
      <p:ext uri="{BB962C8B-B14F-4D97-AF65-F5344CB8AC3E}">
        <p14:creationId xmlns:p14="http://schemas.microsoft.com/office/powerpoint/2010/main" val="191290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AF00995-BE39-4A6A-996B-5564CDF15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Contributing factors to flooding</a:t>
            </a:r>
          </a:p>
          <a:p>
            <a:pPr lvl="1"/>
            <a:r>
              <a:rPr lang="en-US" dirty="0"/>
              <a:t>Low-lying topography</a:t>
            </a:r>
          </a:p>
          <a:p>
            <a:pPr lvl="1"/>
            <a:r>
              <a:rPr lang="en-US" dirty="0"/>
              <a:t>Changing climate</a:t>
            </a:r>
          </a:p>
          <a:p>
            <a:pPr lvl="1"/>
            <a:r>
              <a:rPr lang="en-US" dirty="0"/>
              <a:t>Increasing impervious surfaces</a:t>
            </a:r>
          </a:p>
          <a:p>
            <a:pPr lvl="1"/>
            <a:r>
              <a:rPr lang="en-US" dirty="0"/>
              <a:t>Aging and undersized infrastructure</a:t>
            </a:r>
          </a:p>
          <a:p>
            <a:pPr lvl="1"/>
            <a:endParaRPr lang="en-US" dirty="0"/>
          </a:p>
          <a:p>
            <a:r>
              <a:rPr lang="en-US" dirty="0"/>
              <a:t>Additional factors to consider</a:t>
            </a:r>
          </a:p>
          <a:p>
            <a:pPr lvl="1"/>
            <a:r>
              <a:rPr lang="en-US" dirty="0"/>
              <a:t>Aging housing stock</a:t>
            </a:r>
          </a:p>
          <a:p>
            <a:pPr lvl="1"/>
            <a:r>
              <a:rPr lang="en-US" dirty="0"/>
              <a:t>Lower income population</a:t>
            </a:r>
          </a:p>
          <a:p>
            <a:pPr lvl="1"/>
            <a:r>
              <a:rPr lang="en-US" dirty="0"/>
              <a:t>Older population </a:t>
            </a:r>
          </a:p>
          <a:p>
            <a:pPr lvl="1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79ED5116-07C0-4D4A-808F-296D15F7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Chatham Example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FD7653C-4EEC-4ADD-8FD0-D88F378A09C1}"/>
              </a:ext>
            </a:extLst>
          </p:cNvPr>
          <p:cNvGrpSpPr/>
          <p:nvPr/>
        </p:nvGrpSpPr>
        <p:grpSpPr>
          <a:xfrm>
            <a:off x="7730245" y="1028582"/>
            <a:ext cx="3435819" cy="5114658"/>
            <a:chOff x="362826" y="1204957"/>
            <a:chExt cx="3435819" cy="5114658"/>
          </a:xfrm>
        </p:grpSpPr>
        <p:pic>
          <p:nvPicPr>
            <p:cNvPr id="11" name="Picture 2" descr="Chicago Neighborhood Map">
              <a:extLst>
                <a:ext uri="{FF2B5EF4-FFF2-40B4-BE49-F238E27FC236}">
                  <a16:creationId xmlns:a16="http://schemas.microsoft.com/office/drawing/2014/main" xmlns="" id="{89C5D4BA-D4C9-4314-BD77-C4B0659FF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rgbClr val="466E8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26" y="1204957"/>
              <a:ext cx="3435819" cy="511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37A7586-D666-42F6-B6EF-A1BD83BF6B85}"/>
                </a:ext>
              </a:extLst>
            </p:cNvPr>
            <p:cNvSpPr/>
            <p:nvPr/>
          </p:nvSpPr>
          <p:spPr>
            <a:xfrm>
              <a:off x="2495372" y="4768555"/>
              <a:ext cx="529839" cy="342776"/>
            </a:xfrm>
            <a:prstGeom prst="ellipse">
              <a:avLst/>
            </a:prstGeom>
            <a:noFill/>
            <a:ln w="28575" cap="flat" cmpd="sng" algn="ctr">
              <a:solidFill>
                <a:srgbClr val="FFB90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30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AF00995-BE39-4A6A-996B-5564CDF15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approach</a:t>
            </a:r>
          </a:p>
          <a:p>
            <a:pPr lvl="1"/>
            <a:r>
              <a:rPr lang="en-US" dirty="0"/>
              <a:t>Free program, up front</a:t>
            </a:r>
          </a:p>
          <a:p>
            <a:pPr lvl="1"/>
            <a:r>
              <a:rPr lang="en-US" dirty="0"/>
              <a:t>Prescriptive approach</a:t>
            </a:r>
          </a:p>
          <a:p>
            <a:pPr lvl="1"/>
            <a:r>
              <a:rPr lang="en-US" dirty="0"/>
              <a:t>Pilot period, 20 homes</a:t>
            </a:r>
          </a:p>
          <a:p>
            <a:pPr lvl="1"/>
            <a:endParaRPr lang="en-US" dirty="0"/>
          </a:p>
          <a:p>
            <a:r>
              <a:rPr lang="en-US" dirty="0"/>
              <a:t>Program offerings</a:t>
            </a:r>
          </a:p>
          <a:p>
            <a:pPr lvl="1"/>
            <a:r>
              <a:rPr lang="en-US" dirty="0"/>
              <a:t>Exterior- rain garden, bioswale</a:t>
            </a:r>
          </a:p>
          <a:p>
            <a:pPr lvl="1"/>
            <a:r>
              <a:rPr lang="en-US" dirty="0"/>
              <a:t>Interior- backflow preventer </a:t>
            </a:r>
          </a:p>
          <a:p>
            <a:pPr lvl="2"/>
            <a:r>
              <a:rPr lang="en-US" dirty="0"/>
              <a:t>With Injection pump or check valve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79ED5116-07C0-4D4A-808F-296D15F7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Chatham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B45FC0-4548-48FF-A747-5F48E9B8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753" y="2108936"/>
            <a:ext cx="3935747" cy="26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5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5313ACB-2DA2-4576-B73A-1F80AAF4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" y="1108952"/>
            <a:ext cx="6454812" cy="4953917"/>
          </a:xfrm>
        </p:spPr>
        <p:txBody>
          <a:bodyPr/>
          <a:lstStyle/>
          <a:p>
            <a:r>
              <a:rPr lang="en-US" dirty="0"/>
              <a:t>Similar program, different design</a:t>
            </a:r>
          </a:p>
          <a:p>
            <a:pPr lvl="1"/>
            <a:r>
              <a:rPr lang="en-US" dirty="0"/>
              <a:t>Newer housing stock</a:t>
            </a:r>
          </a:p>
          <a:p>
            <a:pPr lvl="1"/>
            <a:r>
              <a:rPr lang="en-US" dirty="0"/>
              <a:t>More affluent community</a:t>
            </a:r>
          </a:p>
          <a:p>
            <a:pPr lvl="1"/>
            <a:r>
              <a:rPr lang="en-US" dirty="0"/>
              <a:t>Active involvement from the Village of Oak Park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22DF7F09-C7D8-444D-82DA-3E2E49D1BAA4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34089748"/>
              </p:ext>
            </p:extLst>
          </p:nvPr>
        </p:nvGraphicFramePr>
        <p:xfrm>
          <a:off x="6455665" y="2240743"/>
          <a:ext cx="4876800" cy="2690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11587275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54739263"/>
                    </a:ext>
                  </a:extLst>
                </a:gridCol>
              </a:tblGrid>
              <a:tr h="416973">
                <a:tc>
                  <a:txBody>
                    <a:bodyPr/>
                    <a:lstStyle/>
                    <a:p>
                      <a:r>
                        <a:rPr lang="en-US" dirty="0"/>
                        <a:t>Chatham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Oak 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8974855"/>
                  </a:ext>
                </a:extLst>
              </a:tr>
              <a:tr h="4169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Free up front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50% rebate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3406770"/>
                  </a:ext>
                </a:extLst>
              </a:tr>
              <a:tr h="4169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Grey infrastructure included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Green infrastructure only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3399450"/>
                  </a:ext>
                </a:extLst>
              </a:tr>
              <a:tr h="7197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Prescriptive offerings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Flexible offerings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8933386"/>
                  </a:ext>
                </a:extLst>
              </a:tr>
              <a:tr h="719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Funded by City of Chicago, with other departments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Funded by VOP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198634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4175CE4E-7989-490D-893B-F30F31A3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Oak Park Comparison</a:t>
            </a:r>
          </a:p>
        </p:txBody>
      </p:sp>
    </p:spTree>
    <p:extLst>
      <p:ext uri="{BB962C8B-B14F-4D97-AF65-F5344CB8AC3E}">
        <p14:creationId xmlns:p14="http://schemas.microsoft.com/office/powerpoint/2010/main" val="306002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vate">
      <a:dk1>
        <a:srgbClr val="000000"/>
      </a:dk1>
      <a:lt1>
        <a:srgbClr val="FFFFFF"/>
      </a:lt1>
      <a:dk2>
        <a:srgbClr val="396377"/>
      </a:dk2>
      <a:lt2>
        <a:srgbClr val="E6E6E6"/>
      </a:lt2>
      <a:accent1>
        <a:srgbClr val="FF9210"/>
      </a:accent1>
      <a:accent2>
        <a:srgbClr val="3C9C70"/>
      </a:accent2>
      <a:accent3>
        <a:srgbClr val="444444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9E3B0B-E61D-4FA4-97B0-76E956737B17}" vid="{032B60E0-609F-49D4-9B08-D9C670AA64E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1348D23FFBA4FA6EA7CBBD5D02E4F" ma:contentTypeVersion="6" ma:contentTypeDescription="Create a new document." ma:contentTypeScope="" ma:versionID="b30d9a6486dd8990f9f29b351c105d2c">
  <xsd:schema xmlns:xsd="http://www.w3.org/2001/XMLSchema" xmlns:xs="http://www.w3.org/2001/XMLSchema" xmlns:p="http://schemas.microsoft.com/office/2006/metadata/properties" xmlns:ns2="6c6485d7-3f73-4e87-8663-866a457961dd" xmlns:ns3="766efcf1-d892-49d1-88cf-adfd9004e843" targetNamespace="http://schemas.microsoft.com/office/2006/metadata/properties" ma:root="true" ma:fieldsID="3211002a49c096c701a4ddc4e59be7a7" ns2:_="" ns3:_="">
    <xsd:import namespace="6c6485d7-3f73-4e87-8663-866a457961dd"/>
    <xsd:import namespace="766efcf1-d892-49d1-88cf-adfd9004e8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485d7-3f73-4e87-8663-866a45796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efcf1-d892-49d1-88cf-adfd9004e8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7F1B05-E30B-4355-82E6-25E2BFF7DC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6485d7-3f73-4e87-8663-866a457961dd"/>
    <ds:schemaRef ds:uri="766efcf1-d892-49d1-88cf-adfd9004e8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26D11C-E0A2-4464-A3AC-875EB8B11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A9B4D-ADEA-4E46-BA56-472EE3CA8ED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2021-Elevate-powerpoint-widescreen (1)</Template>
  <TotalTime>266</TotalTime>
  <Words>308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Stormwater Management </vt:lpstr>
      <vt:lpstr>What is Stormwater?</vt:lpstr>
      <vt:lpstr>What happens to Stormwater?</vt:lpstr>
      <vt:lpstr>How is Stormwater Managed? </vt:lpstr>
      <vt:lpstr>Benefits of good Stormwater Management </vt:lpstr>
      <vt:lpstr>How do Stormwater Management Programs Work?</vt:lpstr>
      <vt:lpstr>Chatham Example</vt:lpstr>
      <vt:lpstr>Chatham Example</vt:lpstr>
      <vt:lpstr>Oak Park Comparison</vt:lpstr>
      <vt:lpstr>Questions?</vt:lpstr>
      <vt:lpstr>Contact information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tips and tricks (delete this slide before use)</dc:title>
  <dc:creator>Carrie Donohoe</dc:creator>
  <cp:lastModifiedBy>Microsoft account</cp:lastModifiedBy>
  <cp:revision>16</cp:revision>
  <dcterms:created xsi:type="dcterms:W3CDTF">2021-04-28T18:06:13Z</dcterms:created>
  <dcterms:modified xsi:type="dcterms:W3CDTF">2021-05-03T16:49:21Z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0x01010081B1348D23FFBA4FA6EA7CBBD5D02E4F</vt:lpwstr>
  </property>
</Properties>
</file>