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1"/>
  </p:sldMasterIdLst>
  <p:notesMasterIdLst>
    <p:notesMasterId r:id="rId32"/>
  </p:notesMasterIdLst>
  <p:handoutMasterIdLst>
    <p:handoutMasterId r:id="rId33"/>
  </p:handoutMasterIdLst>
  <p:sldIdLst>
    <p:sldId id="351" r:id="rId2"/>
    <p:sldId id="257" r:id="rId3"/>
    <p:sldId id="410" r:id="rId4"/>
    <p:sldId id="268" r:id="rId5"/>
    <p:sldId id="383" r:id="rId6"/>
    <p:sldId id="284" r:id="rId7"/>
    <p:sldId id="285" r:id="rId8"/>
    <p:sldId id="404" r:id="rId9"/>
    <p:sldId id="406" r:id="rId10"/>
    <p:sldId id="288" r:id="rId11"/>
    <p:sldId id="412" r:id="rId12"/>
    <p:sldId id="348" r:id="rId13"/>
    <p:sldId id="423" r:id="rId14"/>
    <p:sldId id="394" r:id="rId15"/>
    <p:sldId id="317" r:id="rId16"/>
    <p:sldId id="413" r:id="rId17"/>
    <p:sldId id="414" r:id="rId18"/>
    <p:sldId id="415" r:id="rId19"/>
    <p:sldId id="416" r:id="rId20"/>
    <p:sldId id="417" r:id="rId21"/>
    <p:sldId id="418" r:id="rId22"/>
    <p:sldId id="419" r:id="rId23"/>
    <p:sldId id="420" r:id="rId24"/>
    <p:sldId id="421" r:id="rId25"/>
    <p:sldId id="422" r:id="rId26"/>
    <p:sldId id="390" r:id="rId27"/>
    <p:sldId id="393" r:id="rId28"/>
    <p:sldId id="395" r:id="rId29"/>
    <p:sldId id="407" r:id="rId30"/>
    <p:sldId id="402" r:id="rId3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Barriers to Solar" id="{11301499-E71C-45D2-BEB7-EC46C899D44E}">
          <p14:sldIdLst>
            <p14:sldId id="351"/>
            <p14:sldId id="257"/>
            <p14:sldId id="410"/>
            <p14:sldId id="268"/>
            <p14:sldId id="383"/>
            <p14:sldId id="284"/>
            <p14:sldId id="285"/>
            <p14:sldId id="404"/>
            <p14:sldId id="406"/>
            <p14:sldId id="288"/>
            <p14:sldId id="412"/>
            <p14:sldId id="348"/>
            <p14:sldId id="423"/>
            <p14:sldId id="394"/>
            <p14:sldId id="317"/>
            <p14:sldId id="413"/>
            <p14:sldId id="414"/>
            <p14:sldId id="415"/>
            <p14:sldId id="416"/>
            <p14:sldId id="417"/>
            <p14:sldId id="418"/>
            <p14:sldId id="419"/>
            <p14:sldId id="420"/>
            <p14:sldId id="421"/>
            <p14:sldId id="422"/>
            <p14:sldId id="390"/>
            <p14:sldId id="393"/>
            <p14:sldId id="395"/>
            <p14:sldId id="407"/>
            <p14:sldId id="40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01"/>
    <a:srgbClr val="FFA401"/>
    <a:srgbClr val="FFA300"/>
    <a:srgbClr val="F7F7F7"/>
    <a:srgbClr val="FFB42F"/>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3" autoAdjust="0"/>
    <p:restoredTop sz="93899" autoAdjust="0"/>
  </p:normalViewPr>
  <p:slideViewPr>
    <p:cSldViewPr snapToGrid="0">
      <p:cViewPr varScale="1">
        <p:scale>
          <a:sx n="65" d="100"/>
          <a:sy n="65" d="100"/>
        </p:scale>
        <p:origin x="1176" y="44"/>
      </p:cViewPr>
      <p:guideLst>
        <p:guide orient="horz" pos="2160"/>
        <p:guide pos="2880"/>
      </p:guideLst>
    </p:cSldViewPr>
  </p:slideViewPr>
  <p:outlineViewPr>
    <p:cViewPr>
      <p:scale>
        <a:sx n="33" d="100"/>
        <a:sy n="33" d="100"/>
      </p:scale>
      <p:origin x="0" y="-53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1656"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EIMAC01:Box%20Sync:Projects%20-%20Active:US%20DOE%20-%20Solar%20America%20Technical%20Outreach%20(0054.3):Data%20&amp;%20Analysis:Benefits%20and%20Barriers%20Poll:Barriers%20Comprehensive%20Breakdown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bar"/>
        <c:grouping val="clustered"/>
        <c:varyColors val="0"/>
        <c:ser>
          <c:idx val="0"/>
          <c:order val="0"/>
          <c:spPr>
            <a:solidFill>
              <a:srgbClr val="FFA300"/>
            </a:solidFill>
            <a:ln>
              <a:noFill/>
            </a:ln>
          </c:spPr>
          <c:invertIfNegative val="0"/>
          <c:cat>
            <c:strRef>
              <c:f>Organized!$A$1:$A$9</c:f>
              <c:strCache>
                <c:ptCount val="9"/>
                <c:pt idx="0">
                  <c:v>High upfront cost</c:v>
                </c:pt>
                <c:pt idx="1">
                  <c:v>Lack of education</c:v>
                </c:pt>
                <c:pt idx="2">
                  <c:v>Lack of policy support</c:v>
                </c:pt>
                <c:pt idx="3">
                  <c:v>Lack of utility support</c:v>
                </c:pt>
                <c:pt idx="4">
                  <c:v>Other</c:v>
                </c:pt>
                <c:pt idx="5">
                  <c:v>Historic Preservation</c:v>
                </c:pt>
                <c:pt idx="6">
                  <c:v>Lack of HOA support</c:v>
                </c:pt>
                <c:pt idx="7">
                  <c:v>Reliability concerns</c:v>
                </c:pt>
                <c:pt idx="8">
                  <c:v>Environmental Impact</c:v>
                </c:pt>
              </c:strCache>
            </c:strRef>
          </c:cat>
          <c:val>
            <c:numRef>
              <c:f>Organized!$B$1:$B$9</c:f>
              <c:numCache>
                <c:formatCode>General</c:formatCode>
                <c:ptCount val="9"/>
                <c:pt idx="0">
                  <c:v>316</c:v>
                </c:pt>
                <c:pt idx="1">
                  <c:v>166</c:v>
                </c:pt>
                <c:pt idx="2">
                  <c:v>163</c:v>
                </c:pt>
                <c:pt idx="3">
                  <c:v>28</c:v>
                </c:pt>
                <c:pt idx="4">
                  <c:v>26</c:v>
                </c:pt>
                <c:pt idx="5">
                  <c:v>24</c:v>
                </c:pt>
                <c:pt idx="6">
                  <c:v>18</c:v>
                </c:pt>
                <c:pt idx="7">
                  <c:v>13</c:v>
                </c:pt>
                <c:pt idx="8">
                  <c:v>6</c:v>
                </c:pt>
              </c:numCache>
            </c:numRef>
          </c:val>
          <c:extLst>
            <c:ext xmlns:c16="http://schemas.microsoft.com/office/drawing/2014/chart" uri="{C3380CC4-5D6E-409C-BE32-E72D297353CC}">
              <c16:uniqueId val="{00000000-7A9C-4513-A075-A9891897F7C2}"/>
            </c:ext>
          </c:extLst>
        </c:ser>
        <c:dLbls>
          <c:showLegendKey val="0"/>
          <c:showVal val="0"/>
          <c:showCatName val="0"/>
          <c:showSerName val="0"/>
          <c:showPercent val="0"/>
          <c:showBubbleSize val="0"/>
        </c:dLbls>
        <c:gapWidth val="85"/>
        <c:axId val="-2129135760"/>
        <c:axId val="2146489744"/>
      </c:barChart>
      <c:catAx>
        <c:axId val="-2129135760"/>
        <c:scaling>
          <c:orientation val="minMax"/>
        </c:scaling>
        <c:delete val="0"/>
        <c:axPos val="l"/>
        <c:numFmt formatCode="General" sourceLinked="0"/>
        <c:majorTickMark val="out"/>
        <c:minorTickMark val="none"/>
        <c:tickLblPos val="nextTo"/>
        <c:txPr>
          <a:bodyPr/>
          <a:lstStyle/>
          <a:p>
            <a:pPr>
              <a:defRPr sz="1600">
                <a:latin typeface="Gill Sans MT"/>
                <a:cs typeface="Gill Sans MT"/>
              </a:defRPr>
            </a:pPr>
            <a:endParaRPr lang="en-US"/>
          </a:p>
        </c:txPr>
        <c:crossAx val="2146489744"/>
        <c:crosses val="autoZero"/>
        <c:auto val="1"/>
        <c:lblAlgn val="ctr"/>
        <c:lblOffset val="100"/>
        <c:noMultiLvlLbl val="0"/>
      </c:catAx>
      <c:valAx>
        <c:axId val="2146489744"/>
        <c:scaling>
          <c:orientation val="minMax"/>
        </c:scaling>
        <c:delete val="0"/>
        <c:axPos val="b"/>
        <c:majorGridlines/>
        <c:numFmt formatCode="General" sourceLinked="1"/>
        <c:majorTickMark val="out"/>
        <c:minorTickMark val="none"/>
        <c:tickLblPos val="nextTo"/>
        <c:txPr>
          <a:bodyPr/>
          <a:lstStyle/>
          <a:p>
            <a:pPr>
              <a:defRPr sz="1600">
                <a:latin typeface="Gill Sans MT"/>
                <a:cs typeface="Gill Sans MT"/>
              </a:defRPr>
            </a:pPr>
            <a:endParaRPr lang="en-US"/>
          </a:p>
        </c:txPr>
        <c:crossAx val="-2129135760"/>
        <c:crosses val="autoZero"/>
        <c:crossBetween val="between"/>
      </c:valAx>
      <c:spPr>
        <a:solidFill>
          <a:schemeClr val="bg1">
            <a:lumMod val="95000"/>
          </a:schemeClr>
        </a:soli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2000" dirty="0"/>
              <a:t>Change in Soft Costs and Hardware</a:t>
            </a:r>
            <a:r>
              <a:rPr lang="en-US" sz="2000" baseline="0" dirty="0"/>
              <a:t> Costs</a:t>
            </a:r>
            <a:r>
              <a:rPr lang="en-US" sz="2000" dirty="0"/>
              <a:t> Over</a:t>
            </a:r>
            <a:r>
              <a:rPr lang="en-US" sz="2000" baseline="0" dirty="0"/>
              <a:t> Time</a:t>
            </a:r>
            <a:endParaRPr lang="en-US" sz="2000" dirty="0"/>
          </a:p>
        </c:rich>
      </c:tx>
      <c:layout>
        <c:manualLayout>
          <c:xMode val="edge"/>
          <c:yMode val="edge"/>
          <c:x val="0.11754912110048329"/>
          <c:y val="2.0715545454913317E-2"/>
        </c:manualLayout>
      </c:layout>
      <c:overlay val="0"/>
    </c:title>
    <c:autoTitleDeleted val="0"/>
    <c:plotArea>
      <c:layout>
        <c:manualLayout>
          <c:layoutTarget val="inner"/>
          <c:xMode val="edge"/>
          <c:yMode val="edge"/>
          <c:x val="0.12888089419856999"/>
          <c:y val="0.14424865080067201"/>
          <c:w val="0.62947110598244205"/>
          <c:h val="0.68187029992037496"/>
        </c:manualLayout>
      </c:layout>
      <c:barChart>
        <c:barDir val="col"/>
        <c:grouping val="stacked"/>
        <c:varyColors val="0"/>
        <c:ser>
          <c:idx val="0"/>
          <c:order val="0"/>
          <c:tx>
            <c:strRef>
              <c:f>Sheet1!$B$1</c:f>
              <c:strCache>
                <c:ptCount val="1"/>
                <c:pt idx="0">
                  <c:v>Hardware Costs</c:v>
                </c:pt>
              </c:strCache>
            </c:strRef>
          </c:tx>
          <c:spPr>
            <a:solidFill>
              <a:schemeClr val="tx2"/>
            </a:solidFill>
          </c:spPr>
          <c:invertIfNegative val="0"/>
          <c:cat>
            <c:numRef>
              <c:f>Sheet1!$A$2:$A$7</c:f>
              <c:numCache>
                <c:formatCode>General</c:formatCode>
                <c:ptCount val="6"/>
                <c:pt idx="0">
                  <c:v>2010</c:v>
                </c:pt>
                <c:pt idx="1">
                  <c:v>2012</c:v>
                </c:pt>
                <c:pt idx="2">
                  <c:v>2014</c:v>
                </c:pt>
                <c:pt idx="3">
                  <c:v>2016</c:v>
                </c:pt>
                <c:pt idx="4">
                  <c:v>2018</c:v>
                </c:pt>
                <c:pt idx="5">
                  <c:v>2020</c:v>
                </c:pt>
              </c:numCache>
            </c:numRef>
          </c:cat>
          <c:val>
            <c:numRef>
              <c:f>Sheet1!$B$2:$B$7</c:f>
              <c:numCache>
                <c:formatCode>General</c:formatCode>
                <c:ptCount val="6"/>
                <c:pt idx="0">
                  <c:v>3.28</c:v>
                </c:pt>
                <c:pt idx="1">
                  <c:v>1.9</c:v>
                </c:pt>
                <c:pt idx="3">
                  <c:v>1.26</c:v>
                </c:pt>
                <c:pt idx="5">
                  <c:v>0.85</c:v>
                </c:pt>
              </c:numCache>
            </c:numRef>
          </c:val>
          <c:extLst>
            <c:ext xmlns:c16="http://schemas.microsoft.com/office/drawing/2014/chart" uri="{C3380CC4-5D6E-409C-BE32-E72D297353CC}">
              <c16:uniqueId val="{00000000-3164-45AF-ABD1-7EE3B786FF8F}"/>
            </c:ext>
          </c:extLst>
        </c:ser>
        <c:ser>
          <c:idx val="1"/>
          <c:order val="1"/>
          <c:tx>
            <c:strRef>
              <c:f>Sheet1!$C$1</c:f>
              <c:strCache>
                <c:ptCount val="1"/>
                <c:pt idx="0">
                  <c:v>Soft Costs</c:v>
                </c:pt>
              </c:strCache>
            </c:strRef>
          </c:tx>
          <c:spPr>
            <a:solidFill>
              <a:schemeClr val="accent1">
                <a:lumMod val="75000"/>
              </a:schemeClr>
            </a:solidFill>
          </c:spPr>
          <c:invertIfNegative val="0"/>
          <c:cat>
            <c:numRef>
              <c:f>Sheet1!$A$2:$A$7</c:f>
              <c:numCache>
                <c:formatCode>General</c:formatCode>
                <c:ptCount val="6"/>
                <c:pt idx="0">
                  <c:v>2010</c:v>
                </c:pt>
                <c:pt idx="1">
                  <c:v>2012</c:v>
                </c:pt>
                <c:pt idx="2">
                  <c:v>2014</c:v>
                </c:pt>
                <c:pt idx="3">
                  <c:v>2016</c:v>
                </c:pt>
                <c:pt idx="4">
                  <c:v>2018</c:v>
                </c:pt>
                <c:pt idx="5">
                  <c:v>2020</c:v>
                </c:pt>
              </c:numCache>
            </c:numRef>
          </c:cat>
          <c:val>
            <c:numRef>
              <c:f>Sheet1!$C$2:$C$7</c:f>
              <c:numCache>
                <c:formatCode>General</c:formatCode>
                <c:ptCount val="6"/>
                <c:pt idx="0">
                  <c:v>3.32</c:v>
                </c:pt>
                <c:pt idx="1">
                  <c:v>3.32</c:v>
                </c:pt>
                <c:pt idx="3">
                  <c:v>2.2400000000000002</c:v>
                </c:pt>
                <c:pt idx="5">
                  <c:v>0.65</c:v>
                </c:pt>
              </c:numCache>
            </c:numRef>
          </c:val>
          <c:extLst>
            <c:ext xmlns:c16="http://schemas.microsoft.com/office/drawing/2014/chart" uri="{C3380CC4-5D6E-409C-BE32-E72D297353CC}">
              <c16:uniqueId val="{00000001-3164-45AF-ABD1-7EE3B786FF8F}"/>
            </c:ext>
          </c:extLst>
        </c:ser>
        <c:dLbls>
          <c:showLegendKey val="0"/>
          <c:showVal val="0"/>
          <c:showCatName val="0"/>
          <c:showSerName val="0"/>
          <c:showPercent val="0"/>
          <c:showBubbleSize val="0"/>
        </c:dLbls>
        <c:gapWidth val="150"/>
        <c:overlap val="100"/>
        <c:axId val="-2012360256"/>
        <c:axId val="-2013078560"/>
      </c:barChart>
      <c:catAx>
        <c:axId val="-2012360256"/>
        <c:scaling>
          <c:orientation val="minMax"/>
        </c:scaling>
        <c:delete val="0"/>
        <c:axPos val="b"/>
        <c:numFmt formatCode="General" sourceLinked="1"/>
        <c:majorTickMark val="out"/>
        <c:minorTickMark val="none"/>
        <c:tickLblPos val="nextTo"/>
        <c:crossAx val="-2013078560"/>
        <c:crosses val="autoZero"/>
        <c:auto val="1"/>
        <c:lblAlgn val="ctr"/>
        <c:lblOffset val="100"/>
        <c:noMultiLvlLbl val="0"/>
      </c:catAx>
      <c:valAx>
        <c:axId val="-2013078560"/>
        <c:scaling>
          <c:orientation val="minMax"/>
        </c:scaling>
        <c:delete val="0"/>
        <c:axPos val="l"/>
        <c:majorGridlines/>
        <c:title>
          <c:tx>
            <c:rich>
              <a:bodyPr rot="-5400000" vert="horz"/>
              <a:lstStyle/>
              <a:p>
                <a:pPr>
                  <a:defRPr/>
                </a:pPr>
                <a:r>
                  <a:rPr lang="en-US"/>
                  <a:t>$/watt</a:t>
                </a:r>
              </a:p>
            </c:rich>
          </c:tx>
          <c:layout>
            <c:manualLayout>
              <c:xMode val="edge"/>
              <c:yMode val="edge"/>
              <c:x val="0"/>
              <c:y val="0.41871479747464002"/>
            </c:manualLayout>
          </c:layout>
          <c:overlay val="0"/>
        </c:title>
        <c:numFmt formatCode="_(&quot;$&quot;* #,##0.00_);_(&quot;$&quot;* \(#,##0.00\);_(&quot;$&quot;* &quot;-&quot;??_);_(@_)" sourceLinked="0"/>
        <c:majorTickMark val="out"/>
        <c:minorTickMark val="none"/>
        <c:tickLblPos val="nextTo"/>
        <c:crossAx val="-2012360256"/>
        <c:crosses val="autoZero"/>
        <c:crossBetween val="between"/>
      </c:valAx>
    </c:plotArea>
    <c:legend>
      <c:legendPos val="r"/>
      <c:overlay val="0"/>
    </c:legend>
    <c:plotVisOnly val="1"/>
    <c:dispBlanksAs val="gap"/>
    <c:showDLblsOverMax val="0"/>
  </c:chart>
  <c:txPr>
    <a:bodyPr/>
    <a:lstStyle/>
    <a:p>
      <a:pPr>
        <a:defRPr sz="1800">
          <a:latin typeface="Gill Sans MT"/>
          <a:cs typeface="Gill Sans M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solidFill>
                  <a:schemeClr val="tx2">
                    <a:lumMod val="40000"/>
                    <a:lumOff val="60000"/>
                  </a:schemeClr>
                </a:solidFill>
              </a:defRPr>
            </a:pPr>
            <a:r>
              <a:rPr lang="en-US" dirty="0">
                <a:solidFill>
                  <a:schemeClr val="tx2">
                    <a:lumMod val="40000"/>
                    <a:lumOff val="60000"/>
                  </a:schemeClr>
                </a:solidFill>
              </a:rPr>
              <a:t>Comparison of US and German Solar Costs</a:t>
            </a:r>
          </a:p>
        </c:rich>
      </c:tx>
      <c:layout>
        <c:manualLayout>
          <c:xMode val="edge"/>
          <c:yMode val="edge"/>
          <c:x val="0.20145111259203599"/>
          <c:y val="1.94880773630636E-2"/>
        </c:manualLayout>
      </c:layout>
      <c:overlay val="0"/>
    </c:title>
    <c:autoTitleDeleted val="0"/>
    <c:plotArea>
      <c:layout>
        <c:manualLayout>
          <c:layoutTarget val="inner"/>
          <c:xMode val="edge"/>
          <c:yMode val="edge"/>
          <c:x val="0.15678474621322"/>
          <c:y val="0.12842623801080399"/>
          <c:w val="0.55853900322315897"/>
          <c:h val="0.77474256940325803"/>
        </c:manualLayout>
      </c:layout>
      <c:barChart>
        <c:barDir val="col"/>
        <c:grouping val="stacked"/>
        <c:varyColors val="0"/>
        <c:ser>
          <c:idx val="0"/>
          <c:order val="0"/>
          <c:tx>
            <c:strRef>
              <c:f>Sheet1!$B$1</c:f>
              <c:strCache>
                <c:ptCount val="1"/>
                <c:pt idx="0">
                  <c:v>Hardware Cost</c:v>
                </c:pt>
              </c:strCache>
            </c:strRef>
          </c:tx>
          <c:spPr>
            <a:solidFill>
              <a:schemeClr val="tx2">
                <a:lumMod val="20000"/>
                <a:lumOff val="80000"/>
              </a:schemeClr>
            </a:solidFill>
          </c:spPr>
          <c:invertIfNegative val="0"/>
          <c:cat>
            <c:strRef>
              <c:f>Sheet1!$A$2:$A$3</c:f>
              <c:strCache>
                <c:ptCount val="2"/>
                <c:pt idx="0">
                  <c:v>US Solar Cost</c:v>
                </c:pt>
                <c:pt idx="1">
                  <c:v>German Solar Cost</c:v>
                </c:pt>
              </c:strCache>
            </c:strRef>
          </c:cat>
          <c:val>
            <c:numRef>
              <c:f>Sheet1!$B$2:$B$3</c:f>
              <c:numCache>
                <c:formatCode>_("$"* #,##0.00_);_("$"* \(#,##0.00\);_("$"* "-"??_);_(@_)</c:formatCode>
                <c:ptCount val="2"/>
                <c:pt idx="0">
                  <c:v>1.26</c:v>
                </c:pt>
                <c:pt idx="1">
                  <c:v>0.71</c:v>
                </c:pt>
              </c:numCache>
            </c:numRef>
          </c:val>
          <c:extLst>
            <c:ext xmlns:c16="http://schemas.microsoft.com/office/drawing/2014/chart" uri="{C3380CC4-5D6E-409C-BE32-E72D297353CC}">
              <c16:uniqueId val="{00000000-F220-4A24-A2E0-881031E37F78}"/>
            </c:ext>
          </c:extLst>
        </c:ser>
        <c:ser>
          <c:idx val="1"/>
          <c:order val="1"/>
          <c:tx>
            <c:strRef>
              <c:f>Sheet1!$C$1</c:f>
              <c:strCache>
                <c:ptCount val="1"/>
                <c:pt idx="0">
                  <c:v>Non-Hardware Cost</c:v>
                </c:pt>
              </c:strCache>
            </c:strRef>
          </c:tx>
          <c:spPr>
            <a:solidFill>
              <a:schemeClr val="tx2">
                <a:lumMod val="20000"/>
                <a:lumOff val="80000"/>
              </a:schemeClr>
            </a:solidFill>
            <a:effectLst/>
          </c:spPr>
          <c:invertIfNegative val="0"/>
          <c:cat>
            <c:strRef>
              <c:f>Sheet1!$A$2:$A$3</c:f>
              <c:strCache>
                <c:ptCount val="2"/>
                <c:pt idx="0">
                  <c:v>US Solar Cost</c:v>
                </c:pt>
                <c:pt idx="1">
                  <c:v>German Solar Cost</c:v>
                </c:pt>
              </c:strCache>
            </c:strRef>
          </c:cat>
          <c:val>
            <c:numRef>
              <c:f>Sheet1!$C$2:$C$3</c:f>
              <c:numCache>
                <c:formatCode>_("$"* #,##0.00_);_("$"* \(#,##0.00\);_("$"* "-"??_);_(@_)</c:formatCode>
                <c:ptCount val="2"/>
                <c:pt idx="0">
                  <c:v>1.0149999999999999</c:v>
                </c:pt>
                <c:pt idx="1">
                  <c:v>0.77</c:v>
                </c:pt>
              </c:numCache>
            </c:numRef>
          </c:val>
          <c:extLst>
            <c:ext xmlns:c16="http://schemas.microsoft.com/office/drawing/2014/chart" uri="{C3380CC4-5D6E-409C-BE32-E72D297353CC}">
              <c16:uniqueId val="{00000001-F220-4A24-A2E0-881031E37F78}"/>
            </c:ext>
          </c:extLst>
        </c:ser>
        <c:ser>
          <c:idx val="2"/>
          <c:order val="2"/>
          <c:tx>
            <c:strRef>
              <c:f>Sheet1!$D$1</c:f>
              <c:strCache>
                <c:ptCount val="1"/>
                <c:pt idx="0">
                  <c:v>Column1</c:v>
                </c:pt>
              </c:strCache>
            </c:strRef>
          </c:tx>
          <c:invertIfNegative val="0"/>
          <c:dPt>
            <c:idx val="0"/>
            <c:invertIfNegative val="0"/>
            <c:bubble3D val="0"/>
            <c:spPr>
              <a:solidFill>
                <a:schemeClr val="accent1">
                  <a:lumMod val="75000"/>
                </a:schemeClr>
              </a:solidFill>
            </c:spPr>
            <c:extLst>
              <c:ext xmlns:c16="http://schemas.microsoft.com/office/drawing/2014/chart" uri="{C3380CC4-5D6E-409C-BE32-E72D297353CC}">
                <c16:uniqueId val="{00000003-F220-4A24-A2E0-881031E37F78}"/>
              </c:ext>
            </c:extLst>
          </c:dPt>
          <c:cat>
            <c:strRef>
              <c:f>Sheet1!$A$2:$A$3</c:f>
              <c:strCache>
                <c:ptCount val="2"/>
                <c:pt idx="0">
                  <c:v>US Solar Cost</c:v>
                </c:pt>
                <c:pt idx="1">
                  <c:v>German Solar Cost</c:v>
                </c:pt>
              </c:strCache>
            </c:strRef>
          </c:cat>
          <c:val>
            <c:numRef>
              <c:f>Sheet1!$D$2:$D$3</c:f>
              <c:numCache>
                <c:formatCode>General</c:formatCode>
                <c:ptCount val="2"/>
                <c:pt idx="0" formatCode="_(&quot;$&quot;* #,##0.00_);_(&quot;$&quot;* \(#,##0.00\);_(&quot;$&quot;* &quot;-&quot;??_);_(@_)">
                  <c:v>1.2250000000000001</c:v>
                </c:pt>
              </c:numCache>
            </c:numRef>
          </c:val>
          <c:extLst>
            <c:ext xmlns:c16="http://schemas.microsoft.com/office/drawing/2014/chart" uri="{C3380CC4-5D6E-409C-BE32-E72D297353CC}">
              <c16:uniqueId val="{00000004-F220-4A24-A2E0-881031E37F78}"/>
            </c:ext>
          </c:extLst>
        </c:ser>
        <c:dLbls>
          <c:showLegendKey val="0"/>
          <c:showVal val="0"/>
          <c:showCatName val="0"/>
          <c:showSerName val="0"/>
          <c:showPercent val="0"/>
          <c:showBubbleSize val="0"/>
        </c:dLbls>
        <c:gapWidth val="150"/>
        <c:overlap val="100"/>
        <c:axId val="-2009910512"/>
        <c:axId val="-2063311712"/>
      </c:barChart>
      <c:catAx>
        <c:axId val="-2009910512"/>
        <c:scaling>
          <c:orientation val="minMax"/>
        </c:scaling>
        <c:delete val="0"/>
        <c:axPos val="b"/>
        <c:numFmt formatCode="General" sourceLinked="0"/>
        <c:majorTickMark val="out"/>
        <c:minorTickMark val="none"/>
        <c:tickLblPos val="nextTo"/>
        <c:txPr>
          <a:bodyPr/>
          <a:lstStyle/>
          <a:p>
            <a:pPr>
              <a:defRPr>
                <a:solidFill>
                  <a:srgbClr val="C3C7CB"/>
                </a:solidFill>
              </a:defRPr>
            </a:pPr>
            <a:endParaRPr lang="en-US"/>
          </a:p>
        </c:txPr>
        <c:crossAx val="-2063311712"/>
        <c:crosses val="autoZero"/>
        <c:auto val="1"/>
        <c:lblAlgn val="ctr"/>
        <c:lblOffset val="100"/>
        <c:noMultiLvlLbl val="0"/>
      </c:catAx>
      <c:valAx>
        <c:axId val="-2063311712"/>
        <c:scaling>
          <c:orientation val="minMax"/>
        </c:scaling>
        <c:delete val="0"/>
        <c:axPos val="l"/>
        <c:majorGridlines/>
        <c:title>
          <c:tx>
            <c:rich>
              <a:bodyPr rot="-5400000" vert="horz"/>
              <a:lstStyle/>
              <a:p>
                <a:pPr>
                  <a:defRPr>
                    <a:solidFill>
                      <a:srgbClr val="C3C7CB"/>
                    </a:solidFill>
                  </a:defRPr>
                </a:pPr>
                <a:r>
                  <a:rPr lang="en-US">
                    <a:solidFill>
                      <a:srgbClr val="C3C7CB"/>
                    </a:solidFill>
                  </a:rPr>
                  <a:t>$ per Watt</a:t>
                </a:r>
              </a:p>
            </c:rich>
          </c:tx>
          <c:layout>
            <c:manualLayout>
              <c:xMode val="edge"/>
              <c:yMode val="edge"/>
              <c:x val="1.6222046725300601E-2"/>
              <c:y val="0.410941980004005"/>
            </c:manualLayout>
          </c:layout>
          <c:overlay val="0"/>
        </c:title>
        <c:numFmt formatCode="_(&quot;$&quot;* #,##0.00_);_(&quot;$&quot;* \(#,##0.00\);_(&quot;$&quot;* &quot;-&quot;??_);_(@_)" sourceLinked="1"/>
        <c:majorTickMark val="out"/>
        <c:minorTickMark val="none"/>
        <c:tickLblPos val="nextTo"/>
        <c:txPr>
          <a:bodyPr/>
          <a:lstStyle/>
          <a:p>
            <a:pPr>
              <a:defRPr>
                <a:solidFill>
                  <a:srgbClr val="C3C7CB"/>
                </a:solidFill>
              </a:defRPr>
            </a:pPr>
            <a:endParaRPr lang="en-US"/>
          </a:p>
        </c:txPr>
        <c:crossAx val="-2009910512"/>
        <c:crosses val="autoZero"/>
        <c:crossBetween val="between"/>
      </c:valAx>
      <c:spPr>
        <a:noFill/>
        <a:ln w="25400">
          <a:noFill/>
        </a:ln>
      </c:spPr>
    </c:plotArea>
    <c:legend>
      <c:legendPos val="r"/>
      <c:legendEntry>
        <c:idx val="0"/>
        <c:txPr>
          <a:bodyPr/>
          <a:lstStyle/>
          <a:p>
            <a:pPr>
              <a:defRPr sz="1100"/>
            </a:pPr>
            <a:endParaRPr lang="en-US"/>
          </a:p>
        </c:txPr>
      </c:legendEntry>
      <c:legendEntry>
        <c:idx val="1"/>
        <c:txPr>
          <a:bodyPr/>
          <a:lstStyle/>
          <a:p>
            <a:pPr>
              <a:defRPr sz="1100"/>
            </a:pPr>
            <a:endParaRPr lang="en-US"/>
          </a:p>
        </c:txPr>
      </c:legendEntry>
      <c:legendEntry>
        <c:idx val="2"/>
        <c:txPr>
          <a:bodyPr/>
          <a:lstStyle/>
          <a:p>
            <a:pPr>
              <a:defRPr sz="1100"/>
            </a:pPr>
            <a:endParaRPr lang="en-US"/>
          </a:p>
        </c:txPr>
      </c:legendEntry>
      <c:layout>
        <c:manualLayout>
          <c:xMode val="edge"/>
          <c:yMode val="edge"/>
          <c:x val="0.72565660480244254"/>
          <c:y val="0.46628142783691451"/>
          <c:w val="0.17496067109734004"/>
          <c:h val="0.17261250103975084"/>
        </c:manualLayout>
      </c:layout>
      <c:overlay val="0"/>
    </c:legend>
    <c:plotVisOnly val="1"/>
    <c:dispBlanksAs val="gap"/>
    <c:showDLblsOverMax val="0"/>
  </c:chart>
  <c:txPr>
    <a:bodyPr/>
    <a:lstStyle/>
    <a:p>
      <a:pPr>
        <a:defRPr sz="1800">
          <a:latin typeface="Gill Sans MT"/>
          <a:cs typeface="Gill Sans M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2120553896280201"/>
          <c:y val="3.29706991963893E-2"/>
          <c:w val="0.26003810634781799"/>
          <c:h val="0.93405860160722098"/>
        </c:manualLayout>
      </c:layout>
      <c:barChart>
        <c:barDir val="col"/>
        <c:grouping val="stacked"/>
        <c:varyColors val="0"/>
        <c:ser>
          <c:idx val="0"/>
          <c:order val="0"/>
          <c:tx>
            <c:strRef>
              <c:f>Sheet1!$B$1</c:f>
              <c:strCache>
                <c:ptCount val="1"/>
                <c:pt idx="0">
                  <c:v>Installation Labor</c:v>
                </c:pt>
              </c:strCache>
            </c:strRef>
          </c:tx>
          <c:invertIfNegative val="0"/>
          <c:cat>
            <c:strRef>
              <c:f>Sheet1!$A$2</c:f>
              <c:strCache>
                <c:ptCount val="1"/>
                <c:pt idx="0">
                  <c:v>Soft Costs</c:v>
                </c:pt>
              </c:strCache>
            </c:strRef>
          </c:cat>
          <c:val>
            <c:numRef>
              <c:f>Sheet1!$B$2</c:f>
              <c:numCache>
                <c:formatCode>"$"#,##0.00</c:formatCode>
                <c:ptCount val="1"/>
                <c:pt idx="0">
                  <c:v>0.38500000000000001</c:v>
                </c:pt>
              </c:numCache>
            </c:numRef>
          </c:val>
          <c:extLst>
            <c:ext xmlns:c16="http://schemas.microsoft.com/office/drawing/2014/chart" uri="{C3380CC4-5D6E-409C-BE32-E72D297353CC}">
              <c16:uniqueId val="{00000000-9D5A-4CA4-B5C5-79C464887C93}"/>
            </c:ext>
          </c:extLst>
        </c:ser>
        <c:ser>
          <c:idx val="1"/>
          <c:order val="1"/>
          <c:tx>
            <c:strRef>
              <c:f>Sheet1!$C$1</c:f>
              <c:strCache>
                <c:ptCount val="1"/>
                <c:pt idx="0">
                  <c:v>Customer Acquisition</c:v>
                </c:pt>
              </c:strCache>
            </c:strRef>
          </c:tx>
          <c:invertIfNegative val="0"/>
          <c:cat>
            <c:strRef>
              <c:f>Sheet1!$A$2</c:f>
              <c:strCache>
                <c:ptCount val="1"/>
                <c:pt idx="0">
                  <c:v>Soft Costs</c:v>
                </c:pt>
              </c:strCache>
            </c:strRef>
          </c:cat>
          <c:val>
            <c:numRef>
              <c:f>Sheet1!$C$2</c:f>
              <c:numCache>
                <c:formatCode>"$"#,##0.00</c:formatCode>
                <c:ptCount val="1"/>
                <c:pt idx="0">
                  <c:v>0.315</c:v>
                </c:pt>
              </c:numCache>
            </c:numRef>
          </c:val>
          <c:extLst>
            <c:ext xmlns:c16="http://schemas.microsoft.com/office/drawing/2014/chart" uri="{C3380CC4-5D6E-409C-BE32-E72D297353CC}">
              <c16:uniqueId val="{00000001-9D5A-4CA4-B5C5-79C464887C93}"/>
            </c:ext>
          </c:extLst>
        </c:ser>
        <c:ser>
          <c:idx val="2"/>
          <c:order val="2"/>
          <c:tx>
            <c:strRef>
              <c:f>Sheet1!$D$1</c:f>
              <c:strCache>
                <c:ptCount val="1"/>
                <c:pt idx="0">
                  <c:v>Financing Costs</c:v>
                </c:pt>
              </c:strCache>
            </c:strRef>
          </c:tx>
          <c:invertIfNegative val="0"/>
          <c:cat>
            <c:strRef>
              <c:f>Sheet1!$A$2</c:f>
              <c:strCache>
                <c:ptCount val="1"/>
                <c:pt idx="0">
                  <c:v>Soft Costs</c:v>
                </c:pt>
              </c:strCache>
            </c:strRef>
          </c:cat>
          <c:val>
            <c:numRef>
              <c:f>Sheet1!$D$2</c:f>
              <c:numCache>
                <c:formatCode>"$"#,##0.00</c:formatCode>
                <c:ptCount val="1"/>
                <c:pt idx="0">
                  <c:v>0.21</c:v>
                </c:pt>
              </c:numCache>
            </c:numRef>
          </c:val>
          <c:extLst>
            <c:ext xmlns:c16="http://schemas.microsoft.com/office/drawing/2014/chart" uri="{C3380CC4-5D6E-409C-BE32-E72D297353CC}">
              <c16:uniqueId val="{00000002-9D5A-4CA4-B5C5-79C464887C93}"/>
            </c:ext>
          </c:extLst>
        </c:ser>
        <c:ser>
          <c:idx val="3"/>
          <c:order val="3"/>
          <c:tx>
            <c:strRef>
              <c:f>Sheet1!$E$1</c:f>
              <c:strCache>
                <c:ptCount val="1"/>
                <c:pt idx="0">
                  <c:v>Permitting &amp; Inspection</c:v>
                </c:pt>
              </c:strCache>
            </c:strRef>
          </c:tx>
          <c:invertIfNegative val="0"/>
          <c:cat>
            <c:strRef>
              <c:f>Sheet1!$A$2</c:f>
              <c:strCache>
                <c:ptCount val="1"/>
                <c:pt idx="0">
                  <c:v>Soft Costs</c:v>
                </c:pt>
              </c:strCache>
            </c:strRef>
          </c:cat>
          <c:val>
            <c:numRef>
              <c:f>Sheet1!$E$2</c:f>
              <c:numCache>
                <c:formatCode>"$"#,##0.00</c:formatCode>
                <c:ptCount val="1"/>
                <c:pt idx="0">
                  <c:v>0.14000000000000001</c:v>
                </c:pt>
              </c:numCache>
            </c:numRef>
          </c:val>
          <c:extLst>
            <c:ext xmlns:c16="http://schemas.microsoft.com/office/drawing/2014/chart" uri="{C3380CC4-5D6E-409C-BE32-E72D297353CC}">
              <c16:uniqueId val="{00000003-9D5A-4CA4-B5C5-79C464887C93}"/>
            </c:ext>
          </c:extLst>
        </c:ser>
        <c:dLbls>
          <c:showLegendKey val="0"/>
          <c:showVal val="0"/>
          <c:showCatName val="0"/>
          <c:showSerName val="0"/>
          <c:showPercent val="0"/>
          <c:showBubbleSize val="0"/>
        </c:dLbls>
        <c:gapWidth val="150"/>
        <c:overlap val="100"/>
        <c:axId val="-2106803264"/>
        <c:axId val="-2107087824"/>
      </c:barChart>
      <c:catAx>
        <c:axId val="-2106803264"/>
        <c:scaling>
          <c:orientation val="minMax"/>
        </c:scaling>
        <c:delete val="1"/>
        <c:axPos val="b"/>
        <c:numFmt formatCode="General" sourceLinked="0"/>
        <c:majorTickMark val="out"/>
        <c:minorTickMark val="none"/>
        <c:tickLblPos val="none"/>
        <c:crossAx val="-2107087824"/>
        <c:crosses val="autoZero"/>
        <c:auto val="1"/>
        <c:lblAlgn val="ctr"/>
        <c:lblOffset val="100"/>
        <c:noMultiLvlLbl val="0"/>
      </c:catAx>
      <c:valAx>
        <c:axId val="-2107087824"/>
        <c:scaling>
          <c:orientation val="minMax"/>
          <c:min val="0"/>
        </c:scaling>
        <c:delete val="0"/>
        <c:axPos val="l"/>
        <c:title>
          <c:tx>
            <c:rich>
              <a:bodyPr rot="-5400000" vert="horz"/>
              <a:lstStyle/>
              <a:p>
                <a:pPr>
                  <a:defRPr/>
                </a:pPr>
                <a:r>
                  <a:rPr lang="en-US" dirty="0"/>
                  <a:t>$ per Watt</a:t>
                </a:r>
              </a:p>
            </c:rich>
          </c:tx>
          <c:layout>
            <c:manualLayout>
              <c:xMode val="edge"/>
              <c:yMode val="edge"/>
              <c:x val="3.5250295682952518E-3"/>
              <c:y val="0.34345337733253939"/>
            </c:manualLayout>
          </c:layout>
          <c:overlay val="0"/>
        </c:title>
        <c:numFmt formatCode="&quot;$&quot;#,##0.00" sourceLinked="1"/>
        <c:majorTickMark val="out"/>
        <c:minorTickMark val="none"/>
        <c:tickLblPos val="nextTo"/>
        <c:txPr>
          <a:bodyPr/>
          <a:lstStyle/>
          <a:p>
            <a:pPr>
              <a:defRPr sz="1600">
                <a:latin typeface="Gill Sans MT" pitchFamily="34" charset="0"/>
              </a:defRPr>
            </a:pPr>
            <a:endParaRPr lang="en-US"/>
          </a:p>
        </c:txPr>
        <c:crossAx val="-2106803264"/>
        <c:crosses val="autoZero"/>
        <c:crossBetween val="between"/>
      </c:valAx>
    </c:plotArea>
    <c:legend>
      <c:legendPos val="r"/>
      <c:layout>
        <c:manualLayout>
          <c:xMode val="edge"/>
          <c:yMode val="edge"/>
          <c:x val="0.44207245682463259"/>
          <c:y val="8.9972826244401505E-2"/>
          <c:w val="0.53817445131252917"/>
          <c:h val="0.84654418197725301"/>
        </c:manualLayout>
      </c:layout>
      <c:overlay val="0"/>
      <c:txPr>
        <a:bodyPr/>
        <a:lstStyle/>
        <a:p>
          <a:pPr>
            <a:defRPr sz="1800">
              <a:latin typeface="Gill Sans MT"/>
              <a:cs typeface="Gill Sans M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55AD9-23B4-450B-A215-CF357B43D634}" type="doc">
      <dgm:prSet loTypeId="urn:microsoft.com/office/officeart/2005/8/layout/process1" loCatId="process" qsTypeId="urn:microsoft.com/office/officeart/2005/8/quickstyle/simple2" qsCatId="simple" csTypeId="urn:microsoft.com/office/officeart/2005/8/colors/accent3_2" csCatId="accent3" phldr="1"/>
      <dgm:spPr/>
    </dgm:pt>
    <dgm:pt modelId="{210B4BA3-E0F7-4EFA-A1EC-3EE50AAB8763}">
      <dgm:prSet phldrT="[Text]"/>
      <dgm:spPr/>
      <dgm:t>
        <a:bodyPr/>
        <a:lstStyle/>
        <a:p>
          <a:r>
            <a:rPr lang="en-US" dirty="0">
              <a:solidFill>
                <a:schemeClr val="tx1"/>
              </a:solidFill>
            </a:rPr>
            <a:t>Reduced installation costs</a:t>
          </a:r>
        </a:p>
      </dgm:t>
    </dgm:pt>
    <dgm:pt modelId="{7882EBEE-D9D9-40DA-A4E0-29AB210EFEA3}" type="parTrans" cxnId="{8D2E37A6-C787-4D43-A858-A548FC334607}">
      <dgm:prSet/>
      <dgm:spPr/>
      <dgm:t>
        <a:bodyPr/>
        <a:lstStyle/>
        <a:p>
          <a:endParaRPr lang="en-US"/>
        </a:p>
      </dgm:t>
    </dgm:pt>
    <dgm:pt modelId="{D25A3D02-4CE9-48A2-BB92-6440A4C9A798}" type="sibTrans" cxnId="{8D2E37A6-C787-4D43-A858-A548FC334607}">
      <dgm:prSet/>
      <dgm:spPr/>
      <dgm:t>
        <a:bodyPr/>
        <a:lstStyle/>
        <a:p>
          <a:endParaRPr lang="en-US"/>
        </a:p>
      </dgm:t>
    </dgm:pt>
    <dgm:pt modelId="{D38471F5-8E98-4AE8-BD99-AA418018B70E}">
      <dgm:prSet phldrT="[Text]"/>
      <dgm:spPr/>
      <dgm:t>
        <a:bodyPr/>
        <a:lstStyle/>
        <a:p>
          <a:r>
            <a:rPr lang="en-US" dirty="0">
              <a:solidFill>
                <a:schemeClr val="tx1"/>
              </a:solidFill>
            </a:rPr>
            <a:t>Improved financials</a:t>
          </a:r>
        </a:p>
      </dgm:t>
    </dgm:pt>
    <dgm:pt modelId="{43936E1A-F3FF-466D-B294-52308A65A280}" type="parTrans" cxnId="{26575464-ECE7-4065-A1C8-55A7F13895A6}">
      <dgm:prSet/>
      <dgm:spPr/>
      <dgm:t>
        <a:bodyPr/>
        <a:lstStyle/>
        <a:p>
          <a:endParaRPr lang="en-US"/>
        </a:p>
      </dgm:t>
    </dgm:pt>
    <dgm:pt modelId="{FBDBFF43-112C-45FF-8901-0F784D4216A3}" type="sibTrans" cxnId="{26575464-ECE7-4065-A1C8-55A7F13895A6}">
      <dgm:prSet/>
      <dgm:spPr/>
      <dgm:t>
        <a:bodyPr/>
        <a:lstStyle/>
        <a:p>
          <a:endParaRPr lang="en-US"/>
        </a:p>
      </dgm:t>
    </dgm:pt>
    <dgm:pt modelId="{92DA5A07-39DC-420A-8972-6A3472FB1062}">
      <dgm:prSet phldrT="[Text]"/>
      <dgm:spPr/>
      <dgm:t>
        <a:bodyPr/>
        <a:lstStyle/>
        <a:p>
          <a:r>
            <a:rPr lang="en-US" dirty="0">
              <a:solidFill>
                <a:schemeClr val="tx1"/>
              </a:solidFill>
            </a:rPr>
            <a:t>Better “value proposition”</a:t>
          </a:r>
        </a:p>
      </dgm:t>
    </dgm:pt>
    <dgm:pt modelId="{F7F17E8B-F4EC-43BD-971E-7AC8DDD4E2D9}" type="parTrans" cxnId="{C37E700A-AE24-4917-BF9C-110AB8FC103E}">
      <dgm:prSet/>
      <dgm:spPr/>
      <dgm:t>
        <a:bodyPr/>
        <a:lstStyle/>
        <a:p>
          <a:endParaRPr lang="en-US"/>
        </a:p>
      </dgm:t>
    </dgm:pt>
    <dgm:pt modelId="{65B281F8-9448-44DF-A6A3-8943422190C5}" type="sibTrans" cxnId="{C37E700A-AE24-4917-BF9C-110AB8FC103E}">
      <dgm:prSet/>
      <dgm:spPr/>
      <dgm:t>
        <a:bodyPr/>
        <a:lstStyle/>
        <a:p>
          <a:endParaRPr lang="en-US"/>
        </a:p>
      </dgm:t>
    </dgm:pt>
    <dgm:pt modelId="{71FF37AB-73E1-4401-86F0-F880A5089711}">
      <dgm:prSet phldrT="[Text]"/>
      <dgm:spPr/>
      <dgm:t>
        <a:bodyPr/>
        <a:lstStyle/>
        <a:p>
          <a:r>
            <a:rPr lang="en-US" dirty="0">
              <a:solidFill>
                <a:schemeClr val="tx1"/>
              </a:solidFill>
            </a:rPr>
            <a:t>More solar</a:t>
          </a:r>
        </a:p>
      </dgm:t>
    </dgm:pt>
    <dgm:pt modelId="{047A9DE7-B722-4725-9900-4F3787D4333A}" type="parTrans" cxnId="{476FC133-DA7D-4AA1-9DBF-79874EDDAC94}">
      <dgm:prSet/>
      <dgm:spPr/>
      <dgm:t>
        <a:bodyPr/>
        <a:lstStyle/>
        <a:p>
          <a:endParaRPr lang="en-US"/>
        </a:p>
      </dgm:t>
    </dgm:pt>
    <dgm:pt modelId="{E62F8450-1A9E-48E8-96BC-9E4EF138A0BF}" type="sibTrans" cxnId="{476FC133-DA7D-4AA1-9DBF-79874EDDAC94}">
      <dgm:prSet/>
      <dgm:spPr/>
      <dgm:t>
        <a:bodyPr/>
        <a:lstStyle/>
        <a:p>
          <a:endParaRPr lang="en-US"/>
        </a:p>
      </dgm:t>
    </dgm:pt>
    <dgm:pt modelId="{A7C2197A-038F-466A-864B-4FED8B516710}" type="pres">
      <dgm:prSet presAssocID="{5EF55AD9-23B4-450B-A215-CF357B43D634}" presName="Name0" presStyleCnt="0">
        <dgm:presLayoutVars>
          <dgm:dir/>
          <dgm:resizeHandles val="exact"/>
        </dgm:presLayoutVars>
      </dgm:prSet>
      <dgm:spPr/>
    </dgm:pt>
    <dgm:pt modelId="{33D952E6-6096-4529-9BF7-A834B3C3B68A}" type="pres">
      <dgm:prSet presAssocID="{210B4BA3-E0F7-4EFA-A1EC-3EE50AAB8763}" presName="node" presStyleLbl="node1" presStyleIdx="0" presStyleCnt="4">
        <dgm:presLayoutVars>
          <dgm:bulletEnabled val="1"/>
        </dgm:presLayoutVars>
      </dgm:prSet>
      <dgm:spPr/>
    </dgm:pt>
    <dgm:pt modelId="{38C8C383-C4D8-4FAE-AE16-369F2B1AEA80}" type="pres">
      <dgm:prSet presAssocID="{D25A3D02-4CE9-48A2-BB92-6440A4C9A798}" presName="sibTrans" presStyleLbl="sibTrans2D1" presStyleIdx="0" presStyleCnt="3"/>
      <dgm:spPr/>
    </dgm:pt>
    <dgm:pt modelId="{6EBF0995-8207-4910-8D62-67BDDF50B760}" type="pres">
      <dgm:prSet presAssocID="{D25A3D02-4CE9-48A2-BB92-6440A4C9A798}" presName="connectorText" presStyleLbl="sibTrans2D1" presStyleIdx="0" presStyleCnt="3"/>
      <dgm:spPr/>
    </dgm:pt>
    <dgm:pt modelId="{424FCAC4-EA44-4CE1-9502-683C1C346CA3}" type="pres">
      <dgm:prSet presAssocID="{D38471F5-8E98-4AE8-BD99-AA418018B70E}" presName="node" presStyleLbl="node1" presStyleIdx="1" presStyleCnt="4">
        <dgm:presLayoutVars>
          <dgm:bulletEnabled val="1"/>
        </dgm:presLayoutVars>
      </dgm:prSet>
      <dgm:spPr/>
    </dgm:pt>
    <dgm:pt modelId="{D2C1BF29-6D30-4486-A4F4-3040035DE0A3}" type="pres">
      <dgm:prSet presAssocID="{FBDBFF43-112C-45FF-8901-0F784D4216A3}" presName="sibTrans" presStyleLbl="sibTrans2D1" presStyleIdx="1" presStyleCnt="3"/>
      <dgm:spPr/>
    </dgm:pt>
    <dgm:pt modelId="{C94A0804-0001-4280-8FBA-C1D5BAE52CDF}" type="pres">
      <dgm:prSet presAssocID="{FBDBFF43-112C-45FF-8901-0F784D4216A3}" presName="connectorText" presStyleLbl="sibTrans2D1" presStyleIdx="1" presStyleCnt="3"/>
      <dgm:spPr/>
    </dgm:pt>
    <dgm:pt modelId="{80D9B13E-2F38-4E35-803E-CEEC854A3F0A}" type="pres">
      <dgm:prSet presAssocID="{92DA5A07-39DC-420A-8972-6A3472FB1062}" presName="node" presStyleLbl="node1" presStyleIdx="2" presStyleCnt="4">
        <dgm:presLayoutVars>
          <dgm:bulletEnabled val="1"/>
        </dgm:presLayoutVars>
      </dgm:prSet>
      <dgm:spPr/>
    </dgm:pt>
    <dgm:pt modelId="{5EB8FAE9-E1D5-40E6-9751-61A622EDE1B0}" type="pres">
      <dgm:prSet presAssocID="{65B281F8-9448-44DF-A6A3-8943422190C5}" presName="sibTrans" presStyleLbl="sibTrans2D1" presStyleIdx="2" presStyleCnt="3"/>
      <dgm:spPr/>
    </dgm:pt>
    <dgm:pt modelId="{78645011-524D-47B1-A100-93FD6482E8AE}" type="pres">
      <dgm:prSet presAssocID="{65B281F8-9448-44DF-A6A3-8943422190C5}" presName="connectorText" presStyleLbl="sibTrans2D1" presStyleIdx="2" presStyleCnt="3"/>
      <dgm:spPr/>
    </dgm:pt>
    <dgm:pt modelId="{FFC7932D-6782-49B0-9954-637335109AFE}" type="pres">
      <dgm:prSet presAssocID="{71FF37AB-73E1-4401-86F0-F880A5089711}" presName="node" presStyleLbl="node1" presStyleIdx="3" presStyleCnt="4">
        <dgm:presLayoutVars>
          <dgm:bulletEnabled val="1"/>
        </dgm:presLayoutVars>
      </dgm:prSet>
      <dgm:spPr/>
    </dgm:pt>
  </dgm:ptLst>
  <dgm:cxnLst>
    <dgm:cxn modelId="{A7B98900-F9F4-4546-85A4-B6450D8D7A69}" type="presOf" srcId="{71FF37AB-73E1-4401-86F0-F880A5089711}" destId="{FFC7932D-6782-49B0-9954-637335109AFE}" srcOrd="0" destOrd="0" presId="urn:microsoft.com/office/officeart/2005/8/layout/process1"/>
    <dgm:cxn modelId="{C37E700A-AE24-4917-BF9C-110AB8FC103E}" srcId="{5EF55AD9-23B4-450B-A215-CF357B43D634}" destId="{92DA5A07-39DC-420A-8972-6A3472FB1062}" srcOrd="2" destOrd="0" parTransId="{F7F17E8B-F4EC-43BD-971E-7AC8DDD4E2D9}" sibTransId="{65B281F8-9448-44DF-A6A3-8943422190C5}"/>
    <dgm:cxn modelId="{F498C215-A92C-4D96-8725-002D66F7B077}" type="presOf" srcId="{65B281F8-9448-44DF-A6A3-8943422190C5}" destId="{78645011-524D-47B1-A100-93FD6482E8AE}" srcOrd="1" destOrd="0" presId="urn:microsoft.com/office/officeart/2005/8/layout/process1"/>
    <dgm:cxn modelId="{4AA1B932-FB5E-4A3D-9ADC-B824D7E90FF3}" type="presOf" srcId="{5EF55AD9-23B4-450B-A215-CF357B43D634}" destId="{A7C2197A-038F-466A-864B-4FED8B516710}" srcOrd="0" destOrd="0" presId="urn:microsoft.com/office/officeart/2005/8/layout/process1"/>
    <dgm:cxn modelId="{476FC133-DA7D-4AA1-9DBF-79874EDDAC94}" srcId="{5EF55AD9-23B4-450B-A215-CF357B43D634}" destId="{71FF37AB-73E1-4401-86F0-F880A5089711}" srcOrd="3" destOrd="0" parTransId="{047A9DE7-B722-4725-9900-4F3787D4333A}" sibTransId="{E62F8450-1A9E-48E8-96BC-9E4EF138A0BF}"/>
    <dgm:cxn modelId="{DE08BA3C-0196-469E-827C-6770F34D3F1B}" type="presOf" srcId="{65B281F8-9448-44DF-A6A3-8943422190C5}" destId="{5EB8FAE9-E1D5-40E6-9751-61A622EDE1B0}" srcOrd="0" destOrd="0" presId="urn:microsoft.com/office/officeart/2005/8/layout/process1"/>
    <dgm:cxn modelId="{049A6F5D-821F-459F-B5B3-B8E515E31446}" type="presOf" srcId="{FBDBFF43-112C-45FF-8901-0F784D4216A3}" destId="{D2C1BF29-6D30-4486-A4F4-3040035DE0A3}" srcOrd="0" destOrd="0" presId="urn:microsoft.com/office/officeart/2005/8/layout/process1"/>
    <dgm:cxn modelId="{26575464-ECE7-4065-A1C8-55A7F13895A6}" srcId="{5EF55AD9-23B4-450B-A215-CF357B43D634}" destId="{D38471F5-8E98-4AE8-BD99-AA418018B70E}" srcOrd="1" destOrd="0" parTransId="{43936E1A-F3FF-466D-B294-52308A65A280}" sibTransId="{FBDBFF43-112C-45FF-8901-0F784D4216A3}"/>
    <dgm:cxn modelId="{56F12867-2A61-4FE0-A63B-7EFE8CDA238E}" type="presOf" srcId="{D25A3D02-4CE9-48A2-BB92-6440A4C9A798}" destId="{6EBF0995-8207-4910-8D62-67BDDF50B760}" srcOrd="1" destOrd="0" presId="urn:microsoft.com/office/officeart/2005/8/layout/process1"/>
    <dgm:cxn modelId="{441BA448-97B5-4E3C-8732-7BFC8A2ABCD0}" type="presOf" srcId="{FBDBFF43-112C-45FF-8901-0F784D4216A3}" destId="{C94A0804-0001-4280-8FBA-C1D5BAE52CDF}" srcOrd="1" destOrd="0" presId="urn:microsoft.com/office/officeart/2005/8/layout/process1"/>
    <dgm:cxn modelId="{A5416171-D838-475A-8EB7-0F4C85F03208}" type="presOf" srcId="{D25A3D02-4CE9-48A2-BB92-6440A4C9A798}" destId="{38C8C383-C4D8-4FAE-AE16-369F2B1AEA80}" srcOrd="0" destOrd="0" presId="urn:microsoft.com/office/officeart/2005/8/layout/process1"/>
    <dgm:cxn modelId="{8D2E37A6-C787-4D43-A858-A548FC334607}" srcId="{5EF55AD9-23B4-450B-A215-CF357B43D634}" destId="{210B4BA3-E0F7-4EFA-A1EC-3EE50AAB8763}" srcOrd="0" destOrd="0" parTransId="{7882EBEE-D9D9-40DA-A4E0-29AB210EFEA3}" sibTransId="{D25A3D02-4CE9-48A2-BB92-6440A4C9A798}"/>
    <dgm:cxn modelId="{2C2C80CC-9463-499D-9355-1F140AA693FC}" type="presOf" srcId="{210B4BA3-E0F7-4EFA-A1EC-3EE50AAB8763}" destId="{33D952E6-6096-4529-9BF7-A834B3C3B68A}" srcOrd="0" destOrd="0" presId="urn:microsoft.com/office/officeart/2005/8/layout/process1"/>
    <dgm:cxn modelId="{718F68D7-34A0-4B96-808D-CC396BCBFA90}" type="presOf" srcId="{D38471F5-8E98-4AE8-BD99-AA418018B70E}" destId="{424FCAC4-EA44-4CE1-9502-683C1C346CA3}" srcOrd="0" destOrd="0" presId="urn:microsoft.com/office/officeart/2005/8/layout/process1"/>
    <dgm:cxn modelId="{032BBDFD-1A4E-451F-B4D7-FF8AC4CFBBD7}" type="presOf" srcId="{92DA5A07-39DC-420A-8972-6A3472FB1062}" destId="{80D9B13E-2F38-4E35-803E-CEEC854A3F0A}" srcOrd="0" destOrd="0" presId="urn:microsoft.com/office/officeart/2005/8/layout/process1"/>
    <dgm:cxn modelId="{E9912F8B-F1FF-4809-A900-EDC194B09432}" type="presParOf" srcId="{A7C2197A-038F-466A-864B-4FED8B516710}" destId="{33D952E6-6096-4529-9BF7-A834B3C3B68A}" srcOrd="0" destOrd="0" presId="urn:microsoft.com/office/officeart/2005/8/layout/process1"/>
    <dgm:cxn modelId="{3A9CDB64-C967-4F80-B504-AD3D2A8A2E3B}" type="presParOf" srcId="{A7C2197A-038F-466A-864B-4FED8B516710}" destId="{38C8C383-C4D8-4FAE-AE16-369F2B1AEA80}" srcOrd="1" destOrd="0" presId="urn:microsoft.com/office/officeart/2005/8/layout/process1"/>
    <dgm:cxn modelId="{3A373C44-431C-4876-83AE-12FADBDDA62E}" type="presParOf" srcId="{38C8C383-C4D8-4FAE-AE16-369F2B1AEA80}" destId="{6EBF0995-8207-4910-8D62-67BDDF50B760}" srcOrd="0" destOrd="0" presId="urn:microsoft.com/office/officeart/2005/8/layout/process1"/>
    <dgm:cxn modelId="{495255E1-D378-4C48-A534-CE439838E925}" type="presParOf" srcId="{A7C2197A-038F-466A-864B-4FED8B516710}" destId="{424FCAC4-EA44-4CE1-9502-683C1C346CA3}" srcOrd="2" destOrd="0" presId="urn:microsoft.com/office/officeart/2005/8/layout/process1"/>
    <dgm:cxn modelId="{199D50E3-0EE0-4F70-B455-CDFFD2DFFE80}" type="presParOf" srcId="{A7C2197A-038F-466A-864B-4FED8B516710}" destId="{D2C1BF29-6D30-4486-A4F4-3040035DE0A3}" srcOrd="3" destOrd="0" presId="urn:microsoft.com/office/officeart/2005/8/layout/process1"/>
    <dgm:cxn modelId="{65C666FE-981B-47D2-A62C-E901CD546AE8}" type="presParOf" srcId="{D2C1BF29-6D30-4486-A4F4-3040035DE0A3}" destId="{C94A0804-0001-4280-8FBA-C1D5BAE52CDF}" srcOrd="0" destOrd="0" presId="urn:microsoft.com/office/officeart/2005/8/layout/process1"/>
    <dgm:cxn modelId="{1F03B622-310B-4332-B8FE-393427A84D4D}" type="presParOf" srcId="{A7C2197A-038F-466A-864B-4FED8B516710}" destId="{80D9B13E-2F38-4E35-803E-CEEC854A3F0A}" srcOrd="4" destOrd="0" presId="urn:microsoft.com/office/officeart/2005/8/layout/process1"/>
    <dgm:cxn modelId="{DC334E46-ADCF-41AF-9613-74E999888E74}" type="presParOf" srcId="{A7C2197A-038F-466A-864B-4FED8B516710}" destId="{5EB8FAE9-E1D5-40E6-9751-61A622EDE1B0}" srcOrd="5" destOrd="0" presId="urn:microsoft.com/office/officeart/2005/8/layout/process1"/>
    <dgm:cxn modelId="{0E10963C-3469-49A0-B61F-E748F48F8C1B}" type="presParOf" srcId="{5EB8FAE9-E1D5-40E6-9751-61A622EDE1B0}" destId="{78645011-524D-47B1-A100-93FD6482E8AE}" srcOrd="0" destOrd="0" presId="urn:microsoft.com/office/officeart/2005/8/layout/process1"/>
    <dgm:cxn modelId="{585DCF5E-9B72-4FC8-90EC-252D8F7B5947}" type="presParOf" srcId="{A7C2197A-038F-466A-864B-4FED8B516710}" destId="{FFC7932D-6782-49B0-9954-637335109AFE}"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55AD9-23B4-450B-A215-CF357B43D634}" type="doc">
      <dgm:prSet loTypeId="urn:microsoft.com/office/officeart/2005/8/layout/process1" loCatId="process" qsTypeId="urn:microsoft.com/office/officeart/2005/8/quickstyle/simple2" qsCatId="simple" csTypeId="urn:microsoft.com/office/officeart/2005/8/colors/accent3_2" csCatId="accent3" phldr="1"/>
      <dgm:spPr/>
      <dgm:t>
        <a:bodyPr/>
        <a:lstStyle/>
        <a:p>
          <a:endParaRPr lang="en-US"/>
        </a:p>
      </dgm:t>
    </dgm:pt>
    <dgm:pt modelId="{210B4BA3-E0F7-4EFA-A1EC-3EE50AAB8763}">
      <dgm:prSet phldrT="[Text]"/>
      <dgm:spPr/>
      <dgm:t>
        <a:bodyPr/>
        <a:lstStyle/>
        <a:p>
          <a:r>
            <a:rPr lang="en-US" dirty="0">
              <a:solidFill>
                <a:schemeClr val="tx1"/>
              </a:solidFill>
            </a:rPr>
            <a:t>Streamlined, transparent processes</a:t>
          </a:r>
        </a:p>
      </dgm:t>
    </dgm:pt>
    <dgm:pt modelId="{7882EBEE-D9D9-40DA-A4E0-29AB210EFEA3}" type="parTrans" cxnId="{8D2E37A6-C787-4D43-A858-A548FC334607}">
      <dgm:prSet/>
      <dgm:spPr/>
      <dgm:t>
        <a:bodyPr/>
        <a:lstStyle/>
        <a:p>
          <a:endParaRPr lang="en-US"/>
        </a:p>
      </dgm:t>
    </dgm:pt>
    <dgm:pt modelId="{D25A3D02-4CE9-48A2-BB92-6440A4C9A798}" type="sibTrans" cxnId="{8D2E37A6-C787-4D43-A858-A548FC334607}">
      <dgm:prSet/>
      <dgm:spPr/>
      <dgm:t>
        <a:bodyPr/>
        <a:lstStyle/>
        <a:p>
          <a:endParaRPr lang="en-US"/>
        </a:p>
      </dgm:t>
    </dgm:pt>
    <dgm:pt modelId="{D38471F5-8E98-4AE8-BD99-AA418018B70E}">
      <dgm:prSet phldrT="[Text]"/>
      <dgm:spPr/>
      <dgm:t>
        <a:bodyPr/>
        <a:lstStyle/>
        <a:p>
          <a:r>
            <a:rPr lang="en-US" dirty="0">
              <a:solidFill>
                <a:schemeClr val="tx1"/>
              </a:solidFill>
            </a:rPr>
            <a:t>Better submittals</a:t>
          </a:r>
        </a:p>
      </dgm:t>
    </dgm:pt>
    <dgm:pt modelId="{43936E1A-F3FF-466D-B294-52308A65A280}" type="parTrans" cxnId="{26575464-ECE7-4065-A1C8-55A7F13895A6}">
      <dgm:prSet/>
      <dgm:spPr/>
      <dgm:t>
        <a:bodyPr/>
        <a:lstStyle/>
        <a:p>
          <a:endParaRPr lang="en-US"/>
        </a:p>
      </dgm:t>
    </dgm:pt>
    <dgm:pt modelId="{FBDBFF43-112C-45FF-8901-0F784D4216A3}" type="sibTrans" cxnId="{26575464-ECE7-4065-A1C8-55A7F13895A6}">
      <dgm:prSet/>
      <dgm:spPr/>
      <dgm:t>
        <a:bodyPr/>
        <a:lstStyle/>
        <a:p>
          <a:endParaRPr lang="en-US"/>
        </a:p>
      </dgm:t>
    </dgm:pt>
    <dgm:pt modelId="{92DA5A07-39DC-420A-8972-6A3472FB1062}">
      <dgm:prSet phldrT="[Text]"/>
      <dgm:spPr/>
      <dgm:t>
        <a:bodyPr/>
        <a:lstStyle/>
        <a:p>
          <a:r>
            <a:rPr lang="en-US" dirty="0">
              <a:solidFill>
                <a:schemeClr val="tx1"/>
              </a:solidFill>
            </a:rPr>
            <a:t>Time and money savings</a:t>
          </a:r>
        </a:p>
      </dgm:t>
    </dgm:pt>
    <dgm:pt modelId="{F7F17E8B-F4EC-43BD-971E-7AC8DDD4E2D9}" type="parTrans" cxnId="{C37E700A-AE24-4917-BF9C-110AB8FC103E}">
      <dgm:prSet/>
      <dgm:spPr/>
      <dgm:t>
        <a:bodyPr/>
        <a:lstStyle/>
        <a:p>
          <a:endParaRPr lang="en-US"/>
        </a:p>
      </dgm:t>
    </dgm:pt>
    <dgm:pt modelId="{65B281F8-9448-44DF-A6A3-8943422190C5}" type="sibTrans" cxnId="{C37E700A-AE24-4917-BF9C-110AB8FC103E}">
      <dgm:prSet/>
      <dgm:spPr/>
      <dgm:t>
        <a:bodyPr/>
        <a:lstStyle/>
        <a:p>
          <a:endParaRPr lang="en-US"/>
        </a:p>
      </dgm:t>
    </dgm:pt>
    <dgm:pt modelId="{E8024C06-5B81-4CCD-8E9E-1389DE787F3F}">
      <dgm:prSet phldrT="[Text]"/>
      <dgm:spPr/>
      <dgm:t>
        <a:bodyPr/>
        <a:lstStyle/>
        <a:p>
          <a:r>
            <a:rPr lang="en-US" dirty="0">
              <a:solidFill>
                <a:schemeClr val="tx1"/>
              </a:solidFill>
            </a:rPr>
            <a:t>Shorter processing time</a:t>
          </a:r>
        </a:p>
      </dgm:t>
    </dgm:pt>
    <dgm:pt modelId="{EC57D702-D60D-49AC-8E86-1A6FDAB32710}" type="parTrans" cxnId="{7EFECC5B-433B-4B19-A819-58271D4BCD03}">
      <dgm:prSet/>
      <dgm:spPr/>
      <dgm:t>
        <a:bodyPr/>
        <a:lstStyle/>
        <a:p>
          <a:endParaRPr lang="en-US"/>
        </a:p>
      </dgm:t>
    </dgm:pt>
    <dgm:pt modelId="{B06F3C2C-AD9B-4561-868F-1C4367A97722}" type="sibTrans" cxnId="{7EFECC5B-433B-4B19-A819-58271D4BCD03}">
      <dgm:prSet/>
      <dgm:spPr/>
      <dgm:t>
        <a:bodyPr/>
        <a:lstStyle/>
        <a:p>
          <a:endParaRPr lang="en-US"/>
        </a:p>
      </dgm:t>
    </dgm:pt>
    <dgm:pt modelId="{A7C2197A-038F-466A-864B-4FED8B516710}" type="pres">
      <dgm:prSet presAssocID="{5EF55AD9-23B4-450B-A215-CF357B43D634}" presName="Name0" presStyleCnt="0">
        <dgm:presLayoutVars>
          <dgm:dir/>
          <dgm:resizeHandles val="exact"/>
        </dgm:presLayoutVars>
      </dgm:prSet>
      <dgm:spPr/>
    </dgm:pt>
    <dgm:pt modelId="{33D952E6-6096-4529-9BF7-A834B3C3B68A}" type="pres">
      <dgm:prSet presAssocID="{210B4BA3-E0F7-4EFA-A1EC-3EE50AAB8763}" presName="node" presStyleLbl="node1" presStyleIdx="0" presStyleCnt="4">
        <dgm:presLayoutVars>
          <dgm:bulletEnabled val="1"/>
        </dgm:presLayoutVars>
      </dgm:prSet>
      <dgm:spPr/>
    </dgm:pt>
    <dgm:pt modelId="{38C8C383-C4D8-4FAE-AE16-369F2B1AEA80}" type="pres">
      <dgm:prSet presAssocID="{D25A3D02-4CE9-48A2-BB92-6440A4C9A798}" presName="sibTrans" presStyleLbl="sibTrans2D1" presStyleIdx="0" presStyleCnt="3"/>
      <dgm:spPr/>
    </dgm:pt>
    <dgm:pt modelId="{6EBF0995-8207-4910-8D62-67BDDF50B760}" type="pres">
      <dgm:prSet presAssocID="{D25A3D02-4CE9-48A2-BB92-6440A4C9A798}" presName="connectorText" presStyleLbl="sibTrans2D1" presStyleIdx="0" presStyleCnt="3"/>
      <dgm:spPr/>
    </dgm:pt>
    <dgm:pt modelId="{424FCAC4-EA44-4CE1-9502-683C1C346CA3}" type="pres">
      <dgm:prSet presAssocID="{D38471F5-8E98-4AE8-BD99-AA418018B70E}" presName="node" presStyleLbl="node1" presStyleIdx="1" presStyleCnt="4">
        <dgm:presLayoutVars>
          <dgm:bulletEnabled val="1"/>
        </dgm:presLayoutVars>
      </dgm:prSet>
      <dgm:spPr/>
    </dgm:pt>
    <dgm:pt modelId="{D2C1BF29-6D30-4486-A4F4-3040035DE0A3}" type="pres">
      <dgm:prSet presAssocID="{FBDBFF43-112C-45FF-8901-0F784D4216A3}" presName="sibTrans" presStyleLbl="sibTrans2D1" presStyleIdx="1" presStyleCnt="3"/>
      <dgm:spPr/>
    </dgm:pt>
    <dgm:pt modelId="{C94A0804-0001-4280-8FBA-C1D5BAE52CDF}" type="pres">
      <dgm:prSet presAssocID="{FBDBFF43-112C-45FF-8901-0F784D4216A3}" presName="connectorText" presStyleLbl="sibTrans2D1" presStyleIdx="1" presStyleCnt="3"/>
      <dgm:spPr/>
    </dgm:pt>
    <dgm:pt modelId="{97D9D5C0-B5C7-42A9-8B6F-99EFAD864C04}" type="pres">
      <dgm:prSet presAssocID="{E8024C06-5B81-4CCD-8E9E-1389DE787F3F}" presName="node" presStyleLbl="node1" presStyleIdx="2" presStyleCnt="4">
        <dgm:presLayoutVars>
          <dgm:bulletEnabled val="1"/>
        </dgm:presLayoutVars>
      </dgm:prSet>
      <dgm:spPr/>
    </dgm:pt>
    <dgm:pt modelId="{2A90FE15-C36A-4D62-83F4-FBF33199FAAB}" type="pres">
      <dgm:prSet presAssocID="{B06F3C2C-AD9B-4561-868F-1C4367A97722}" presName="sibTrans" presStyleLbl="sibTrans2D1" presStyleIdx="2" presStyleCnt="3"/>
      <dgm:spPr/>
    </dgm:pt>
    <dgm:pt modelId="{1A02B652-AAC1-4CE0-A190-683A7EC5003F}" type="pres">
      <dgm:prSet presAssocID="{B06F3C2C-AD9B-4561-868F-1C4367A97722}" presName="connectorText" presStyleLbl="sibTrans2D1" presStyleIdx="2" presStyleCnt="3"/>
      <dgm:spPr/>
    </dgm:pt>
    <dgm:pt modelId="{80D9B13E-2F38-4E35-803E-CEEC854A3F0A}" type="pres">
      <dgm:prSet presAssocID="{92DA5A07-39DC-420A-8972-6A3472FB1062}" presName="node" presStyleLbl="node1" presStyleIdx="3" presStyleCnt="4">
        <dgm:presLayoutVars>
          <dgm:bulletEnabled val="1"/>
        </dgm:presLayoutVars>
      </dgm:prSet>
      <dgm:spPr/>
    </dgm:pt>
  </dgm:ptLst>
  <dgm:cxnLst>
    <dgm:cxn modelId="{C37E700A-AE24-4917-BF9C-110AB8FC103E}" srcId="{5EF55AD9-23B4-450B-A215-CF357B43D634}" destId="{92DA5A07-39DC-420A-8972-6A3472FB1062}" srcOrd="3" destOrd="0" parTransId="{F7F17E8B-F4EC-43BD-971E-7AC8DDD4E2D9}" sibTransId="{65B281F8-9448-44DF-A6A3-8943422190C5}"/>
    <dgm:cxn modelId="{E426B824-16AD-4E68-B5C2-08D27240BBA7}" type="presOf" srcId="{B06F3C2C-AD9B-4561-868F-1C4367A97722}" destId="{2A90FE15-C36A-4D62-83F4-FBF33199FAAB}" srcOrd="0" destOrd="0" presId="urn:microsoft.com/office/officeart/2005/8/layout/process1"/>
    <dgm:cxn modelId="{4AA1B932-FB5E-4A3D-9ADC-B824D7E90FF3}" type="presOf" srcId="{5EF55AD9-23B4-450B-A215-CF357B43D634}" destId="{A7C2197A-038F-466A-864B-4FED8B516710}" srcOrd="0" destOrd="0" presId="urn:microsoft.com/office/officeart/2005/8/layout/process1"/>
    <dgm:cxn modelId="{7EFECC5B-433B-4B19-A819-58271D4BCD03}" srcId="{5EF55AD9-23B4-450B-A215-CF357B43D634}" destId="{E8024C06-5B81-4CCD-8E9E-1389DE787F3F}" srcOrd="2" destOrd="0" parTransId="{EC57D702-D60D-49AC-8E86-1A6FDAB32710}" sibTransId="{B06F3C2C-AD9B-4561-868F-1C4367A97722}"/>
    <dgm:cxn modelId="{049A6F5D-821F-459F-B5B3-B8E515E31446}" type="presOf" srcId="{FBDBFF43-112C-45FF-8901-0F784D4216A3}" destId="{D2C1BF29-6D30-4486-A4F4-3040035DE0A3}" srcOrd="0" destOrd="0" presId="urn:microsoft.com/office/officeart/2005/8/layout/process1"/>
    <dgm:cxn modelId="{26575464-ECE7-4065-A1C8-55A7F13895A6}" srcId="{5EF55AD9-23B4-450B-A215-CF357B43D634}" destId="{D38471F5-8E98-4AE8-BD99-AA418018B70E}" srcOrd="1" destOrd="0" parTransId="{43936E1A-F3FF-466D-B294-52308A65A280}" sibTransId="{FBDBFF43-112C-45FF-8901-0F784D4216A3}"/>
    <dgm:cxn modelId="{56F12867-2A61-4FE0-A63B-7EFE8CDA238E}" type="presOf" srcId="{D25A3D02-4CE9-48A2-BB92-6440A4C9A798}" destId="{6EBF0995-8207-4910-8D62-67BDDF50B760}" srcOrd="1" destOrd="0" presId="urn:microsoft.com/office/officeart/2005/8/layout/process1"/>
    <dgm:cxn modelId="{441BA448-97B5-4E3C-8732-7BFC8A2ABCD0}" type="presOf" srcId="{FBDBFF43-112C-45FF-8901-0F784D4216A3}" destId="{C94A0804-0001-4280-8FBA-C1D5BAE52CDF}" srcOrd="1" destOrd="0" presId="urn:microsoft.com/office/officeart/2005/8/layout/process1"/>
    <dgm:cxn modelId="{A5416171-D838-475A-8EB7-0F4C85F03208}" type="presOf" srcId="{D25A3D02-4CE9-48A2-BB92-6440A4C9A798}" destId="{38C8C383-C4D8-4FAE-AE16-369F2B1AEA80}" srcOrd="0" destOrd="0" presId="urn:microsoft.com/office/officeart/2005/8/layout/process1"/>
    <dgm:cxn modelId="{8D2E37A6-C787-4D43-A858-A548FC334607}" srcId="{5EF55AD9-23B4-450B-A215-CF357B43D634}" destId="{210B4BA3-E0F7-4EFA-A1EC-3EE50AAB8763}" srcOrd="0" destOrd="0" parTransId="{7882EBEE-D9D9-40DA-A4E0-29AB210EFEA3}" sibTransId="{D25A3D02-4CE9-48A2-BB92-6440A4C9A798}"/>
    <dgm:cxn modelId="{BD6EA8B7-F975-4763-AFF5-E38E90260D57}" type="presOf" srcId="{B06F3C2C-AD9B-4561-868F-1C4367A97722}" destId="{1A02B652-AAC1-4CE0-A190-683A7EC5003F}" srcOrd="1" destOrd="0" presId="urn:microsoft.com/office/officeart/2005/8/layout/process1"/>
    <dgm:cxn modelId="{697BF5C8-D581-4CCF-8811-94AC16514F3C}" type="presOf" srcId="{E8024C06-5B81-4CCD-8E9E-1389DE787F3F}" destId="{97D9D5C0-B5C7-42A9-8B6F-99EFAD864C04}" srcOrd="0" destOrd="0" presId="urn:microsoft.com/office/officeart/2005/8/layout/process1"/>
    <dgm:cxn modelId="{2C2C80CC-9463-499D-9355-1F140AA693FC}" type="presOf" srcId="{210B4BA3-E0F7-4EFA-A1EC-3EE50AAB8763}" destId="{33D952E6-6096-4529-9BF7-A834B3C3B68A}" srcOrd="0" destOrd="0" presId="urn:microsoft.com/office/officeart/2005/8/layout/process1"/>
    <dgm:cxn modelId="{718F68D7-34A0-4B96-808D-CC396BCBFA90}" type="presOf" srcId="{D38471F5-8E98-4AE8-BD99-AA418018B70E}" destId="{424FCAC4-EA44-4CE1-9502-683C1C346CA3}" srcOrd="0" destOrd="0" presId="urn:microsoft.com/office/officeart/2005/8/layout/process1"/>
    <dgm:cxn modelId="{032BBDFD-1A4E-451F-B4D7-FF8AC4CFBBD7}" type="presOf" srcId="{92DA5A07-39DC-420A-8972-6A3472FB1062}" destId="{80D9B13E-2F38-4E35-803E-CEEC854A3F0A}" srcOrd="0" destOrd="0" presId="urn:microsoft.com/office/officeart/2005/8/layout/process1"/>
    <dgm:cxn modelId="{E9912F8B-F1FF-4809-A900-EDC194B09432}" type="presParOf" srcId="{A7C2197A-038F-466A-864B-4FED8B516710}" destId="{33D952E6-6096-4529-9BF7-A834B3C3B68A}" srcOrd="0" destOrd="0" presId="urn:microsoft.com/office/officeart/2005/8/layout/process1"/>
    <dgm:cxn modelId="{3A9CDB64-C967-4F80-B504-AD3D2A8A2E3B}" type="presParOf" srcId="{A7C2197A-038F-466A-864B-4FED8B516710}" destId="{38C8C383-C4D8-4FAE-AE16-369F2B1AEA80}" srcOrd="1" destOrd="0" presId="urn:microsoft.com/office/officeart/2005/8/layout/process1"/>
    <dgm:cxn modelId="{3A373C44-431C-4876-83AE-12FADBDDA62E}" type="presParOf" srcId="{38C8C383-C4D8-4FAE-AE16-369F2B1AEA80}" destId="{6EBF0995-8207-4910-8D62-67BDDF50B760}" srcOrd="0" destOrd="0" presId="urn:microsoft.com/office/officeart/2005/8/layout/process1"/>
    <dgm:cxn modelId="{495255E1-D378-4C48-A534-CE439838E925}" type="presParOf" srcId="{A7C2197A-038F-466A-864B-4FED8B516710}" destId="{424FCAC4-EA44-4CE1-9502-683C1C346CA3}" srcOrd="2" destOrd="0" presId="urn:microsoft.com/office/officeart/2005/8/layout/process1"/>
    <dgm:cxn modelId="{199D50E3-0EE0-4F70-B455-CDFFD2DFFE80}" type="presParOf" srcId="{A7C2197A-038F-466A-864B-4FED8B516710}" destId="{D2C1BF29-6D30-4486-A4F4-3040035DE0A3}" srcOrd="3" destOrd="0" presId="urn:microsoft.com/office/officeart/2005/8/layout/process1"/>
    <dgm:cxn modelId="{65C666FE-981B-47D2-A62C-E901CD546AE8}" type="presParOf" srcId="{D2C1BF29-6D30-4486-A4F4-3040035DE0A3}" destId="{C94A0804-0001-4280-8FBA-C1D5BAE52CDF}" srcOrd="0" destOrd="0" presId="urn:microsoft.com/office/officeart/2005/8/layout/process1"/>
    <dgm:cxn modelId="{95883F77-5207-4C98-9AFC-EC8A43281587}" type="presParOf" srcId="{A7C2197A-038F-466A-864B-4FED8B516710}" destId="{97D9D5C0-B5C7-42A9-8B6F-99EFAD864C04}" srcOrd="4" destOrd="0" presId="urn:microsoft.com/office/officeart/2005/8/layout/process1"/>
    <dgm:cxn modelId="{9A3CBB3E-B62D-4D0B-AF7E-766D54E7D967}" type="presParOf" srcId="{A7C2197A-038F-466A-864B-4FED8B516710}" destId="{2A90FE15-C36A-4D62-83F4-FBF33199FAAB}" srcOrd="5" destOrd="0" presId="urn:microsoft.com/office/officeart/2005/8/layout/process1"/>
    <dgm:cxn modelId="{5EE93711-FBD8-4F27-96F4-E2A1FE27B1C5}" type="presParOf" srcId="{2A90FE15-C36A-4D62-83F4-FBF33199FAAB}" destId="{1A02B652-AAC1-4CE0-A190-683A7EC5003F}" srcOrd="0" destOrd="0" presId="urn:microsoft.com/office/officeart/2005/8/layout/process1"/>
    <dgm:cxn modelId="{1F03B622-310B-4332-B8FE-393427A84D4D}" type="presParOf" srcId="{A7C2197A-038F-466A-864B-4FED8B516710}" destId="{80D9B13E-2F38-4E35-803E-CEEC854A3F0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92A73-5503-4FC4-B0B7-85F811F558F4}" type="doc">
      <dgm:prSet loTypeId="urn:microsoft.com/office/officeart/2005/8/layout/hList9" loCatId="list" qsTypeId="urn:microsoft.com/office/officeart/2005/8/quickstyle/simple5" qsCatId="simple" csTypeId="urn:microsoft.com/office/officeart/2005/8/colors/accent3_2" csCatId="accent3" phldr="1"/>
      <dgm:spPr/>
      <dgm:t>
        <a:bodyPr/>
        <a:lstStyle/>
        <a:p>
          <a:endParaRPr lang="en-US"/>
        </a:p>
      </dgm:t>
    </dgm:pt>
    <dgm:pt modelId="{775D0D4C-BD22-4984-B005-4365D0E0FE63}">
      <dgm:prSet phldrT="[Text]"/>
      <dgm:spPr/>
      <dgm:t>
        <a:bodyPr/>
        <a:lstStyle/>
        <a:p>
          <a:r>
            <a:rPr lang="en-US" dirty="0"/>
            <a:t>29.4 jobs</a:t>
          </a:r>
        </a:p>
      </dgm:t>
    </dgm:pt>
    <dgm:pt modelId="{D58841EE-F16D-4B06-AB79-8BEC6702F010}" type="parTrans" cxnId="{66BEBA5A-1573-4956-8810-DE7032F3F8D4}">
      <dgm:prSet/>
      <dgm:spPr/>
      <dgm:t>
        <a:bodyPr/>
        <a:lstStyle/>
        <a:p>
          <a:endParaRPr lang="en-US"/>
        </a:p>
      </dgm:t>
    </dgm:pt>
    <dgm:pt modelId="{A0E8FC56-9D54-49F5-B138-E073F81045D5}" type="sibTrans" cxnId="{66BEBA5A-1573-4956-8810-DE7032F3F8D4}">
      <dgm:prSet/>
      <dgm:spPr/>
      <dgm:t>
        <a:bodyPr/>
        <a:lstStyle/>
        <a:p>
          <a:endParaRPr lang="en-US"/>
        </a:p>
      </dgm:t>
    </dgm:pt>
    <dgm:pt modelId="{7187A210-CF4F-4060-8FDB-246B09900F16}">
      <dgm:prSet phldrT="[Text]"/>
      <dgm:spPr/>
      <dgm:t>
        <a:bodyPr/>
        <a:lstStyle/>
        <a:p>
          <a:r>
            <a:rPr lang="en-US" dirty="0"/>
            <a:t>Residential solar</a:t>
          </a:r>
        </a:p>
      </dgm:t>
    </dgm:pt>
    <dgm:pt modelId="{E1D8D604-F4FD-4F1D-9701-96E9D99E684C}" type="parTrans" cxnId="{253D95ED-0334-4637-AAB8-1CE786113537}">
      <dgm:prSet/>
      <dgm:spPr/>
      <dgm:t>
        <a:bodyPr/>
        <a:lstStyle/>
        <a:p>
          <a:endParaRPr lang="en-US"/>
        </a:p>
      </dgm:t>
    </dgm:pt>
    <dgm:pt modelId="{05236F50-87E4-43F3-9193-F736E5B1F7E6}" type="sibTrans" cxnId="{253D95ED-0334-4637-AAB8-1CE786113537}">
      <dgm:prSet/>
      <dgm:spPr/>
      <dgm:t>
        <a:bodyPr/>
        <a:lstStyle/>
        <a:p>
          <a:endParaRPr lang="en-US"/>
        </a:p>
      </dgm:t>
    </dgm:pt>
    <dgm:pt modelId="{597CEE14-13D6-4EDE-B629-6BE3934569D4}">
      <dgm:prSet phldrT="[Text]"/>
      <dgm:spPr/>
      <dgm:t>
        <a:bodyPr/>
        <a:lstStyle/>
        <a:p>
          <a:r>
            <a:rPr lang="en-US" dirty="0"/>
            <a:t>15.8 jobs</a:t>
          </a:r>
        </a:p>
      </dgm:t>
    </dgm:pt>
    <dgm:pt modelId="{818E8D48-3FB3-46F8-89EE-E70DD72A1ED8}" type="parTrans" cxnId="{C6267347-4BED-4BFE-BE02-F95B3A27E1AA}">
      <dgm:prSet/>
      <dgm:spPr/>
      <dgm:t>
        <a:bodyPr/>
        <a:lstStyle/>
        <a:p>
          <a:endParaRPr lang="en-US"/>
        </a:p>
      </dgm:t>
    </dgm:pt>
    <dgm:pt modelId="{EE2A6C54-823A-4CF0-8641-24A0FC67FA5E}" type="sibTrans" cxnId="{C6267347-4BED-4BFE-BE02-F95B3A27E1AA}">
      <dgm:prSet/>
      <dgm:spPr/>
      <dgm:t>
        <a:bodyPr/>
        <a:lstStyle/>
        <a:p>
          <a:endParaRPr lang="en-US"/>
        </a:p>
      </dgm:t>
    </dgm:pt>
    <dgm:pt modelId="{8BC9B2C7-6303-404C-9C17-B27534691B73}">
      <dgm:prSet phldrT="[Text]"/>
      <dgm:spPr/>
      <dgm:t>
        <a:bodyPr/>
        <a:lstStyle/>
        <a:p>
          <a:r>
            <a:rPr lang="en-US" dirty="0"/>
            <a:t>Non-residential solar</a:t>
          </a:r>
        </a:p>
      </dgm:t>
    </dgm:pt>
    <dgm:pt modelId="{81CB1F10-4BB1-4CA9-97C9-EDF8FFDF9ACF}" type="parTrans" cxnId="{F64FCC21-179D-4F17-B4D7-E9E4AAA21982}">
      <dgm:prSet/>
      <dgm:spPr/>
      <dgm:t>
        <a:bodyPr/>
        <a:lstStyle/>
        <a:p>
          <a:endParaRPr lang="en-US"/>
        </a:p>
      </dgm:t>
    </dgm:pt>
    <dgm:pt modelId="{FA22327C-7F3D-4EED-9E02-3AE2CF465B50}" type="sibTrans" cxnId="{F64FCC21-179D-4F17-B4D7-E9E4AAA21982}">
      <dgm:prSet/>
      <dgm:spPr/>
      <dgm:t>
        <a:bodyPr/>
        <a:lstStyle/>
        <a:p>
          <a:endParaRPr lang="en-US"/>
        </a:p>
      </dgm:t>
    </dgm:pt>
    <dgm:pt modelId="{4D67ABA4-73FB-4AC0-AE6D-A2097287AA5A}">
      <dgm:prSet phldrT="[Text]"/>
      <dgm:spPr/>
      <dgm:t>
        <a:bodyPr/>
        <a:lstStyle/>
        <a:p>
          <a:r>
            <a:rPr lang="en-US" dirty="0"/>
            <a:t>2.8 jobs</a:t>
          </a:r>
        </a:p>
      </dgm:t>
    </dgm:pt>
    <dgm:pt modelId="{1E8474B0-716D-490B-9270-582D5370DD85}" type="parTrans" cxnId="{0115B791-0BE1-45AC-B75C-CA3629DD8A66}">
      <dgm:prSet/>
      <dgm:spPr/>
      <dgm:t>
        <a:bodyPr/>
        <a:lstStyle/>
        <a:p>
          <a:endParaRPr lang="en-US"/>
        </a:p>
      </dgm:t>
    </dgm:pt>
    <dgm:pt modelId="{867CC444-4021-4EF9-AD56-40C3210BD394}" type="sibTrans" cxnId="{0115B791-0BE1-45AC-B75C-CA3629DD8A66}">
      <dgm:prSet/>
      <dgm:spPr/>
      <dgm:t>
        <a:bodyPr/>
        <a:lstStyle/>
        <a:p>
          <a:endParaRPr lang="en-US"/>
        </a:p>
      </dgm:t>
    </dgm:pt>
    <dgm:pt modelId="{90242E3C-E421-403E-93B2-5EAD1595E1CE}">
      <dgm:prSet phldrT="[Text]"/>
      <dgm:spPr/>
      <dgm:t>
        <a:bodyPr/>
        <a:lstStyle/>
        <a:p>
          <a:r>
            <a:rPr lang="en-US" dirty="0"/>
            <a:t>Utility scale solar</a:t>
          </a:r>
        </a:p>
      </dgm:t>
    </dgm:pt>
    <dgm:pt modelId="{6C5AFBA3-EA25-4B06-919D-4705E2853971}" type="parTrans" cxnId="{2FD5B441-E66F-4AC9-ACB0-E7049EF1A31D}">
      <dgm:prSet/>
      <dgm:spPr/>
      <dgm:t>
        <a:bodyPr/>
        <a:lstStyle/>
        <a:p>
          <a:endParaRPr lang="en-US"/>
        </a:p>
      </dgm:t>
    </dgm:pt>
    <dgm:pt modelId="{6813C788-5B44-422D-A18E-3E8229B8B18A}" type="sibTrans" cxnId="{2FD5B441-E66F-4AC9-ACB0-E7049EF1A31D}">
      <dgm:prSet/>
      <dgm:spPr/>
      <dgm:t>
        <a:bodyPr/>
        <a:lstStyle/>
        <a:p>
          <a:endParaRPr lang="en-US"/>
        </a:p>
      </dgm:t>
    </dgm:pt>
    <dgm:pt modelId="{8AAF7ACE-7C77-467B-AF7C-50732A1A0DE2}" type="pres">
      <dgm:prSet presAssocID="{FFD92A73-5503-4FC4-B0B7-85F811F558F4}" presName="list" presStyleCnt="0">
        <dgm:presLayoutVars>
          <dgm:dir/>
          <dgm:animLvl val="lvl"/>
        </dgm:presLayoutVars>
      </dgm:prSet>
      <dgm:spPr/>
    </dgm:pt>
    <dgm:pt modelId="{A87C8871-9288-4CFB-956D-9D0FA50B9EC2}" type="pres">
      <dgm:prSet presAssocID="{775D0D4C-BD22-4984-B005-4365D0E0FE63}" presName="posSpace" presStyleCnt="0"/>
      <dgm:spPr/>
    </dgm:pt>
    <dgm:pt modelId="{8811C5BB-93A1-48BE-B7F7-815EDCBD5EFC}" type="pres">
      <dgm:prSet presAssocID="{775D0D4C-BD22-4984-B005-4365D0E0FE63}" presName="vertFlow" presStyleCnt="0"/>
      <dgm:spPr/>
    </dgm:pt>
    <dgm:pt modelId="{B3373A0D-D4CB-40CE-A699-058BF6DD3331}" type="pres">
      <dgm:prSet presAssocID="{775D0D4C-BD22-4984-B005-4365D0E0FE63}" presName="topSpace" presStyleCnt="0"/>
      <dgm:spPr/>
    </dgm:pt>
    <dgm:pt modelId="{AD00AEF8-2857-426A-B0D7-AD852E78ECA7}" type="pres">
      <dgm:prSet presAssocID="{775D0D4C-BD22-4984-B005-4365D0E0FE63}" presName="firstComp" presStyleCnt="0"/>
      <dgm:spPr/>
    </dgm:pt>
    <dgm:pt modelId="{AE2098B2-11AD-41FE-B771-C31AE11C8F0B}" type="pres">
      <dgm:prSet presAssocID="{775D0D4C-BD22-4984-B005-4365D0E0FE63}" presName="firstChild" presStyleLbl="bgAccFollowNode1" presStyleIdx="0" presStyleCnt="3"/>
      <dgm:spPr/>
    </dgm:pt>
    <dgm:pt modelId="{1936A1F6-A2C1-4466-B23B-EF6560AAE98A}" type="pres">
      <dgm:prSet presAssocID="{775D0D4C-BD22-4984-B005-4365D0E0FE63}" presName="firstChildTx" presStyleLbl="bgAccFollowNode1" presStyleIdx="0" presStyleCnt="3">
        <dgm:presLayoutVars>
          <dgm:bulletEnabled val="1"/>
        </dgm:presLayoutVars>
      </dgm:prSet>
      <dgm:spPr/>
    </dgm:pt>
    <dgm:pt modelId="{CAF38C83-760A-453B-8235-E3E470FD099E}" type="pres">
      <dgm:prSet presAssocID="{775D0D4C-BD22-4984-B005-4365D0E0FE63}" presName="negSpace" presStyleCnt="0"/>
      <dgm:spPr/>
    </dgm:pt>
    <dgm:pt modelId="{B2204F20-A632-4E9D-BAB5-5A4648E15E2D}" type="pres">
      <dgm:prSet presAssocID="{775D0D4C-BD22-4984-B005-4365D0E0FE63}" presName="circle" presStyleLbl="node1" presStyleIdx="0" presStyleCnt="3"/>
      <dgm:spPr/>
    </dgm:pt>
    <dgm:pt modelId="{2B3E072D-C5E1-45D4-90C2-AEC94A91D15A}" type="pres">
      <dgm:prSet presAssocID="{A0E8FC56-9D54-49F5-B138-E073F81045D5}" presName="transSpace" presStyleCnt="0"/>
      <dgm:spPr/>
    </dgm:pt>
    <dgm:pt modelId="{8B59F82E-B392-4441-B322-6E85DEE2A34C}" type="pres">
      <dgm:prSet presAssocID="{597CEE14-13D6-4EDE-B629-6BE3934569D4}" presName="posSpace" presStyleCnt="0"/>
      <dgm:spPr/>
    </dgm:pt>
    <dgm:pt modelId="{7D97DA13-C392-48DC-B28C-09579FB5AD08}" type="pres">
      <dgm:prSet presAssocID="{597CEE14-13D6-4EDE-B629-6BE3934569D4}" presName="vertFlow" presStyleCnt="0"/>
      <dgm:spPr/>
    </dgm:pt>
    <dgm:pt modelId="{EFB5C208-5ADC-4AE6-BE45-A5FE4D58F9C0}" type="pres">
      <dgm:prSet presAssocID="{597CEE14-13D6-4EDE-B629-6BE3934569D4}" presName="topSpace" presStyleCnt="0"/>
      <dgm:spPr/>
    </dgm:pt>
    <dgm:pt modelId="{FD9FACF3-A553-45F9-A330-576C15EFAFF2}" type="pres">
      <dgm:prSet presAssocID="{597CEE14-13D6-4EDE-B629-6BE3934569D4}" presName="firstComp" presStyleCnt="0"/>
      <dgm:spPr/>
    </dgm:pt>
    <dgm:pt modelId="{854FC4C1-C163-4169-8683-7CDF08E2E60B}" type="pres">
      <dgm:prSet presAssocID="{597CEE14-13D6-4EDE-B629-6BE3934569D4}" presName="firstChild" presStyleLbl="bgAccFollowNode1" presStyleIdx="1" presStyleCnt="3"/>
      <dgm:spPr/>
    </dgm:pt>
    <dgm:pt modelId="{706949DC-3B5F-4B43-AAE3-A7F8C9A46082}" type="pres">
      <dgm:prSet presAssocID="{597CEE14-13D6-4EDE-B629-6BE3934569D4}" presName="firstChildTx" presStyleLbl="bgAccFollowNode1" presStyleIdx="1" presStyleCnt="3">
        <dgm:presLayoutVars>
          <dgm:bulletEnabled val="1"/>
        </dgm:presLayoutVars>
      </dgm:prSet>
      <dgm:spPr/>
    </dgm:pt>
    <dgm:pt modelId="{18ECDC6D-3D34-4A8B-B677-229072123B90}" type="pres">
      <dgm:prSet presAssocID="{597CEE14-13D6-4EDE-B629-6BE3934569D4}" presName="negSpace" presStyleCnt="0"/>
      <dgm:spPr/>
    </dgm:pt>
    <dgm:pt modelId="{0272E24C-CE91-4A3E-9F9D-B61096DC8850}" type="pres">
      <dgm:prSet presAssocID="{597CEE14-13D6-4EDE-B629-6BE3934569D4}" presName="circle" presStyleLbl="node1" presStyleIdx="1" presStyleCnt="3"/>
      <dgm:spPr/>
    </dgm:pt>
    <dgm:pt modelId="{D2EF75A7-03EE-45B4-A111-6297149FB707}" type="pres">
      <dgm:prSet presAssocID="{EE2A6C54-823A-4CF0-8641-24A0FC67FA5E}" presName="transSpace" presStyleCnt="0"/>
      <dgm:spPr/>
    </dgm:pt>
    <dgm:pt modelId="{47D3DECE-2951-47EC-A454-752C16083C7B}" type="pres">
      <dgm:prSet presAssocID="{4D67ABA4-73FB-4AC0-AE6D-A2097287AA5A}" presName="posSpace" presStyleCnt="0"/>
      <dgm:spPr/>
    </dgm:pt>
    <dgm:pt modelId="{97F91542-DE55-4930-848E-8AD67D3F453A}" type="pres">
      <dgm:prSet presAssocID="{4D67ABA4-73FB-4AC0-AE6D-A2097287AA5A}" presName="vertFlow" presStyleCnt="0"/>
      <dgm:spPr/>
    </dgm:pt>
    <dgm:pt modelId="{C676C2E4-4D8E-4825-9676-B467660C63C2}" type="pres">
      <dgm:prSet presAssocID="{4D67ABA4-73FB-4AC0-AE6D-A2097287AA5A}" presName="topSpace" presStyleCnt="0"/>
      <dgm:spPr/>
    </dgm:pt>
    <dgm:pt modelId="{5BA488E8-F563-4C7B-8E59-635CDCA90A74}" type="pres">
      <dgm:prSet presAssocID="{4D67ABA4-73FB-4AC0-AE6D-A2097287AA5A}" presName="firstComp" presStyleCnt="0"/>
      <dgm:spPr/>
    </dgm:pt>
    <dgm:pt modelId="{2B144B04-11AE-4808-A63A-E351A0A238C3}" type="pres">
      <dgm:prSet presAssocID="{4D67ABA4-73FB-4AC0-AE6D-A2097287AA5A}" presName="firstChild" presStyleLbl="bgAccFollowNode1" presStyleIdx="2" presStyleCnt="3"/>
      <dgm:spPr/>
    </dgm:pt>
    <dgm:pt modelId="{CD5B09C3-CAA6-4BFA-B62B-851AEBE1D934}" type="pres">
      <dgm:prSet presAssocID="{4D67ABA4-73FB-4AC0-AE6D-A2097287AA5A}" presName="firstChildTx" presStyleLbl="bgAccFollowNode1" presStyleIdx="2" presStyleCnt="3">
        <dgm:presLayoutVars>
          <dgm:bulletEnabled val="1"/>
        </dgm:presLayoutVars>
      </dgm:prSet>
      <dgm:spPr/>
    </dgm:pt>
    <dgm:pt modelId="{6A2D956D-9D11-4FFE-AED2-BB5879A1C006}" type="pres">
      <dgm:prSet presAssocID="{4D67ABA4-73FB-4AC0-AE6D-A2097287AA5A}" presName="negSpace" presStyleCnt="0"/>
      <dgm:spPr/>
    </dgm:pt>
    <dgm:pt modelId="{53D6332A-F476-4878-9901-0E0B2FFE6153}" type="pres">
      <dgm:prSet presAssocID="{4D67ABA4-73FB-4AC0-AE6D-A2097287AA5A}" presName="circle" presStyleLbl="node1" presStyleIdx="2" presStyleCnt="3"/>
      <dgm:spPr/>
    </dgm:pt>
  </dgm:ptLst>
  <dgm:cxnLst>
    <dgm:cxn modelId="{60CEC007-8694-4C0A-BB25-156A06009AF0}" type="presOf" srcId="{7187A210-CF4F-4060-8FDB-246B09900F16}" destId="{AE2098B2-11AD-41FE-B771-C31AE11C8F0B}" srcOrd="0" destOrd="0" presId="urn:microsoft.com/office/officeart/2005/8/layout/hList9"/>
    <dgm:cxn modelId="{F64FCC21-179D-4F17-B4D7-E9E4AAA21982}" srcId="{597CEE14-13D6-4EDE-B629-6BE3934569D4}" destId="{8BC9B2C7-6303-404C-9C17-B27534691B73}" srcOrd="0" destOrd="0" parTransId="{81CB1F10-4BB1-4CA9-97C9-EDF8FFDF9ACF}" sibTransId="{FA22327C-7F3D-4EED-9E02-3AE2CF465B50}"/>
    <dgm:cxn modelId="{D1A51137-2A17-42C4-8068-50CC3D26282C}" type="presOf" srcId="{4D67ABA4-73FB-4AC0-AE6D-A2097287AA5A}" destId="{53D6332A-F476-4878-9901-0E0B2FFE6153}" srcOrd="0" destOrd="0" presId="urn:microsoft.com/office/officeart/2005/8/layout/hList9"/>
    <dgm:cxn modelId="{FE19133D-AAF8-4884-AD95-EF672A616840}" type="presOf" srcId="{FFD92A73-5503-4FC4-B0B7-85F811F558F4}" destId="{8AAF7ACE-7C77-467B-AF7C-50732A1A0DE2}" srcOrd="0" destOrd="0" presId="urn:microsoft.com/office/officeart/2005/8/layout/hList9"/>
    <dgm:cxn modelId="{2FD5B441-E66F-4AC9-ACB0-E7049EF1A31D}" srcId="{4D67ABA4-73FB-4AC0-AE6D-A2097287AA5A}" destId="{90242E3C-E421-403E-93B2-5EAD1595E1CE}" srcOrd="0" destOrd="0" parTransId="{6C5AFBA3-EA25-4B06-919D-4705E2853971}" sibTransId="{6813C788-5B44-422D-A18E-3E8229B8B18A}"/>
    <dgm:cxn modelId="{C6267347-4BED-4BFE-BE02-F95B3A27E1AA}" srcId="{FFD92A73-5503-4FC4-B0B7-85F811F558F4}" destId="{597CEE14-13D6-4EDE-B629-6BE3934569D4}" srcOrd="1" destOrd="0" parTransId="{818E8D48-3FB3-46F8-89EE-E70DD72A1ED8}" sibTransId="{EE2A6C54-823A-4CF0-8641-24A0FC67FA5E}"/>
    <dgm:cxn modelId="{66BEBA5A-1573-4956-8810-DE7032F3F8D4}" srcId="{FFD92A73-5503-4FC4-B0B7-85F811F558F4}" destId="{775D0D4C-BD22-4984-B005-4365D0E0FE63}" srcOrd="0" destOrd="0" parTransId="{D58841EE-F16D-4B06-AB79-8BEC6702F010}" sibTransId="{A0E8FC56-9D54-49F5-B138-E073F81045D5}"/>
    <dgm:cxn modelId="{C6ED957D-9410-4ED8-8C0A-153CBC8945C4}" type="presOf" srcId="{775D0D4C-BD22-4984-B005-4365D0E0FE63}" destId="{B2204F20-A632-4E9D-BAB5-5A4648E15E2D}" srcOrd="0" destOrd="0" presId="urn:microsoft.com/office/officeart/2005/8/layout/hList9"/>
    <dgm:cxn modelId="{E38A2684-38D1-4CC0-B4C2-CF0F39F9196D}" type="presOf" srcId="{8BC9B2C7-6303-404C-9C17-B27534691B73}" destId="{854FC4C1-C163-4169-8683-7CDF08E2E60B}" srcOrd="0" destOrd="0" presId="urn:microsoft.com/office/officeart/2005/8/layout/hList9"/>
    <dgm:cxn modelId="{0115B791-0BE1-45AC-B75C-CA3629DD8A66}" srcId="{FFD92A73-5503-4FC4-B0B7-85F811F558F4}" destId="{4D67ABA4-73FB-4AC0-AE6D-A2097287AA5A}" srcOrd="2" destOrd="0" parTransId="{1E8474B0-716D-490B-9270-582D5370DD85}" sibTransId="{867CC444-4021-4EF9-AD56-40C3210BD394}"/>
    <dgm:cxn modelId="{1B1BF29D-9A5C-4307-A89C-62B061117295}" type="presOf" srcId="{90242E3C-E421-403E-93B2-5EAD1595E1CE}" destId="{CD5B09C3-CAA6-4BFA-B62B-851AEBE1D934}" srcOrd="1" destOrd="0" presId="urn:microsoft.com/office/officeart/2005/8/layout/hList9"/>
    <dgm:cxn modelId="{F75CFBA7-28F8-41A1-9712-37BCA5E48A99}" type="presOf" srcId="{597CEE14-13D6-4EDE-B629-6BE3934569D4}" destId="{0272E24C-CE91-4A3E-9F9D-B61096DC8850}" srcOrd="0" destOrd="0" presId="urn:microsoft.com/office/officeart/2005/8/layout/hList9"/>
    <dgm:cxn modelId="{A16A93C9-512A-4123-8159-2864BA2E8FB6}" type="presOf" srcId="{8BC9B2C7-6303-404C-9C17-B27534691B73}" destId="{706949DC-3B5F-4B43-AAE3-A7F8C9A46082}" srcOrd="1" destOrd="0" presId="urn:microsoft.com/office/officeart/2005/8/layout/hList9"/>
    <dgm:cxn modelId="{78D185DE-2801-466A-99B5-3C4771077CA0}" type="presOf" srcId="{7187A210-CF4F-4060-8FDB-246B09900F16}" destId="{1936A1F6-A2C1-4466-B23B-EF6560AAE98A}" srcOrd="1" destOrd="0" presId="urn:microsoft.com/office/officeart/2005/8/layout/hList9"/>
    <dgm:cxn modelId="{253D95ED-0334-4637-AAB8-1CE786113537}" srcId="{775D0D4C-BD22-4984-B005-4365D0E0FE63}" destId="{7187A210-CF4F-4060-8FDB-246B09900F16}" srcOrd="0" destOrd="0" parTransId="{E1D8D604-F4FD-4F1D-9701-96E9D99E684C}" sibTransId="{05236F50-87E4-43F3-9193-F736E5B1F7E6}"/>
    <dgm:cxn modelId="{396724F2-AFCD-4F4D-95D1-9C4954636BBB}" type="presOf" srcId="{90242E3C-E421-403E-93B2-5EAD1595E1CE}" destId="{2B144B04-11AE-4808-A63A-E351A0A238C3}" srcOrd="0" destOrd="0" presId="urn:microsoft.com/office/officeart/2005/8/layout/hList9"/>
    <dgm:cxn modelId="{1E7A748D-B632-4438-A4D0-F1623D8610F9}" type="presParOf" srcId="{8AAF7ACE-7C77-467B-AF7C-50732A1A0DE2}" destId="{A87C8871-9288-4CFB-956D-9D0FA50B9EC2}" srcOrd="0" destOrd="0" presId="urn:microsoft.com/office/officeart/2005/8/layout/hList9"/>
    <dgm:cxn modelId="{BE32EFC4-B1CC-4511-ABCA-B39C5812FE64}" type="presParOf" srcId="{8AAF7ACE-7C77-467B-AF7C-50732A1A0DE2}" destId="{8811C5BB-93A1-48BE-B7F7-815EDCBD5EFC}" srcOrd="1" destOrd="0" presId="urn:microsoft.com/office/officeart/2005/8/layout/hList9"/>
    <dgm:cxn modelId="{78646980-DE3C-4454-8E06-DB9C38A425E2}" type="presParOf" srcId="{8811C5BB-93A1-48BE-B7F7-815EDCBD5EFC}" destId="{B3373A0D-D4CB-40CE-A699-058BF6DD3331}" srcOrd="0" destOrd="0" presId="urn:microsoft.com/office/officeart/2005/8/layout/hList9"/>
    <dgm:cxn modelId="{B1E8B7B0-940E-4B69-85BC-E21E888947FE}" type="presParOf" srcId="{8811C5BB-93A1-48BE-B7F7-815EDCBD5EFC}" destId="{AD00AEF8-2857-426A-B0D7-AD852E78ECA7}" srcOrd="1" destOrd="0" presId="urn:microsoft.com/office/officeart/2005/8/layout/hList9"/>
    <dgm:cxn modelId="{B5AA3E16-D85E-434C-8FA6-70B884B0387C}" type="presParOf" srcId="{AD00AEF8-2857-426A-B0D7-AD852E78ECA7}" destId="{AE2098B2-11AD-41FE-B771-C31AE11C8F0B}" srcOrd="0" destOrd="0" presId="urn:microsoft.com/office/officeart/2005/8/layout/hList9"/>
    <dgm:cxn modelId="{1BD4E112-16BB-47D0-AA4D-381AE49134C7}" type="presParOf" srcId="{AD00AEF8-2857-426A-B0D7-AD852E78ECA7}" destId="{1936A1F6-A2C1-4466-B23B-EF6560AAE98A}" srcOrd="1" destOrd="0" presId="urn:microsoft.com/office/officeart/2005/8/layout/hList9"/>
    <dgm:cxn modelId="{06CFB7EB-11D8-4EFA-8B7A-C39AEF1F24EC}" type="presParOf" srcId="{8AAF7ACE-7C77-467B-AF7C-50732A1A0DE2}" destId="{CAF38C83-760A-453B-8235-E3E470FD099E}" srcOrd="2" destOrd="0" presId="urn:microsoft.com/office/officeart/2005/8/layout/hList9"/>
    <dgm:cxn modelId="{87D2B975-0238-4D94-9B35-4AB1C2BB892F}" type="presParOf" srcId="{8AAF7ACE-7C77-467B-AF7C-50732A1A0DE2}" destId="{B2204F20-A632-4E9D-BAB5-5A4648E15E2D}" srcOrd="3" destOrd="0" presId="urn:microsoft.com/office/officeart/2005/8/layout/hList9"/>
    <dgm:cxn modelId="{F2EF194E-D16D-4479-B971-7D384502276C}" type="presParOf" srcId="{8AAF7ACE-7C77-467B-AF7C-50732A1A0DE2}" destId="{2B3E072D-C5E1-45D4-90C2-AEC94A91D15A}" srcOrd="4" destOrd="0" presId="urn:microsoft.com/office/officeart/2005/8/layout/hList9"/>
    <dgm:cxn modelId="{AB6232A3-3B2D-4325-954F-EFB31D8A6EF1}" type="presParOf" srcId="{8AAF7ACE-7C77-467B-AF7C-50732A1A0DE2}" destId="{8B59F82E-B392-4441-B322-6E85DEE2A34C}" srcOrd="5" destOrd="0" presId="urn:microsoft.com/office/officeart/2005/8/layout/hList9"/>
    <dgm:cxn modelId="{16AD7DC8-5E9E-4AB1-B2B6-36C112C53DB3}" type="presParOf" srcId="{8AAF7ACE-7C77-467B-AF7C-50732A1A0DE2}" destId="{7D97DA13-C392-48DC-B28C-09579FB5AD08}" srcOrd="6" destOrd="0" presId="urn:microsoft.com/office/officeart/2005/8/layout/hList9"/>
    <dgm:cxn modelId="{07ACAEDC-073E-4265-BF13-B207C7D78D83}" type="presParOf" srcId="{7D97DA13-C392-48DC-B28C-09579FB5AD08}" destId="{EFB5C208-5ADC-4AE6-BE45-A5FE4D58F9C0}" srcOrd="0" destOrd="0" presId="urn:microsoft.com/office/officeart/2005/8/layout/hList9"/>
    <dgm:cxn modelId="{0099A367-322F-4976-8F26-AEED634FA9D8}" type="presParOf" srcId="{7D97DA13-C392-48DC-B28C-09579FB5AD08}" destId="{FD9FACF3-A553-45F9-A330-576C15EFAFF2}" srcOrd="1" destOrd="0" presId="urn:microsoft.com/office/officeart/2005/8/layout/hList9"/>
    <dgm:cxn modelId="{2A0FD094-B827-4088-90D9-27EE8573F53E}" type="presParOf" srcId="{FD9FACF3-A553-45F9-A330-576C15EFAFF2}" destId="{854FC4C1-C163-4169-8683-7CDF08E2E60B}" srcOrd="0" destOrd="0" presId="urn:microsoft.com/office/officeart/2005/8/layout/hList9"/>
    <dgm:cxn modelId="{EB8E37A0-3C86-4A16-B7E3-1BBE08D02ADD}" type="presParOf" srcId="{FD9FACF3-A553-45F9-A330-576C15EFAFF2}" destId="{706949DC-3B5F-4B43-AAE3-A7F8C9A46082}" srcOrd="1" destOrd="0" presId="urn:microsoft.com/office/officeart/2005/8/layout/hList9"/>
    <dgm:cxn modelId="{F6DD6CBB-8B79-42EF-AB68-753A86D85B3E}" type="presParOf" srcId="{8AAF7ACE-7C77-467B-AF7C-50732A1A0DE2}" destId="{18ECDC6D-3D34-4A8B-B677-229072123B90}" srcOrd="7" destOrd="0" presId="urn:microsoft.com/office/officeart/2005/8/layout/hList9"/>
    <dgm:cxn modelId="{1F423937-D862-43F1-9F48-92C648DC4633}" type="presParOf" srcId="{8AAF7ACE-7C77-467B-AF7C-50732A1A0DE2}" destId="{0272E24C-CE91-4A3E-9F9D-B61096DC8850}" srcOrd="8" destOrd="0" presId="urn:microsoft.com/office/officeart/2005/8/layout/hList9"/>
    <dgm:cxn modelId="{695A1562-6F1E-4ABC-AB6F-9A9EB48FF011}" type="presParOf" srcId="{8AAF7ACE-7C77-467B-AF7C-50732A1A0DE2}" destId="{D2EF75A7-03EE-45B4-A111-6297149FB707}" srcOrd="9" destOrd="0" presId="urn:microsoft.com/office/officeart/2005/8/layout/hList9"/>
    <dgm:cxn modelId="{13170BB5-1B65-4DCE-835A-67F2763498FC}" type="presParOf" srcId="{8AAF7ACE-7C77-467B-AF7C-50732A1A0DE2}" destId="{47D3DECE-2951-47EC-A454-752C16083C7B}" srcOrd="10" destOrd="0" presId="urn:microsoft.com/office/officeart/2005/8/layout/hList9"/>
    <dgm:cxn modelId="{EEB5B63B-40BC-4C0B-ADD9-AEAF96C85FA0}" type="presParOf" srcId="{8AAF7ACE-7C77-467B-AF7C-50732A1A0DE2}" destId="{97F91542-DE55-4930-848E-8AD67D3F453A}" srcOrd="11" destOrd="0" presId="urn:microsoft.com/office/officeart/2005/8/layout/hList9"/>
    <dgm:cxn modelId="{0FD81A11-4E9F-4623-A522-4EFE84A47E28}" type="presParOf" srcId="{97F91542-DE55-4930-848E-8AD67D3F453A}" destId="{C676C2E4-4D8E-4825-9676-B467660C63C2}" srcOrd="0" destOrd="0" presId="urn:microsoft.com/office/officeart/2005/8/layout/hList9"/>
    <dgm:cxn modelId="{DEE03F9A-7FBF-4F7F-9752-C0343B29D5F2}" type="presParOf" srcId="{97F91542-DE55-4930-848E-8AD67D3F453A}" destId="{5BA488E8-F563-4C7B-8E59-635CDCA90A74}" srcOrd="1" destOrd="0" presId="urn:microsoft.com/office/officeart/2005/8/layout/hList9"/>
    <dgm:cxn modelId="{9B9F20FF-F89A-4B88-AC0B-B3B39B12FF60}" type="presParOf" srcId="{5BA488E8-F563-4C7B-8E59-635CDCA90A74}" destId="{2B144B04-11AE-4808-A63A-E351A0A238C3}" srcOrd="0" destOrd="0" presId="urn:microsoft.com/office/officeart/2005/8/layout/hList9"/>
    <dgm:cxn modelId="{B0A7F586-4861-429E-B5D1-DAD0C8096DF7}" type="presParOf" srcId="{5BA488E8-F563-4C7B-8E59-635CDCA90A74}" destId="{CD5B09C3-CAA6-4BFA-B62B-851AEBE1D934}" srcOrd="1" destOrd="0" presId="urn:microsoft.com/office/officeart/2005/8/layout/hList9"/>
    <dgm:cxn modelId="{A7868294-A938-4434-A492-C2F24DD1F582}" type="presParOf" srcId="{8AAF7ACE-7C77-467B-AF7C-50732A1A0DE2}" destId="{6A2D956D-9D11-4FFE-AED2-BB5879A1C006}" srcOrd="12" destOrd="0" presId="urn:microsoft.com/office/officeart/2005/8/layout/hList9"/>
    <dgm:cxn modelId="{50960293-492D-4B9D-85CC-FB6832CEE07F}" type="presParOf" srcId="{8AAF7ACE-7C77-467B-AF7C-50732A1A0DE2}" destId="{53D6332A-F476-4878-9901-0E0B2FFE6153}"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952E6-6096-4529-9BF7-A834B3C3B68A}">
      <dsp:nvSpPr>
        <dsp:cNvPr id="0" name=""/>
        <dsp:cNvSpPr/>
      </dsp:nvSpPr>
      <dsp:spPr>
        <a:xfrm>
          <a:off x="3565"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Reduced installation costs</a:t>
          </a:r>
        </a:p>
      </dsp:txBody>
      <dsp:txXfrm>
        <a:off x="30960" y="1714923"/>
        <a:ext cx="1504128" cy="880561"/>
      </dsp:txXfrm>
    </dsp:sp>
    <dsp:sp modelId="{38C8C383-C4D8-4FAE-AE16-369F2B1AEA80}">
      <dsp:nvSpPr>
        <dsp:cNvPr id="0" name=""/>
        <dsp:cNvSpPr/>
      </dsp:nvSpPr>
      <dsp:spPr>
        <a:xfrm>
          <a:off x="1718375"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18375" y="2039220"/>
        <a:ext cx="231343" cy="231967"/>
      </dsp:txXfrm>
    </dsp:sp>
    <dsp:sp modelId="{424FCAC4-EA44-4CE1-9502-683C1C346CA3}">
      <dsp:nvSpPr>
        <dsp:cNvPr id="0" name=""/>
        <dsp:cNvSpPr/>
      </dsp:nvSpPr>
      <dsp:spPr>
        <a:xfrm>
          <a:off x="2186051"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Improved financials</a:t>
          </a:r>
        </a:p>
      </dsp:txBody>
      <dsp:txXfrm>
        <a:off x="2213446" y="1714923"/>
        <a:ext cx="1504128" cy="880561"/>
      </dsp:txXfrm>
    </dsp:sp>
    <dsp:sp modelId="{D2C1BF29-6D30-4486-A4F4-3040035DE0A3}">
      <dsp:nvSpPr>
        <dsp:cNvPr id="0" name=""/>
        <dsp:cNvSpPr/>
      </dsp:nvSpPr>
      <dsp:spPr>
        <a:xfrm>
          <a:off x="3900861"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00861" y="2039220"/>
        <a:ext cx="231343" cy="231967"/>
      </dsp:txXfrm>
    </dsp:sp>
    <dsp:sp modelId="{80D9B13E-2F38-4E35-803E-CEEC854A3F0A}">
      <dsp:nvSpPr>
        <dsp:cNvPr id="0" name=""/>
        <dsp:cNvSpPr/>
      </dsp:nvSpPr>
      <dsp:spPr>
        <a:xfrm>
          <a:off x="4368537"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Better “value proposition”</a:t>
          </a:r>
        </a:p>
      </dsp:txBody>
      <dsp:txXfrm>
        <a:off x="4395932" y="1714923"/>
        <a:ext cx="1504128" cy="880561"/>
      </dsp:txXfrm>
    </dsp:sp>
    <dsp:sp modelId="{5EB8FAE9-E1D5-40E6-9751-61A622EDE1B0}">
      <dsp:nvSpPr>
        <dsp:cNvPr id="0" name=""/>
        <dsp:cNvSpPr/>
      </dsp:nvSpPr>
      <dsp:spPr>
        <a:xfrm>
          <a:off x="6083347"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083347" y="2039220"/>
        <a:ext cx="231343" cy="231967"/>
      </dsp:txXfrm>
    </dsp:sp>
    <dsp:sp modelId="{FFC7932D-6782-49B0-9954-637335109AFE}">
      <dsp:nvSpPr>
        <dsp:cNvPr id="0" name=""/>
        <dsp:cNvSpPr/>
      </dsp:nvSpPr>
      <dsp:spPr>
        <a:xfrm>
          <a:off x="6551023"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More solar</a:t>
          </a:r>
        </a:p>
      </dsp:txBody>
      <dsp:txXfrm>
        <a:off x="6578418" y="1714923"/>
        <a:ext cx="1504128" cy="880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952E6-6096-4529-9BF7-A834B3C3B68A}">
      <dsp:nvSpPr>
        <dsp:cNvPr id="0" name=""/>
        <dsp:cNvSpPr/>
      </dsp:nvSpPr>
      <dsp:spPr>
        <a:xfrm>
          <a:off x="3565"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Streamlined, transparent processes</a:t>
          </a:r>
        </a:p>
      </dsp:txBody>
      <dsp:txXfrm>
        <a:off x="30960" y="1714923"/>
        <a:ext cx="1504128" cy="880561"/>
      </dsp:txXfrm>
    </dsp:sp>
    <dsp:sp modelId="{38C8C383-C4D8-4FAE-AE16-369F2B1AEA80}">
      <dsp:nvSpPr>
        <dsp:cNvPr id="0" name=""/>
        <dsp:cNvSpPr/>
      </dsp:nvSpPr>
      <dsp:spPr>
        <a:xfrm>
          <a:off x="1718375"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18375" y="2039220"/>
        <a:ext cx="231343" cy="231967"/>
      </dsp:txXfrm>
    </dsp:sp>
    <dsp:sp modelId="{424FCAC4-EA44-4CE1-9502-683C1C346CA3}">
      <dsp:nvSpPr>
        <dsp:cNvPr id="0" name=""/>
        <dsp:cNvSpPr/>
      </dsp:nvSpPr>
      <dsp:spPr>
        <a:xfrm>
          <a:off x="2186051"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Better submittals</a:t>
          </a:r>
        </a:p>
      </dsp:txBody>
      <dsp:txXfrm>
        <a:off x="2213446" y="1714923"/>
        <a:ext cx="1504128" cy="880561"/>
      </dsp:txXfrm>
    </dsp:sp>
    <dsp:sp modelId="{D2C1BF29-6D30-4486-A4F4-3040035DE0A3}">
      <dsp:nvSpPr>
        <dsp:cNvPr id="0" name=""/>
        <dsp:cNvSpPr/>
      </dsp:nvSpPr>
      <dsp:spPr>
        <a:xfrm>
          <a:off x="3900861"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00861" y="2039220"/>
        <a:ext cx="231343" cy="231967"/>
      </dsp:txXfrm>
    </dsp:sp>
    <dsp:sp modelId="{97D9D5C0-B5C7-42A9-8B6F-99EFAD864C04}">
      <dsp:nvSpPr>
        <dsp:cNvPr id="0" name=""/>
        <dsp:cNvSpPr/>
      </dsp:nvSpPr>
      <dsp:spPr>
        <a:xfrm>
          <a:off x="4368537"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Shorter processing time</a:t>
          </a:r>
        </a:p>
      </dsp:txBody>
      <dsp:txXfrm>
        <a:off x="4395932" y="1714923"/>
        <a:ext cx="1504128" cy="880561"/>
      </dsp:txXfrm>
    </dsp:sp>
    <dsp:sp modelId="{2A90FE15-C36A-4D62-83F4-FBF33199FAAB}">
      <dsp:nvSpPr>
        <dsp:cNvPr id="0" name=""/>
        <dsp:cNvSpPr/>
      </dsp:nvSpPr>
      <dsp:spPr>
        <a:xfrm>
          <a:off x="6083347" y="1961898"/>
          <a:ext cx="330490" cy="386611"/>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083347" y="2039220"/>
        <a:ext cx="231343" cy="231967"/>
      </dsp:txXfrm>
    </dsp:sp>
    <dsp:sp modelId="{80D9B13E-2F38-4E35-803E-CEEC854A3F0A}">
      <dsp:nvSpPr>
        <dsp:cNvPr id="0" name=""/>
        <dsp:cNvSpPr/>
      </dsp:nvSpPr>
      <dsp:spPr>
        <a:xfrm>
          <a:off x="6551023" y="1687528"/>
          <a:ext cx="1558918" cy="935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Time and money savings</a:t>
          </a:r>
        </a:p>
      </dsp:txBody>
      <dsp:txXfrm>
        <a:off x="6578418" y="1714923"/>
        <a:ext cx="1504128" cy="880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098B2-11AD-41FE-B771-C31AE11C8F0B}">
      <dsp:nvSpPr>
        <dsp:cNvPr id="0" name=""/>
        <dsp:cNvSpPr/>
      </dsp:nvSpPr>
      <dsp:spPr>
        <a:xfrm>
          <a:off x="755016"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Residential solar</a:t>
          </a:r>
        </a:p>
      </dsp:txBody>
      <dsp:txXfrm>
        <a:off x="981344" y="828944"/>
        <a:ext cx="1188224" cy="943506"/>
      </dsp:txXfrm>
    </dsp:sp>
    <dsp:sp modelId="{B2204F20-A632-4E9D-BAB5-5A4648E15E2D}">
      <dsp:nvSpPr>
        <dsp:cNvPr id="0" name=""/>
        <dsp:cNvSpPr/>
      </dsp:nvSpPr>
      <dsp:spPr>
        <a:xfrm>
          <a:off x="588"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29.4 jobs</a:t>
          </a:r>
        </a:p>
      </dsp:txBody>
      <dsp:txXfrm>
        <a:off x="138692" y="589834"/>
        <a:ext cx="666827" cy="666827"/>
      </dsp:txXfrm>
    </dsp:sp>
    <dsp:sp modelId="{854FC4C1-C163-4169-8683-7CDF08E2E60B}">
      <dsp:nvSpPr>
        <dsp:cNvPr id="0" name=""/>
        <dsp:cNvSpPr/>
      </dsp:nvSpPr>
      <dsp:spPr>
        <a:xfrm>
          <a:off x="3112604"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Non-residential solar</a:t>
          </a:r>
        </a:p>
      </dsp:txBody>
      <dsp:txXfrm>
        <a:off x="3338932" y="828944"/>
        <a:ext cx="1188224" cy="943506"/>
      </dsp:txXfrm>
    </dsp:sp>
    <dsp:sp modelId="{0272E24C-CE91-4A3E-9F9D-B61096DC8850}">
      <dsp:nvSpPr>
        <dsp:cNvPr id="0" name=""/>
        <dsp:cNvSpPr/>
      </dsp:nvSpPr>
      <dsp:spPr>
        <a:xfrm>
          <a:off x="2358176"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15.8 jobs</a:t>
          </a:r>
        </a:p>
      </dsp:txBody>
      <dsp:txXfrm>
        <a:off x="2496280" y="589834"/>
        <a:ext cx="666827" cy="666827"/>
      </dsp:txXfrm>
    </dsp:sp>
    <dsp:sp modelId="{2B144B04-11AE-4808-A63A-E351A0A238C3}">
      <dsp:nvSpPr>
        <dsp:cNvPr id="0" name=""/>
        <dsp:cNvSpPr/>
      </dsp:nvSpPr>
      <dsp:spPr>
        <a:xfrm>
          <a:off x="5470191" y="828944"/>
          <a:ext cx="1414552" cy="943506"/>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Utility scale solar</a:t>
          </a:r>
        </a:p>
      </dsp:txBody>
      <dsp:txXfrm>
        <a:off x="5696520" y="828944"/>
        <a:ext cx="1188224" cy="943506"/>
      </dsp:txXfrm>
    </dsp:sp>
    <dsp:sp modelId="{53D6332A-F476-4878-9901-0E0B2FFE6153}">
      <dsp:nvSpPr>
        <dsp:cNvPr id="0" name=""/>
        <dsp:cNvSpPr/>
      </dsp:nvSpPr>
      <dsp:spPr>
        <a:xfrm>
          <a:off x="4715763" y="451730"/>
          <a:ext cx="943035" cy="94303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dirty="0"/>
            <a:t>2.8 jobs</a:t>
          </a:r>
        </a:p>
      </dsp:txBody>
      <dsp:txXfrm>
        <a:off x="4853867" y="589834"/>
        <a:ext cx="666827" cy="6668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7B3EFDC2-7DCF-4084-A76A-0099B3523F41}" type="datetimeFigureOut">
              <a:rPr lang="en-US" smtClean="0"/>
              <a:t>6/20/2017</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A39B7F9B-7883-4857-AACB-558BC9DA0D9A}" type="slidenum">
              <a:rPr lang="en-US" smtClean="0"/>
              <a:t>‹#›</a:t>
            </a:fld>
            <a:endParaRPr lang="en-US"/>
          </a:p>
        </p:txBody>
      </p:sp>
    </p:spTree>
    <p:extLst>
      <p:ext uri="{BB962C8B-B14F-4D97-AF65-F5344CB8AC3E}">
        <p14:creationId xmlns:p14="http://schemas.microsoft.com/office/powerpoint/2010/main" val="3057137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91031B2E-2A8B-4D1D-A767-A6B7731D050D}" type="datetimeFigureOut">
              <a:rPr lang="en-US" smtClean="0"/>
              <a:t>6/20/2017</a:t>
            </a:fld>
            <a:endParaRPr lang="en-US"/>
          </a:p>
        </p:txBody>
      </p:sp>
      <p:sp>
        <p:nvSpPr>
          <p:cNvPr id="4" name="Slide Image Placeholder 3"/>
          <p:cNvSpPr>
            <a:spLocks noGrp="1" noRot="1" noChangeAspect="1"/>
          </p:cNvSpPr>
          <p:nvPr>
            <p:ph type="sldImg" idx="2"/>
          </p:nvPr>
        </p:nvSpPr>
        <p:spPr>
          <a:xfrm>
            <a:off x="1349375" y="1162050"/>
            <a:ext cx="418306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929205E1-542E-4668-B17E-2B430D99B5D9}" type="slidenum">
              <a:rPr lang="en-US" smtClean="0"/>
              <a:t>‹#›</a:t>
            </a:fld>
            <a:endParaRPr lang="en-US"/>
          </a:p>
        </p:txBody>
      </p:sp>
    </p:spTree>
    <p:extLst>
      <p:ext uri="{BB962C8B-B14F-4D97-AF65-F5344CB8AC3E}">
        <p14:creationId xmlns:p14="http://schemas.microsoft.com/office/powerpoint/2010/main" val="181792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1</a:t>
            </a:fld>
            <a:endParaRPr lang="en-US"/>
          </a:p>
        </p:txBody>
      </p:sp>
    </p:spTree>
    <p:extLst>
      <p:ext uri="{BB962C8B-B14F-4D97-AF65-F5344CB8AC3E}">
        <p14:creationId xmlns:p14="http://schemas.microsoft.com/office/powerpoint/2010/main" val="404153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12</a:t>
            </a:fld>
            <a:endParaRPr lang="en-US"/>
          </a:p>
        </p:txBody>
      </p:sp>
    </p:spTree>
    <p:extLst>
      <p:ext uri="{BB962C8B-B14F-4D97-AF65-F5344CB8AC3E}">
        <p14:creationId xmlns:p14="http://schemas.microsoft.com/office/powerpoint/2010/main" val="54142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13</a:t>
            </a:fld>
            <a:endParaRPr lang="en-US"/>
          </a:p>
        </p:txBody>
      </p:sp>
    </p:spTree>
    <p:extLst>
      <p:ext uri="{BB962C8B-B14F-4D97-AF65-F5344CB8AC3E}">
        <p14:creationId xmlns:p14="http://schemas.microsoft.com/office/powerpoint/2010/main" val="62456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9205E1-542E-4668-B17E-2B430D99B5D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0472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9205E1-542E-4668-B17E-2B430D99B5D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3958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3F624-6D44-4F2F-9DEE-B6D13B710AEF}" type="slidenum">
              <a:rPr lang="en-US" smtClean="0"/>
              <a:t>30</a:t>
            </a:fld>
            <a:endParaRPr lang="en-US"/>
          </a:p>
        </p:txBody>
      </p:sp>
    </p:spTree>
    <p:extLst>
      <p:ext uri="{BB962C8B-B14F-4D97-AF65-F5344CB8AC3E}">
        <p14:creationId xmlns:p14="http://schemas.microsoft.com/office/powerpoint/2010/main" val="332047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The</a:t>
            </a:r>
            <a:r>
              <a:rPr lang="en-US" sz="1000" baseline="0" dirty="0"/>
              <a:t> largest driver behind solar’s explosive growth over the past half decade has been shrinking costs. In places around the US where the cost of solar is prohibitive, solar doesn’t get installed.</a:t>
            </a:r>
          </a:p>
          <a:p>
            <a:pPr marL="171450" indent="-171450">
              <a:buFont typeface="Arial" panose="020B0604020202020204" pitchFamily="34" charset="0"/>
              <a:buChar char="•"/>
            </a:pPr>
            <a:r>
              <a:rPr lang="en-US" sz="1000" baseline="0" dirty="0"/>
              <a:t>Lack of education is also a cost. Solar companies have a harder time “selling” solar to customers who don’t have much experience with it, or who don’t see it in their communities.</a:t>
            </a:r>
          </a:p>
          <a:p>
            <a:pPr marL="171450" indent="-171450">
              <a:buFont typeface="Arial" panose="020B0604020202020204" pitchFamily="34" charset="0"/>
              <a:buChar char="•"/>
            </a:pPr>
            <a:r>
              <a:rPr lang="en-US" sz="1000" baseline="0" dirty="0"/>
              <a:t>Policy support can also impact costs positively or negatively. Incentives make solar affordable, but red tape makes solar more expensive by creating hurdles for installers that are passed along to consumers in the form of more expensive solar.</a:t>
            </a:r>
          </a:p>
          <a:p>
            <a:pPr marL="171450" indent="-171450">
              <a:buFont typeface="Arial" panose="020B0604020202020204" pitchFamily="34" charset="0"/>
              <a:buChar char="•"/>
            </a:pPr>
            <a:r>
              <a:rPr lang="en-US" sz="1000" baseline="0" dirty="0"/>
              <a:t>The program we’ll be presenting today is designed to address all of the hurdles listed here at the local level. And when local governments take a look at our technical assistance offering, they’re often left with a sense that their government has much more power to impact the local solar market context than they may have imagined.</a:t>
            </a:r>
          </a:p>
        </p:txBody>
      </p:sp>
      <p:sp>
        <p:nvSpPr>
          <p:cNvPr id="4" name="Slide Number Placeholder 3"/>
          <p:cNvSpPr>
            <a:spLocks noGrp="1"/>
          </p:cNvSpPr>
          <p:nvPr>
            <p:ph type="sldNum" sz="quarter" idx="10"/>
          </p:nvPr>
        </p:nvSpPr>
        <p:spPr/>
        <p:txBody>
          <a:bodyPr/>
          <a:lstStyle/>
          <a:p>
            <a:fld id="{929205E1-542E-4668-B17E-2B430D99B5D9}" type="slidenum">
              <a:rPr lang="en-US" smtClean="0"/>
              <a:t>2</a:t>
            </a:fld>
            <a:endParaRPr lang="en-US"/>
          </a:p>
        </p:txBody>
      </p:sp>
    </p:spTree>
    <p:extLst>
      <p:ext uri="{BB962C8B-B14F-4D97-AF65-F5344CB8AC3E}">
        <p14:creationId xmlns:p14="http://schemas.microsoft.com/office/powerpoint/2010/main" val="295067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SunShot Goal</a:t>
            </a:r>
            <a:r>
              <a:rPr lang="en-US" baseline="0" dirty="0"/>
              <a:t>s by 2020</a:t>
            </a:r>
          </a:p>
          <a:p>
            <a:pPr marL="628650" lvl="1" indent="-171450">
              <a:buFont typeface="Arial" panose="020B0604020202020204" pitchFamily="34" charset="0"/>
              <a:buChar char="•"/>
            </a:pPr>
            <a:r>
              <a:rPr lang="en-US" dirty="0"/>
              <a:t>$1.50/W for residential</a:t>
            </a:r>
            <a:r>
              <a:rPr lang="en-US" baseline="0" dirty="0"/>
              <a:t> systems </a:t>
            </a:r>
          </a:p>
          <a:p>
            <a:pPr marL="628650" lvl="1" indent="-171450">
              <a:buFont typeface="Arial" panose="020B0604020202020204" pitchFamily="34" charset="0"/>
              <a:buChar char="•"/>
            </a:pPr>
            <a:r>
              <a:rPr lang="en-US" baseline="0" dirty="0"/>
              <a:t>$1.25/W for small commercial systems</a:t>
            </a:r>
          </a:p>
          <a:p>
            <a:pPr marL="628650" lvl="1" indent="-171450">
              <a:buFont typeface="Arial" panose="020B0604020202020204" pitchFamily="34" charset="0"/>
              <a:buChar char="•"/>
            </a:pPr>
            <a:r>
              <a:rPr lang="en-US" baseline="0" dirty="0"/>
              <a:t>$1.00/W for utility scale systems</a:t>
            </a:r>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3</a:t>
            </a:fld>
            <a:endParaRPr lang="en-US"/>
          </a:p>
        </p:txBody>
      </p:sp>
    </p:spTree>
    <p:extLst>
      <p:ext uri="{BB962C8B-B14F-4D97-AF65-F5344CB8AC3E}">
        <p14:creationId xmlns:p14="http://schemas.microsoft.com/office/powerpoint/2010/main" val="276996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remaining</a:t>
            </a:r>
            <a:r>
              <a:rPr lang="en-US" baseline="0" dirty="0"/>
              <a:t> 50% of the costs are commonly grouped together as “soft costs”. These soft costs include the cost of handling processes such as permitting and interconnect, marketing costs including customer acquisition, and installation costs including design, financing, and labor costs. </a:t>
            </a:r>
          </a:p>
          <a:p>
            <a:pPr marL="171450" indent="-171450">
              <a:buFont typeface="Arial" panose="020B0604020202020204" pitchFamily="34" charset="0"/>
              <a:buChar char="•"/>
            </a:pPr>
            <a:r>
              <a:rPr lang="en-US" baseline="0" dirty="0"/>
              <a:t>In the US, we pay a significant premium on these solar soft costs. And local governments play a critical role in reducing these soft costs.</a:t>
            </a:r>
          </a:p>
          <a:p>
            <a:endParaRPr lang="en-US" dirty="0"/>
          </a:p>
        </p:txBody>
      </p:sp>
      <p:sp>
        <p:nvSpPr>
          <p:cNvPr id="4" name="Slide Number Placeholder 3"/>
          <p:cNvSpPr>
            <a:spLocks noGrp="1"/>
          </p:cNvSpPr>
          <p:nvPr>
            <p:ph type="sldNum" sz="quarter" idx="10"/>
          </p:nvPr>
        </p:nvSpPr>
        <p:spPr/>
        <p:txBody>
          <a:bodyPr/>
          <a:lstStyle/>
          <a:p>
            <a:pPr>
              <a:defRPr/>
            </a:pPr>
            <a:fld id="{732F264B-B288-D54C-B0D6-F75C345E3260}" type="slidenum">
              <a:rPr lang="en-US" smtClean="0"/>
              <a:pPr>
                <a:defRPr/>
              </a:pPr>
              <a:t>4</a:t>
            </a:fld>
            <a:endParaRPr lang="en-US"/>
          </a:p>
        </p:txBody>
      </p:sp>
    </p:spTree>
    <p:extLst>
      <p:ext uri="{BB962C8B-B14F-4D97-AF65-F5344CB8AC3E}">
        <p14:creationId xmlns:p14="http://schemas.microsoft.com/office/powerpoint/2010/main" val="42257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5</a:t>
            </a:fld>
            <a:endParaRPr lang="en-US"/>
          </a:p>
        </p:txBody>
      </p:sp>
    </p:spTree>
    <p:extLst>
      <p:ext uri="{BB962C8B-B14F-4D97-AF65-F5344CB8AC3E}">
        <p14:creationId xmlns:p14="http://schemas.microsoft.com/office/powerpoint/2010/main" val="389416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9205E1-542E-4668-B17E-2B430D99B5D9}" type="slidenum">
              <a:rPr lang="en-US" smtClean="0"/>
              <a:t>6</a:t>
            </a:fld>
            <a:endParaRPr lang="en-US"/>
          </a:p>
        </p:txBody>
      </p:sp>
    </p:spTree>
    <p:extLst>
      <p:ext uri="{BB962C8B-B14F-4D97-AF65-F5344CB8AC3E}">
        <p14:creationId xmlns:p14="http://schemas.microsoft.com/office/powerpoint/2010/main" val="313495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7</a:t>
            </a:fld>
            <a:endParaRPr lang="en-US"/>
          </a:p>
        </p:txBody>
      </p:sp>
    </p:spTree>
    <p:extLst>
      <p:ext uri="{BB962C8B-B14F-4D97-AF65-F5344CB8AC3E}">
        <p14:creationId xmlns:p14="http://schemas.microsoft.com/office/powerpoint/2010/main" val="383107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8</a:t>
            </a:fld>
            <a:endParaRPr lang="en-US"/>
          </a:p>
        </p:txBody>
      </p:sp>
    </p:spTree>
    <p:extLst>
      <p:ext uri="{BB962C8B-B14F-4D97-AF65-F5344CB8AC3E}">
        <p14:creationId xmlns:p14="http://schemas.microsoft.com/office/powerpoint/2010/main" val="24593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62050"/>
            <a:ext cx="418306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9205E1-542E-4668-B17E-2B430D99B5D9}" type="slidenum">
              <a:rPr lang="en-US" smtClean="0"/>
              <a:t>9</a:t>
            </a:fld>
            <a:endParaRPr lang="en-US"/>
          </a:p>
        </p:txBody>
      </p:sp>
    </p:spTree>
    <p:extLst>
      <p:ext uri="{BB962C8B-B14F-4D97-AF65-F5344CB8AC3E}">
        <p14:creationId xmlns:p14="http://schemas.microsoft.com/office/powerpoint/2010/main" val="4145705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column +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5586B75A-687E-405C-8A0B-8D00578BA2C3}" type="datetimeFigureOut">
              <a:rPr lang="en-US" smtClean="0"/>
              <a:pPr/>
              <a:t>6/20/2017</a:t>
            </a:fld>
            <a:endParaRPr lang="en-US" dirty="0"/>
          </a:p>
        </p:txBody>
      </p:sp>
      <p:sp>
        <p:nvSpPr>
          <p:cNvPr id="7" name="Text Placeholder 6"/>
          <p:cNvSpPr>
            <a:spLocks noGrp="1"/>
          </p:cNvSpPr>
          <p:nvPr>
            <p:ph type="body" sz="quarter" idx="12" hasCustomPrompt="1"/>
          </p:nvPr>
        </p:nvSpPr>
        <p:spPr>
          <a:xfrm>
            <a:off x="520701" y="2568102"/>
            <a:ext cx="3526006" cy="3648548"/>
          </a:xfrm>
          <a:prstGeom prst="rect">
            <a:avLst/>
          </a:prstGeom>
        </p:spPr>
        <p:txBody>
          <a:bodyPr/>
          <a:lstStyle>
            <a:lvl1pPr>
              <a:defRPr baseline="0"/>
            </a:lvl1pPr>
          </a:lstStyle>
          <a:p>
            <a:pPr lvl="0"/>
            <a:r>
              <a:rPr lang="en-US" dirty="0"/>
              <a:t>Click to edit 1 column of text</a:t>
            </a:r>
          </a:p>
        </p:txBody>
      </p:sp>
      <p:sp>
        <p:nvSpPr>
          <p:cNvPr id="9" name="Picture Placeholder 8"/>
          <p:cNvSpPr>
            <a:spLocks noGrp="1"/>
          </p:cNvSpPr>
          <p:nvPr>
            <p:ph type="pic" sz="quarter" idx="13" hasCustomPrompt="1"/>
          </p:nvPr>
        </p:nvSpPr>
        <p:spPr>
          <a:xfrm>
            <a:off x="4280640" y="2568577"/>
            <a:ext cx="4117975" cy="3648075"/>
          </a:xfrm>
          <a:prstGeom prst="rect">
            <a:avLst/>
          </a:prstGeom>
        </p:spPr>
        <p:txBody>
          <a:bodyPr/>
          <a:lstStyle/>
          <a:p>
            <a:r>
              <a:rPr lang="en-US" dirty="0"/>
              <a:t>Click to insert picture</a:t>
            </a:r>
          </a:p>
        </p:txBody>
      </p:sp>
    </p:spTree>
    <p:extLst>
      <p:ext uri="{BB962C8B-B14F-4D97-AF65-F5344CB8AC3E}">
        <p14:creationId xmlns:p14="http://schemas.microsoft.com/office/powerpoint/2010/main" val="20237529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7392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03074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12665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a:prstGeom prst="rect">
            <a:avLst/>
          </a:prstGeo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a:prstGeom prst="rect">
            <a:avLst/>
          </a:prstGeo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7271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
        <p:nvSpPr>
          <p:cNvPr id="4" name="Date Placeholder 3"/>
          <p:cNvSpPr>
            <a:spLocks noGrp="1"/>
          </p:cNvSpPr>
          <p:nvPr>
            <p:ph type="dt" sz="half" idx="11"/>
          </p:nvPr>
        </p:nvSpPr>
        <p:spPr/>
        <p:txBody>
          <a:bodyPr/>
          <a:lstStyle/>
          <a:p>
            <a:fld id="{5586B75A-687E-405C-8A0B-8D00578BA2C3}" type="datetimeFigureOut">
              <a:rPr lang="en-US" smtClean="0"/>
              <a:pPr/>
              <a:t>6/20/2017</a:t>
            </a:fld>
            <a:endParaRPr lang="en-US" dirty="0"/>
          </a:p>
        </p:txBody>
      </p:sp>
      <p:sp>
        <p:nvSpPr>
          <p:cNvPr id="6" name="Text Placeholder 5"/>
          <p:cNvSpPr>
            <a:spLocks noGrp="1"/>
          </p:cNvSpPr>
          <p:nvPr>
            <p:ph type="body" sz="quarter" idx="12" hasCustomPrompt="1"/>
          </p:nvPr>
        </p:nvSpPr>
        <p:spPr>
          <a:xfrm>
            <a:off x="520700" y="2567800"/>
            <a:ext cx="7877175" cy="3657600"/>
          </a:xfrm>
          <a:prstGeom prst="rect">
            <a:avLst/>
          </a:prstGeom>
        </p:spPr>
        <p:txBody>
          <a:bodyPr numCol="2"/>
          <a:lstStyle>
            <a:lvl1pPr>
              <a:defRPr baseline="0"/>
            </a:lvl1pPr>
          </a:lstStyle>
          <a:p>
            <a:pPr lvl="0"/>
            <a:r>
              <a:rPr lang="en-US" dirty="0"/>
              <a:t>Click to edit 2 columns of text</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r>
              <a:rPr lang="en-US" dirty="0"/>
              <a:t>Column 2</a:t>
            </a:r>
          </a:p>
        </p:txBody>
      </p:sp>
    </p:spTree>
    <p:extLst>
      <p:ext uri="{BB962C8B-B14F-4D97-AF65-F5344CB8AC3E}">
        <p14:creationId xmlns:p14="http://schemas.microsoft.com/office/powerpoint/2010/main" val="277241021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act p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20702" y="3091043"/>
            <a:ext cx="4219466" cy="428374"/>
          </a:xfrm>
          <a:prstGeom prst="rect">
            <a:avLst/>
          </a:prstGeom>
        </p:spPr>
        <p:txBody>
          <a:bodyPr/>
          <a:lstStyle>
            <a:lvl1pPr algn="ctr">
              <a:defRPr sz="1650"/>
            </a:lvl1pPr>
          </a:lstStyle>
          <a:p>
            <a:pPr lvl="0"/>
            <a:r>
              <a:rPr lang="en-US" dirty="0"/>
              <a:t>Click to edit Presenter #1</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472" y="5986517"/>
            <a:ext cx="1479306" cy="4572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 y="5733217"/>
            <a:ext cx="1363609" cy="731520"/>
          </a:xfrm>
          <a:prstGeom prst="rect">
            <a:avLst/>
          </a:prstGeom>
        </p:spPr>
      </p:pic>
      <p:sp>
        <p:nvSpPr>
          <p:cNvPr id="7" name="Text Placeholder 8"/>
          <p:cNvSpPr>
            <a:spLocks noGrp="1"/>
          </p:cNvSpPr>
          <p:nvPr>
            <p:ph type="body" sz="quarter" idx="12" hasCustomPrompt="1"/>
          </p:nvPr>
        </p:nvSpPr>
        <p:spPr>
          <a:xfrm>
            <a:off x="520702" y="3499371"/>
            <a:ext cx="4219466" cy="1156739"/>
          </a:xfrm>
          <a:prstGeom prst="rect">
            <a:avLst/>
          </a:prstGeom>
        </p:spPr>
        <p:txBody>
          <a:bodyPr/>
          <a:lstStyle>
            <a:lvl1pPr algn="ctr">
              <a:defRPr sz="1200"/>
            </a:lvl1pPr>
          </a:lstStyle>
          <a:p>
            <a:pPr lvl="0"/>
            <a:r>
              <a:rPr lang="en-US" dirty="0"/>
              <a:t>Presenter Title</a:t>
            </a:r>
          </a:p>
          <a:p>
            <a:pPr lvl="0"/>
            <a:r>
              <a:rPr lang="en-US" dirty="0"/>
              <a:t>Presenter Org</a:t>
            </a:r>
          </a:p>
          <a:p>
            <a:pPr lvl="0"/>
            <a:r>
              <a:rPr lang="en-US" dirty="0"/>
              <a:t>Presenter Email</a:t>
            </a:r>
          </a:p>
        </p:txBody>
      </p:sp>
      <p:sp>
        <p:nvSpPr>
          <p:cNvPr id="12" name="Text Placeholder 8"/>
          <p:cNvSpPr>
            <a:spLocks noGrp="1"/>
          </p:cNvSpPr>
          <p:nvPr>
            <p:ph type="body" sz="quarter" idx="13" hasCustomPrompt="1"/>
          </p:nvPr>
        </p:nvSpPr>
        <p:spPr>
          <a:xfrm>
            <a:off x="5074288" y="3091043"/>
            <a:ext cx="3835878" cy="428374"/>
          </a:xfrm>
          <a:prstGeom prst="rect">
            <a:avLst/>
          </a:prstGeom>
        </p:spPr>
        <p:txBody>
          <a:bodyPr/>
          <a:lstStyle>
            <a:lvl1pPr algn="ctr">
              <a:defRPr sz="1650"/>
            </a:lvl1pPr>
          </a:lstStyle>
          <a:p>
            <a:pPr lvl="0"/>
            <a:r>
              <a:rPr lang="en-US" dirty="0"/>
              <a:t>Click to edit Presenter #2</a:t>
            </a:r>
          </a:p>
        </p:txBody>
      </p:sp>
      <p:sp>
        <p:nvSpPr>
          <p:cNvPr id="13" name="Text Placeholder 8"/>
          <p:cNvSpPr>
            <a:spLocks noGrp="1"/>
          </p:cNvSpPr>
          <p:nvPr>
            <p:ph type="body" sz="quarter" idx="14" hasCustomPrompt="1"/>
          </p:nvPr>
        </p:nvSpPr>
        <p:spPr>
          <a:xfrm>
            <a:off x="5074288" y="3499371"/>
            <a:ext cx="3835878" cy="1156739"/>
          </a:xfrm>
          <a:prstGeom prst="rect">
            <a:avLst/>
          </a:prstGeom>
        </p:spPr>
        <p:txBody>
          <a:bodyPr/>
          <a:lstStyle>
            <a:lvl1pPr algn="ctr">
              <a:defRPr sz="1200"/>
            </a:lvl1pPr>
          </a:lstStyle>
          <a:p>
            <a:pPr lvl="0"/>
            <a:r>
              <a:rPr lang="en-US" dirty="0"/>
              <a:t>Presenter Title</a:t>
            </a:r>
          </a:p>
          <a:p>
            <a:pPr lvl="0"/>
            <a:r>
              <a:rPr lang="en-US" dirty="0"/>
              <a:t>Presenter Org</a:t>
            </a:r>
          </a:p>
          <a:p>
            <a:pPr lvl="0"/>
            <a:r>
              <a:rPr lang="en-US" dirty="0"/>
              <a:t>Presenter Email</a:t>
            </a:r>
          </a:p>
        </p:txBody>
      </p:sp>
      <p:sp>
        <p:nvSpPr>
          <p:cNvPr id="6" name="Picture Placeholder 5"/>
          <p:cNvSpPr>
            <a:spLocks noGrp="1"/>
          </p:cNvSpPr>
          <p:nvPr>
            <p:ph type="pic" sz="quarter" idx="15"/>
          </p:nvPr>
        </p:nvSpPr>
        <p:spPr>
          <a:xfrm>
            <a:off x="1608139" y="1198563"/>
            <a:ext cx="2065337" cy="1733550"/>
          </a:xfrm>
          <a:prstGeom prst="rect">
            <a:avLst/>
          </a:prstGeom>
        </p:spPr>
        <p:txBody>
          <a:bodyPr/>
          <a:lstStyle/>
          <a:p>
            <a:r>
              <a:rPr lang="en-US"/>
              <a:t>Click icon to add picture</a:t>
            </a:r>
          </a:p>
        </p:txBody>
      </p:sp>
      <p:sp>
        <p:nvSpPr>
          <p:cNvPr id="14" name="Picture Placeholder 5"/>
          <p:cNvSpPr>
            <a:spLocks noGrp="1"/>
          </p:cNvSpPr>
          <p:nvPr>
            <p:ph type="pic" sz="quarter" idx="16"/>
          </p:nvPr>
        </p:nvSpPr>
        <p:spPr>
          <a:xfrm>
            <a:off x="5833298" y="1198563"/>
            <a:ext cx="2065337" cy="1733550"/>
          </a:xfrm>
          <a:prstGeom prst="rect">
            <a:avLst/>
          </a:prstGeom>
        </p:spPr>
        <p:txBody>
          <a:bodyPr/>
          <a:lstStyle/>
          <a:p>
            <a:r>
              <a:rPr lang="en-US"/>
              <a:t>Click icon to add picture</a:t>
            </a:r>
          </a:p>
        </p:txBody>
      </p:sp>
    </p:spTree>
    <p:extLst>
      <p:ext uri="{BB962C8B-B14F-4D97-AF65-F5344CB8AC3E}">
        <p14:creationId xmlns:p14="http://schemas.microsoft.com/office/powerpoint/2010/main" val="1893545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5854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52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41326" y="1261736"/>
            <a:ext cx="8261350" cy="5106987"/>
          </a:xfrm>
        </p:spPr>
        <p:txBody>
          <a:bodyPr/>
          <a:lstStyle>
            <a:lvl1pPr marL="257175" indent="-257175">
              <a:buFont typeface="Wingdings" pitchFamily="2" charset="2"/>
              <a:buChar char="§"/>
              <a:defRPr/>
            </a:lvl1pPr>
            <a:lvl4pPr marL="1200150" indent="-171450">
              <a:buFont typeface="Courier New"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457200" y="274638"/>
            <a:ext cx="8229600" cy="574448"/>
          </a:xfrm>
          <a:prstGeom prst="rect">
            <a:avLst/>
          </a:prstGeom>
        </p:spPr>
        <p:txBody>
          <a:bodyPr rtlCol="0">
            <a:normAutofit/>
          </a:bodyPr>
          <a:lstStyle>
            <a:lvl1pPr>
              <a:defRPr b="1" i="0">
                <a:latin typeface="Gill Sans MT"/>
                <a:cs typeface="Gill Sans MT"/>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171700" y="6381751"/>
            <a:ext cx="6384925" cy="476251"/>
          </a:xfrm>
        </p:spPr>
        <p:txBody>
          <a:bodyPr anchor="ctr">
            <a:normAutofit/>
          </a:bodyPr>
          <a:lstStyle>
            <a:lvl1pPr marL="0" indent="0">
              <a:buNone/>
              <a:defRPr sz="900" b="0" i="0">
                <a:latin typeface="Gill Sans MT"/>
                <a:cs typeface="Gill Sans MT"/>
              </a:defRPr>
            </a:lvl1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fld id="{642CEF9C-A152-4A4E-BFD8-E61515FC5ADF}" type="slidenum">
              <a:rPr lang="en-US"/>
              <a:pPr/>
              <a:t>‹#›</a:t>
            </a:fld>
            <a:endParaRPr lang="en-US"/>
          </a:p>
        </p:txBody>
      </p:sp>
      <p:pic>
        <p:nvPicPr>
          <p:cNvPr id="8" name="Picture 7"/>
          <p:cNvPicPr>
            <a:picLocks noChangeAspect="1"/>
          </p:cNvPicPr>
          <p:nvPr userDrawn="1"/>
        </p:nvPicPr>
        <p:blipFill>
          <a:blip r:embed="rId2"/>
          <a:stretch>
            <a:fillRect/>
          </a:stretch>
        </p:blipFill>
        <p:spPr>
          <a:xfrm>
            <a:off x="175492" y="6401954"/>
            <a:ext cx="1267691" cy="385819"/>
          </a:xfrm>
          <a:prstGeom prst="rect">
            <a:avLst/>
          </a:prstGeom>
        </p:spPr>
      </p:pic>
    </p:spTree>
    <p:extLst>
      <p:ext uri="{BB962C8B-B14F-4D97-AF65-F5344CB8AC3E}">
        <p14:creationId xmlns:p14="http://schemas.microsoft.com/office/powerpoint/2010/main" val="5165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9" name="Title 8"/>
          <p:cNvSpPr>
            <a:spLocks noGrp="1"/>
          </p:cNvSpPr>
          <p:nvPr>
            <p:ph type="title"/>
          </p:nvPr>
        </p:nvSpPr>
        <p:spPr>
          <a:xfrm>
            <a:off x="6196053" y="542282"/>
            <a:ext cx="2537460" cy="192024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7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40467"/>
            <a:ext cx="349758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7492" y="2753084"/>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2038435"/>
            <a:ext cx="349758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05706" y="2750990"/>
            <a:ext cx="349758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6/20/2017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0325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6/20/2017</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426723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20963" y="6356353"/>
            <a:ext cx="2057400" cy="365125"/>
          </a:xfrm>
          <a:prstGeom prst="rect">
            <a:avLst/>
          </a:prstGeom>
        </p:spPr>
        <p:txBody>
          <a:bodyPr vert="horz" lIns="91440" tIns="45720" rIns="91440" bIns="45720" rtlCol="0" anchor="ctr"/>
          <a:lstStyle>
            <a:lvl1pPr algn="l">
              <a:defRPr sz="750" b="0" i="0">
                <a:solidFill>
                  <a:schemeClr val="tx1">
                    <a:tint val="75000"/>
                  </a:schemeClr>
                </a:solidFill>
                <a:latin typeface="Arial" charset="0"/>
              </a:defRPr>
            </a:lvl1pPr>
          </a:lstStyle>
          <a:p>
            <a:fld id="{4FAB73BC-B049-4115-A692-8D63A059BFB8}" type="slidenum">
              <a:rPr lang="en-US" smtClean="0"/>
              <a:pPr/>
              <a:t>‹#›</a:t>
            </a:fld>
            <a:endParaRPr lang="en-US" dirty="0"/>
          </a:p>
        </p:txBody>
      </p:sp>
      <p:cxnSp>
        <p:nvCxnSpPr>
          <p:cNvPr id="9" name="Straight Connector 8"/>
          <p:cNvCxnSpPr/>
          <p:nvPr/>
        </p:nvCxnSpPr>
        <p:spPr>
          <a:xfrm>
            <a:off x="616451" y="1228359"/>
            <a:ext cx="7952197" cy="7825"/>
          </a:xfrm>
          <a:prstGeom prst="line">
            <a:avLst/>
          </a:prstGeom>
          <a:ln>
            <a:solidFill>
              <a:srgbClr val="FFA3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16389" y="627815"/>
            <a:ext cx="852258" cy="457200"/>
          </a:xfrm>
          <a:prstGeom prst="rect">
            <a:avLst/>
          </a:prstGeom>
        </p:spPr>
      </p:pic>
      <p:sp>
        <p:nvSpPr>
          <p:cNvPr id="2" name="Title Placeholder 1"/>
          <p:cNvSpPr>
            <a:spLocks noGrp="1"/>
          </p:cNvSpPr>
          <p:nvPr>
            <p:ph type="title"/>
          </p:nvPr>
        </p:nvSpPr>
        <p:spPr>
          <a:xfrm>
            <a:off x="511914" y="365126"/>
            <a:ext cx="7886700" cy="1012951"/>
          </a:xfrm>
          <a:prstGeom prst="rect">
            <a:avLst/>
          </a:prstGeom>
        </p:spPr>
        <p:txBody>
          <a:bodyPr vert="horz" lIns="91440" tIns="45720" rIns="91440" bIns="45720" rtlCol="0" anchor="ctr">
            <a:normAutofit/>
          </a:bodyPr>
          <a:lstStyle/>
          <a:p>
            <a:r>
              <a:rPr lang="en-US" dirty="0"/>
              <a:t>Click to edit title style</a:t>
            </a:r>
          </a:p>
        </p:txBody>
      </p:sp>
      <p:sp>
        <p:nvSpPr>
          <p:cNvPr id="5" name="Date Placeholder 4"/>
          <p:cNvSpPr>
            <a:spLocks noGrp="1"/>
          </p:cNvSpPr>
          <p:nvPr>
            <p:ph type="dt" sz="half" idx="2"/>
          </p:nvPr>
        </p:nvSpPr>
        <p:spPr>
          <a:xfrm>
            <a:off x="511914" y="1415572"/>
            <a:ext cx="7896204" cy="532677"/>
          </a:xfrm>
          <a:prstGeom prst="rect">
            <a:avLst/>
          </a:prstGeom>
        </p:spPr>
        <p:txBody>
          <a:bodyPr vert="horz" lIns="91440" tIns="45720" rIns="91440" bIns="45720" rtlCol="0" anchor="ctr"/>
          <a:lstStyle>
            <a:lvl1pPr algn="l">
              <a:defRPr sz="1500">
                <a:solidFill>
                  <a:schemeClr val="tx1">
                    <a:tint val="75000"/>
                  </a:schemeClr>
                </a:solidFill>
              </a:defRPr>
            </a:lvl1pPr>
          </a:lstStyle>
          <a:p>
            <a:fld id="{5586B75A-687E-405C-8A0B-8D00578BA2C3}" type="datetimeFigureOut">
              <a:rPr lang="en-US" smtClean="0"/>
              <a:pPr/>
              <a:t>6/20/2017</a:t>
            </a:fld>
            <a:endParaRPr lang="en-US" dirty="0"/>
          </a:p>
        </p:txBody>
      </p:sp>
    </p:spTree>
    <p:extLst>
      <p:ext uri="{BB962C8B-B14F-4D97-AF65-F5344CB8AC3E}">
        <p14:creationId xmlns:p14="http://schemas.microsoft.com/office/powerpoint/2010/main" val="13310967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53" r:id="rId10"/>
    <p:sldLayoutId id="2147483855" r:id="rId11"/>
    <p:sldLayoutId id="2147483856" r:id="rId12"/>
    <p:sldLayoutId id="2147483861" r:id="rId13"/>
  </p:sldLayoutIdLst>
  <p:hf sldNum="0" hdr="0" ftr="0" dt="0"/>
  <p:txStyles>
    <p:titleStyle>
      <a:lvl1pPr algn="l" defTabSz="685800" rtl="0" eaLnBrk="1" latinLnBrk="0" hangingPunct="1">
        <a:lnSpc>
          <a:spcPct val="90000"/>
        </a:lnSpc>
        <a:spcBef>
          <a:spcPct val="0"/>
        </a:spcBef>
        <a:buNone/>
        <a:defRPr sz="2700" kern="1200">
          <a:solidFill>
            <a:srgbClr val="FFA300"/>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2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marc.org/Environment/Energy/pdf/BMP-Process-Step-1-1-B-Streamline-Permitting.aspx"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phaddix@solarfound.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nrel.gov/docs/fy14osti/60412.pdf" TargetMode="External"/><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hyperlink" Target="http://www1.eere.energy.gov/solar/pdfs/sunshot_webinar_20130226.pdf" TargetMode="External"/><Relationship Id="rId4" Type="http://schemas.openxmlformats.org/officeDocument/2006/relationships/hyperlink" Target="http://emp.lbl.gov/sites/all/files/lbnl-6350e.pdf"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2.png"/><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7.png"/><Relationship Id="rId5" Type="http://schemas.openxmlformats.org/officeDocument/2006/relationships/diagramQuickStyle" Target="../diagrams/quickStyle3.xml"/><Relationship Id="rId10" Type="http://schemas.openxmlformats.org/officeDocument/2006/relationships/image" Target="../media/image16.png"/><Relationship Id="rId4" Type="http://schemas.openxmlformats.org/officeDocument/2006/relationships/diagramLayout" Target="../diagrams/layout3.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426848" y="4859057"/>
            <a:ext cx="6806592" cy="1054886"/>
          </a:xfrm>
          <a:prstGeom prst="rect">
            <a:avLst/>
          </a:prstGeom>
        </p:spPr>
        <p:txBody>
          <a:bodyPr>
            <a:noAutofit/>
          </a:bodyPr>
          <a:lstStyle/>
          <a:p>
            <a:pPr marL="0" indent="0" algn="l">
              <a:spcBef>
                <a:spcPts val="0"/>
              </a:spcBef>
              <a:buNone/>
            </a:pPr>
            <a:endParaRPr lang="en-US" sz="1800" b="1" dirty="0">
              <a:ea typeface="Arial" charset="0"/>
              <a:cs typeface="Arial" charset="0"/>
            </a:endParaRPr>
          </a:p>
          <a:p>
            <a:pPr marL="0" indent="0" algn="l">
              <a:spcBef>
                <a:spcPts val="0"/>
              </a:spcBef>
              <a:buNone/>
            </a:pPr>
            <a:endParaRPr lang="en-US" sz="1800" b="1" dirty="0">
              <a:ea typeface="Arial" charset="0"/>
              <a:cs typeface="Arial" charset="0"/>
            </a:endParaRPr>
          </a:p>
          <a:p>
            <a:pPr marL="0" indent="0" algn="l">
              <a:spcBef>
                <a:spcPts val="0"/>
              </a:spcBef>
              <a:buNone/>
            </a:pPr>
            <a:r>
              <a:rPr lang="en-US" sz="1800" b="1" dirty="0">
                <a:ea typeface="Arial" charset="0"/>
                <a:cs typeface="Arial" charset="0"/>
              </a:rPr>
              <a:t>Zach Greene</a:t>
            </a:r>
          </a:p>
          <a:p>
            <a:pPr marL="0" indent="0" algn="l">
              <a:spcBef>
                <a:spcPts val="0"/>
              </a:spcBef>
              <a:spcAft>
                <a:spcPts val="600"/>
              </a:spcAft>
              <a:buNone/>
            </a:pPr>
            <a:r>
              <a:rPr lang="en-US" sz="1800" dirty="0">
                <a:ea typeface="Arial" charset="0"/>
                <a:cs typeface="Arial" charset="0"/>
              </a:rPr>
              <a:t>Project Manager, The Solar Foundation</a:t>
            </a:r>
          </a:p>
        </p:txBody>
      </p:sp>
      <p:sp>
        <p:nvSpPr>
          <p:cNvPr id="7" name="Subtitle 2"/>
          <p:cNvSpPr txBox="1">
            <a:spLocks/>
          </p:cNvSpPr>
          <p:nvPr/>
        </p:nvSpPr>
        <p:spPr>
          <a:xfrm>
            <a:off x="6734209" y="5605176"/>
            <a:ext cx="2140753" cy="30876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700" dirty="0">
                <a:latin typeface="Arial" charset="0"/>
                <a:ea typeface="Arial" charset="0"/>
                <a:cs typeface="Arial" charset="0"/>
              </a:rPr>
              <a:t>June 21, 2017</a:t>
            </a:r>
          </a:p>
        </p:txBody>
      </p:sp>
      <p:sp>
        <p:nvSpPr>
          <p:cNvPr id="6" name="TextBox 5"/>
          <p:cNvSpPr txBox="1"/>
          <p:nvPr/>
        </p:nvSpPr>
        <p:spPr>
          <a:xfrm>
            <a:off x="-172797" y="3935727"/>
            <a:ext cx="9489594" cy="1000274"/>
          </a:xfrm>
          <a:prstGeom prst="rect">
            <a:avLst/>
          </a:prstGeom>
          <a:noFill/>
        </p:spPr>
        <p:txBody>
          <a:bodyPr wrap="square" rtlCol="0">
            <a:spAutoFit/>
          </a:bodyPr>
          <a:lstStyle/>
          <a:p>
            <a:pPr algn="ctr">
              <a:spcAft>
                <a:spcPts val="600"/>
              </a:spcAft>
            </a:pPr>
            <a:r>
              <a:rPr lang="en-US" sz="2800" b="1" dirty="0">
                <a:latin typeface="BrownPro" panose="02010804010101010102" pitchFamily="50" charset="0"/>
              </a:rPr>
              <a:t>Communities Harnessing the Sun:</a:t>
            </a:r>
          </a:p>
          <a:p>
            <a:pPr algn="ctr"/>
            <a:r>
              <a:rPr lang="en-US" sz="2600" dirty="0">
                <a:latin typeface="BrownPro Light" panose="00010400010101010101" pitchFamily="50" charset="0"/>
              </a:rPr>
              <a:t>Becoming solar ready through SolSmart</a:t>
            </a:r>
          </a:p>
        </p:txBody>
      </p:sp>
    </p:spTree>
    <p:extLst>
      <p:ext uri="{BB962C8B-B14F-4D97-AF65-F5344CB8AC3E}">
        <p14:creationId xmlns:p14="http://schemas.microsoft.com/office/powerpoint/2010/main" val="4161744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100" y="223965"/>
            <a:ext cx="6930887" cy="899826"/>
          </a:xfrm>
        </p:spPr>
        <p:txBody>
          <a:bodyPr vert="horz" lIns="68580" tIns="34290" rIns="68580" bIns="34290" rtlCol="0" anchor="b">
            <a:noAutofit/>
          </a:bodyPr>
          <a:lstStyle/>
          <a:p>
            <a:pPr>
              <a:lnSpc>
                <a:spcPct val="80000"/>
              </a:lnSpc>
            </a:pPr>
            <a:r>
              <a:rPr lang="en-US" sz="3600" dirty="0">
                <a:solidFill>
                  <a:srgbClr val="58595B"/>
                </a:solidFill>
                <a:latin typeface="BrownPro" panose="02010804010101010102" pitchFamily="50" charset="0"/>
              </a:rPr>
              <a:t>Takeaways</a:t>
            </a:r>
          </a:p>
        </p:txBody>
      </p:sp>
      <p:sp>
        <p:nvSpPr>
          <p:cNvPr id="11" name="Text Placeholder 10"/>
          <p:cNvSpPr>
            <a:spLocks noGrp="1"/>
          </p:cNvSpPr>
          <p:nvPr>
            <p:ph type="body" sz="half" idx="2"/>
          </p:nvPr>
        </p:nvSpPr>
        <p:spPr>
          <a:xfrm>
            <a:off x="589100" y="1578104"/>
            <a:ext cx="3498158" cy="4631255"/>
          </a:xfrm>
        </p:spPr>
        <p:txBody>
          <a:bodyPr>
            <a:normAutofit/>
          </a:bodyPr>
          <a:lstStyle/>
          <a:p>
            <a:pPr marL="257175" indent="-257175">
              <a:buFont typeface="+mj-lt"/>
              <a:buAutoNum type="arabicPeriod"/>
            </a:pPr>
            <a:r>
              <a:rPr lang="en-US" sz="1800" dirty="0">
                <a:solidFill>
                  <a:schemeClr val="tx1"/>
                </a:solidFill>
              </a:rPr>
              <a:t>Soft costs often comprise a larger share of total installed cost than hardware and they slow solar market growth.</a:t>
            </a:r>
          </a:p>
          <a:p>
            <a:pPr marL="257175" indent="-257175">
              <a:buFont typeface="+mj-lt"/>
              <a:buAutoNum type="arabicPeriod"/>
            </a:pPr>
            <a:r>
              <a:rPr lang="en-US" sz="1800" dirty="0">
                <a:solidFill>
                  <a:schemeClr val="tx1"/>
                </a:solidFill>
              </a:rPr>
              <a:t>Soft costs can artificially shrink the number of places where solar is financially viable, thereby denying communities the economic benefits related to solar.</a:t>
            </a:r>
          </a:p>
          <a:p>
            <a:pPr marL="257175" indent="-257175">
              <a:buFont typeface="+mj-lt"/>
              <a:buAutoNum type="arabicPeriod"/>
            </a:pPr>
            <a:r>
              <a:rPr lang="en-US" sz="1800" b="1" dirty="0">
                <a:solidFill>
                  <a:srgbClr val="FFA300"/>
                </a:solidFill>
              </a:rPr>
              <a:t>Local governments have a key role to play in reducing barriers.</a:t>
            </a:r>
          </a:p>
        </p:txBody>
      </p:sp>
      <p:pic>
        <p:nvPicPr>
          <p:cNvPr id="12" name="Picture 11"/>
          <p:cNvPicPr>
            <a:picLocks noChangeAspect="1"/>
          </p:cNvPicPr>
          <p:nvPr/>
        </p:nvPicPr>
        <p:blipFill>
          <a:blip r:embed="rId2"/>
          <a:stretch>
            <a:fillRect/>
          </a:stretch>
        </p:blipFill>
        <p:spPr>
          <a:xfrm>
            <a:off x="1555581" y="5279923"/>
            <a:ext cx="1574128" cy="1463162"/>
          </a:xfrm>
          <a:prstGeom prst="rect">
            <a:avLst/>
          </a:prstGeom>
        </p:spPr>
      </p:pic>
      <p:pic>
        <p:nvPicPr>
          <p:cNvPr id="13" name="Picture 12"/>
          <p:cNvPicPr>
            <a:picLocks noChangeAspect="1"/>
          </p:cNvPicPr>
          <p:nvPr/>
        </p:nvPicPr>
        <p:blipFill>
          <a:blip r:embed="rId3"/>
          <a:stretch>
            <a:fillRect/>
          </a:stretch>
        </p:blipFill>
        <p:spPr>
          <a:xfrm>
            <a:off x="3902451" y="6011504"/>
            <a:ext cx="532763" cy="481780"/>
          </a:xfrm>
          <a:prstGeom prst="rect">
            <a:avLst/>
          </a:prstGeom>
        </p:spPr>
      </p:pic>
      <p:sp>
        <p:nvSpPr>
          <p:cNvPr id="2" name="Arrow: Right 1"/>
          <p:cNvSpPr/>
          <p:nvPr/>
        </p:nvSpPr>
        <p:spPr>
          <a:xfrm>
            <a:off x="3283398" y="6179749"/>
            <a:ext cx="465364" cy="181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226011" y="1822144"/>
            <a:ext cx="4917989" cy="34910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647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74813"/>
            <a:ext cx="2551113" cy="1439862"/>
          </a:xfrm>
        </p:spPr>
        <p:txBody>
          <a:bodyPr anchor="b">
            <a:normAutofit/>
          </a:bodyPr>
          <a:lstStyle/>
          <a:p>
            <a:r>
              <a:rPr lang="en-US" sz="3000" dirty="0">
                <a:solidFill>
                  <a:srgbClr val="FFFFFF"/>
                </a:solidFill>
                <a:latin typeface="BrownPro" panose="02010804010101010102" pitchFamily="50" charset="0"/>
              </a:rPr>
              <a:t>SolSmart</a:t>
            </a:r>
          </a:p>
        </p:txBody>
      </p:sp>
      <p:pic>
        <p:nvPicPr>
          <p:cNvPr id="14" name="Picture 13"/>
          <p:cNvPicPr>
            <a:picLocks noChangeAspect="1"/>
          </p:cNvPicPr>
          <p:nvPr/>
        </p:nvPicPr>
        <p:blipFill>
          <a:blip r:embed="rId2"/>
          <a:stretch>
            <a:fillRect/>
          </a:stretch>
        </p:blipFill>
        <p:spPr>
          <a:xfrm>
            <a:off x="94059" y="2093968"/>
            <a:ext cx="4885722" cy="2670063"/>
          </a:xfrm>
          <a:prstGeom prst="rect">
            <a:avLst/>
          </a:prstGeom>
        </p:spPr>
      </p:pic>
      <p:sp>
        <p:nvSpPr>
          <p:cNvPr id="15" name="Rectangle 14"/>
          <p:cNvSpPr/>
          <p:nvPr/>
        </p:nvSpPr>
        <p:spPr>
          <a:xfrm>
            <a:off x="5246743" y="1442830"/>
            <a:ext cx="45719" cy="4596020"/>
          </a:xfrm>
          <a:prstGeom prst="rect">
            <a:avLst/>
          </a:prstGeom>
          <a:solidFill>
            <a:srgbClr val="58595B"/>
          </a:solidFill>
          <a:ln>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a:solidFill>
                <a:sysClr val="windowText" lastClr="000000"/>
              </a:solidFill>
            </a:endParaRPr>
          </a:p>
        </p:txBody>
      </p:sp>
      <p:sp>
        <p:nvSpPr>
          <p:cNvPr id="6" name="Content Placeholder 3">
            <a:extLst>
              <a:ext uri="{FF2B5EF4-FFF2-40B4-BE49-F238E27FC236}">
                <a16:creationId xmlns:a16="http://schemas.microsoft.com/office/drawing/2014/main" id="{B749637D-A74E-409B-BB63-24342B854FC7}"/>
              </a:ext>
            </a:extLst>
          </p:cNvPr>
          <p:cNvSpPr txBox="1">
            <a:spLocks/>
          </p:cNvSpPr>
          <p:nvPr/>
        </p:nvSpPr>
        <p:spPr>
          <a:xfrm>
            <a:off x="5559424" y="2210743"/>
            <a:ext cx="3473364" cy="2436512"/>
          </a:xfrm>
          <a:prstGeom prst="rect">
            <a:avLst/>
          </a:prstGeom>
        </p:spPr>
        <p:txBody>
          <a:bodyPr rtlCol="0">
            <a:noAutofit/>
          </a:bodyPr>
          <a:lstStyle>
            <a:lvl1pPr marL="0" indent="0" algn="l" defTabSz="685800" rtl="0" eaLnBrk="1" latinLnBrk="0" hangingPunct="1">
              <a:lnSpc>
                <a:spcPct val="90000"/>
              </a:lnSpc>
              <a:spcBef>
                <a:spcPts val="750"/>
              </a:spcBef>
              <a:buFont typeface="Arial" panose="020B0604020202020204" pitchFamily="34" charset="0"/>
              <a:buNone/>
              <a:defRPr sz="12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4050" dirty="0">
                <a:solidFill>
                  <a:srgbClr val="58595B"/>
                </a:solidFill>
                <a:latin typeface="BrownPro" panose="02010804010101010102" pitchFamily="50" charset="0"/>
              </a:rPr>
              <a:t>How Your Community Can Make a Difference (&amp; Earn Recognition)</a:t>
            </a:r>
          </a:p>
        </p:txBody>
      </p:sp>
    </p:spTree>
    <p:extLst>
      <p:ext uri="{BB962C8B-B14F-4D97-AF65-F5344CB8AC3E}">
        <p14:creationId xmlns:p14="http://schemas.microsoft.com/office/powerpoint/2010/main" val="28807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4307" y="515497"/>
            <a:ext cx="7117492" cy="676275"/>
          </a:xfrm>
        </p:spPr>
        <p:txBody>
          <a:bodyPr vert="horz" lIns="68580" tIns="34290" rIns="68580" bIns="34290" rtlCol="0" anchor="b">
            <a:noAutofit/>
          </a:bodyPr>
          <a:lstStyle/>
          <a:p>
            <a:pPr>
              <a:lnSpc>
                <a:spcPct val="80000"/>
              </a:lnSpc>
            </a:pPr>
            <a:r>
              <a:rPr lang="en-US" sz="3600" dirty="0">
                <a:solidFill>
                  <a:srgbClr val="58595B"/>
                </a:solidFill>
                <a:latin typeface="BrownPro" panose="02010804010101010102" pitchFamily="50" charset="0"/>
              </a:rPr>
              <a:t>SolSmart</a:t>
            </a:r>
            <a:r>
              <a:rPr lang="en-US" sz="4000" dirty="0">
                <a:solidFill>
                  <a:srgbClr val="58595B"/>
                </a:solidFill>
                <a:latin typeface="BrownPro" panose="02010804010101010102" pitchFamily="50" charset="0"/>
              </a:rPr>
              <a:t> Goals &amp; Overview</a:t>
            </a:r>
          </a:p>
        </p:txBody>
      </p:sp>
      <p:sp>
        <p:nvSpPr>
          <p:cNvPr id="11" name="Text Placeholder 10"/>
          <p:cNvSpPr>
            <a:spLocks noGrp="1"/>
          </p:cNvSpPr>
          <p:nvPr>
            <p:ph type="body" sz="half" idx="2"/>
          </p:nvPr>
        </p:nvSpPr>
        <p:spPr>
          <a:xfrm>
            <a:off x="624307" y="1675495"/>
            <a:ext cx="5980670" cy="1382423"/>
          </a:xfrm>
        </p:spPr>
        <p:txBody>
          <a:bodyPr>
            <a:normAutofit lnSpcReduction="10000"/>
          </a:bodyPr>
          <a:lstStyle/>
          <a:p>
            <a:pPr marL="257175" indent="-257175">
              <a:lnSpc>
                <a:spcPct val="120000"/>
              </a:lnSpc>
              <a:spcAft>
                <a:spcPts val="600"/>
              </a:spcAft>
              <a:buFont typeface="Wingdings" panose="05000000000000000000" pitchFamily="2" charset="2"/>
              <a:buChar char="q"/>
            </a:pPr>
            <a:r>
              <a:rPr lang="en-US" sz="1800" dirty="0">
                <a:solidFill>
                  <a:schemeClr val="tx1"/>
                </a:solidFill>
              </a:rPr>
              <a:t>To make it </a:t>
            </a:r>
            <a:r>
              <a:rPr lang="en-US" sz="1800" b="1" dirty="0">
                <a:solidFill>
                  <a:schemeClr val="tx1"/>
                </a:solidFill>
              </a:rPr>
              <a:t>faster</a:t>
            </a:r>
            <a:r>
              <a:rPr lang="en-US" sz="1800" dirty="0">
                <a:solidFill>
                  <a:schemeClr val="tx1"/>
                </a:solidFill>
              </a:rPr>
              <a:t>, </a:t>
            </a:r>
            <a:r>
              <a:rPr lang="en-US" sz="1800" b="1" dirty="0">
                <a:solidFill>
                  <a:schemeClr val="tx1"/>
                </a:solidFill>
              </a:rPr>
              <a:t>easier</a:t>
            </a:r>
            <a:r>
              <a:rPr lang="en-US" sz="1800" dirty="0">
                <a:solidFill>
                  <a:schemeClr val="tx1"/>
                </a:solidFill>
              </a:rPr>
              <a:t>, and more </a:t>
            </a:r>
            <a:r>
              <a:rPr lang="en-US" sz="1800" b="1" dirty="0">
                <a:solidFill>
                  <a:schemeClr val="tx1"/>
                </a:solidFill>
              </a:rPr>
              <a:t>affordable</a:t>
            </a:r>
            <a:r>
              <a:rPr lang="en-US" sz="1800" dirty="0">
                <a:solidFill>
                  <a:schemeClr val="tx1"/>
                </a:solidFill>
              </a:rPr>
              <a:t> for more Americans to choose solar energy, SolSmart will </a:t>
            </a:r>
            <a:r>
              <a:rPr lang="en-US" sz="1800" b="1" dirty="0">
                <a:solidFill>
                  <a:schemeClr val="tx1"/>
                </a:solidFill>
              </a:rPr>
              <a:t>recognize at least 300 U.S. local governments </a:t>
            </a:r>
            <a:r>
              <a:rPr lang="en-US" sz="1800" dirty="0">
                <a:solidFill>
                  <a:schemeClr val="tx1"/>
                </a:solidFill>
              </a:rPr>
              <a:t>with a nationally prestigious solar designation.</a:t>
            </a:r>
          </a:p>
        </p:txBody>
      </p:sp>
      <p:pic>
        <p:nvPicPr>
          <p:cNvPr id="4" name="Picture 3"/>
          <p:cNvPicPr>
            <a:picLocks noChangeAspect="1"/>
          </p:cNvPicPr>
          <p:nvPr/>
        </p:nvPicPr>
        <p:blipFill>
          <a:blip r:embed="rId3"/>
          <a:stretch>
            <a:fillRect/>
          </a:stretch>
        </p:blipFill>
        <p:spPr>
          <a:xfrm>
            <a:off x="6787561" y="1308385"/>
            <a:ext cx="1908477" cy="1953008"/>
          </a:xfrm>
          <a:prstGeom prst="rect">
            <a:avLst/>
          </a:prstGeom>
          <a:effectLst>
            <a:outerShdw blurRad="63500" sx="102000" sy="102000" algn="ctr" rotWithShape="0">
              <a:prstClr val="black">
                <a:alpha val="40000"/>
              </a:prstClr>
            </a:outerShdw>
          </a:effectLst>
        </p:spPr>
      </p:pic>
      <p:sp>
        <p:nvSpPr>
          <p:cNvPr id="5" name="Text Placeholder 3"/>
          <p:cNvSpPr txBox="1">
            <a:spLocks/>
          </p:cNvSpPr>
          <p:nvPr/>
        </p:nvSpPr>
        <p:spPr>
          <a:xfrm>
            <a:off x="1062439" y="3261393"/>
            <a:ext cx="3497580" cy="542550"/>
          </a:xfr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4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8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r>
              <a:rPr lang="en-US" b="1" dirty="0">
                <a:solidFill>
                  <a:srgbClr val="FFA300"/>
                </a:solidFill>
              </a:rPr>
              <a:t>Designation</a:t>
            </a:r>
          </a:p>
        </p:txBody>
      </p:sp>
      <p:sp>
        <p:nvSpPr>
          <p:cNvPr id="6" name="Content Placeholder 4"/>
          <p:cNvSpPr>
            <a:spLocks noGrp="1"/>
          </p:cNvSpPr>
          <p:nvPr>
            <p:ph sz="half" idx="2"/>
          </p:nvPr>
        </p:nvSpPr>
        <p:spPr>
          <a:xfrm>
            <a:off x="624307" y="3828668"/>
            <a:ext cx="3113903" cy="1707159"/>
          </a:xfrm>
        </p:spPr>
        <p:txBody>
          <a:bodyPr>
            <a:noAutofit/>
          </a:bodyPr>
          <a:lstStyle/>
          <a:p>
            <a:pPr marL="285750" indent="-285750">
              <a:lnSpc>
                <a:spcPct val="100000"/>
              </a:lnSpc>
              <a:buFont typeface="Wingdings" panose="05000000000000000000" pitchFamily="2" charset="2"/>
              <a:buChar char="q"/>
            </a:pPr>
            <a:r>
              <a:rPr lang="en-US" dirty="0"/>
              <a:t>Earn Bronze, Silver, or Gold designation based on solar-related actions.</a:t>
            </a:r>
          </a:p>
          <a:p>
            <a:pPr marL="285750" indent="-285750">
              <a:lnSpc>
                <a:spcPct val="100000"/>
              </a:lnSpc>
              <a:buFont typeface="Wingdings" panose="05000000000000000000" pitchFamily="2" charset="2"/>
              <a:buChar char="q"/>
            </a:pPr>
            <a:r>
              <a:rPr lang="en-US" dirty="0"/>
              <a:t>Demonstrate that the community is “</a:t>
            </a:r>
            <a:r>
              <a:rPr lang="en-US" b="1" dirty="0"/>
              <a:t>open for solar business</a:t>
            </a:r>
            <a:r>
              <a:rPr lang="en-US" dirty="0"/>
              <a:t>,” making it more attractive to solar industries.</a:t>
            </a:r>
          </a:p>
          <a:p>
            <a:pPr marL="285750" indent="-285750">
              <a:lnSpc>
                <a:spcPct val="100000"/>
              </a:lnSpc>
              <a:buFont typeface="Wingdings" panose="05000000000000000000" pitchFamily="2" charset="2"/>
              <a:buChar char="q"/>
            </a:pPr>
            <a:endParaRPr lang="en-US" dirty="0"/>
          </a:p>
        </p:txBody>
      </p:sp>
      <p:sp>
        <p:nvSpPr>
          <p:cNvPr id="7" name="Text Placeholder 5"/>
          <p:cNvSpPr txBox="1">
            <a:spLocks/>
          </p:cNvSpPr>
          <p:nvPr/>
        </p:nvSpPr>
        <p:spPr>
          <a:xfrm>
            <a:off x="4381464" y="3286886"/>
            <a:ext cx="4127193" cy="541782"/>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1200" b="0" i="0" kern="1200" baseline="0">
                <a:solidFill>
                  <a:schemeClr val="tx1"/>
                </a:solidFill>
                <a:latin typeface="Arial"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rgbClr val="FFA301"/>
                </a:solidFill>
              </a:rPr>
              <a:t>Technical</a:t>
            </a:r>
            <a:r>
              <a:rPr lang="en-US" sz="2400" b="1" dirty="0">
                <a:solidFill>
                  <a:srgbClr val="FFA300"/>
                </a:solidFill>
              </a:rPr>
              <a:t> Assistance</a:t>
            </a:r>
          </a:p>
        </p:txBody>
      </p:sp>
      <p:sp>
        <p:nvSpPr>
          <p:cNvPr id="8" name="Content Placeholder 4"/>
          <p:cNvSpPr>
            <a:spLocks noGrp="1"/>
          </p:cNvSpPr>
          <p:nvPr>
            <p:ph sz="quarter" idx="4294967295"/>
          </p:nvPr>
        </p:nvSpPr>
        <p:spPr>
          <a:xfrm>
            <a:off x="4560019" y="3802329"/>
            <a:ext cx="2878749" cy="2164045"/>
          </a:xfrm>
        </p:spPr>
        <p:txBody>
          <a:bodyPr>
            <a:noAutofit/>
          </a:bodyPr>
          <a:lstStyle/>
          <a:p>
            <a:pPr marL="285750" indent="-285750">
              <a:lnSpc>
                <a:spcPct val="100000"/>
              </a:lnSpc>
              <a:buFont typeface="Wingdings" panose="05000000000000000000" pitchFamily="2" charset="2"/>
              <a:buChar char="q"/>
            </a:pPr>
            <a:r>
              <a:rPr lang="en-US" sz="1350" dirty="0"/>
              <a:t>Communities can receive no-cost technical assistance in 8 solar-related categories.</a:t>
            </a:r>
          </a:p>
          <a:p>
            <a:pPr marL="285750" indent="-285750">
              <a:lnSpc>
                <a:spcPct val="100000"/>
              </a:lnSpc>
              <a:buFont typeface="Wingdings" panose="05000000000000000000" pitchFamily="2" charset="2"/>
              <a:buChar char="q"/>
            </a:pPr>
            <a:r>
              <a:rPr lang="en-US" sz="1350" dirty="0"/>
              <a:t>Solar experts will help review local processes, expand solar markets, and earn designation.</a:t>
            </a:r>
          </a:p>
        </p:txBody>
      </p:sp>
      <p:cxnSp>
        <p:nvCxnSpPr>
          <p:cNvPr id="9" name="Straight Connector 8">
            <a:extLst>
              <a:ext uri="{FF2B5EF4-FFF2-40B4-BE49-F238E27FC236}">
                <a16:creationId xmlns:a16="http://schemas.microsoft.com/office/drawing/2014/main" id="{55B618F2-68E7-4B70-8BCD-FCA700D03009}"/>
              </a:ext>
            </a:extLst>
          </p:cNvPr>
          <p:cNvCxnSpPr/>
          <p:nvPr/>
        </p:nvCxnSpPr>
        <p:spPr>
          <a:xfrm>
            <a:off x="4028303" y="3212757"/>
            <a:ext cx="0" cy="2421924"/>
          </a:xfrm>
          <a:prstGeom prst="line">
            <a:avLst/>
          </a:prstGeom>
          <a:ln>
            <a:solidFill>
              <a:srgbClr val="FFA3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67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52" y="500773"/>
            <a:ext cx="6742398" cy="676275"/>
          </a:xfrm>
        </p:spPr>
        <p:txBody>
          <a:bodyPr vert="horz" lIns="68580" tIns="34290" rIns="68580" bIns="34290" rtlCol="0" anchor="b">
            <a:noAutofit/>
          </a:bodyPr>
          <a:lstStyle/>
          <a:p>
            <a:pPr>
              <a:lnSpc>
                <a:spcPct val="80000"/>
              </a:lnSpc>
            </a:pPr>
            <a:r>
              <a:rPr lang="en-US" sz="3600" dirty="0">
                <a:solidFill>
                  <a:srgbClr val="58595B"/>
                </a:solidFill>
                <a:latin typeface="BrownPro" panose="02010804010101010102" pitchFamily="50" charset="0"/>
              </a:rPr>
              <a:t>SolSmart Participants</a:t>
            </a:r>
          </a:p>
        </p:txBody>
      </p:sp>
      <p:sp>
        <p:nvSpPr>
          <p:cNvPr id="11" name="Text Placeholder 10"/>
          <p:cNvSpPr>
            <a:spLocks noGrp="1"/>
          </p:cNvSpPr>
          <p:nvPr>
            <p:ph type="body" sz="half" idx="2"/>
          </p:nvPr>
        </p:nvSpPr>
        <p:spPr>
          <a:xfrm>
            <a:off x="749568" y="5418887"/>
            <a:ext cx="4002581" cy="1153060"/>
          </a:xfrm>
        </p:spPr>
        <p:txBody>
          <a:bodyPr>
            <a:normAutofit/>
          </a:bodyPr>
          <a:lstStyle/>
          <a:p>
            <a:pPr marL="457200" indent="-457200">
              <a:spcAft>
                <a:spcPts val="600"/>
              </a:spcAft>
              <a:buFont typeface="Wingdings" panose="05000000000000000000" pitchFamily="2" charset="2"/>
              <a:buChar char="q"/>
            </a:pPr>
            <a:r>
              <a:rPr lang="en-US" sz="2400" dirty="0">
                <a:solidFill>
                  <a:schemeClr val="tx1"/>
                </a:solidFill>
              </a:rPr>
              <a:t>160+ participating AHJs</a:t>
            </a:r>
          </a:p>
          <a:p>
            <a:pPr marL="457200" indent="-457200">
              <a:spcAft>
                <a:spcPts val="600"/>
              </a:spcAft>
              <a:buFont typeface="Wingdings" panose="05000000000000000000" pitchFamily="2" charset="2"/>
              <a:buChar char="q"/>
            </a:pPr>
            <a:r>
              <a:rPr lang="en-US" sz="2400" dirty="0">
                <a:solidFill>
                  <a:schemeClr val="tx1"/>
                </a:solidFill>
              </a:rPr>
              <a:t>58 current designees</a:t>
            </a:r>
          </a:p>
        </p:txBody>
      </p:sp>
      <p:pic>
        <p:nvPicPr>
          <p:cNvPr id="6" name="Picture 5">
            <a:extLst>
              <a:ext uri="{FF2B5EF4-FFF2-40B4-BE49-F238E27FC236}">
                <a16:creationId xmlns:a16="http://schemas.microsoft.com/office/drawing/2014/main" id="{EAE3BB9A-65F1-4921-8394-0DAC2C049350}"/>
              </a:ext>
            </a:extLst>
          </p:cNvPr>
          <p:cNvPicPr>
            <a:picLocks noChangeAspect="1"/>
          </p:cNvPicPr>
          <p:nvPr/>
        </p:nvPicPr>
        <p:blipFill>
          <a:blip r:embed="rId3"/>
          <a:stretch>
            <a:fillRect/>
          </a:stretch>
        </p:blipFill>
        <p:spPr>
          <a:xfrm>
            <a:off x="749568" y="1340833"/>
            <a:ext cx="7743720" cy="3986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4CF14916-977D-4BED-A959-4D47146EC087}"/>
              </a:ext>
            </a:extLst>
          </p:cNvPr>
          <p:cNvSpPr/>
          <p:nvPr/>
        </p:nvSpPr>
        <p:spPr>
          <a:xfrm>
            <a:off x="4752149" y="5400801"/>
            <a:ext cx="4572000" cy="1023357"/>
          </a:xfrm>
          <a:prstGeom prst="rect">
            <a:avLst/>
          </a:prstGeom>
        </p:spPr>
        <p:txBody>
          <a:bodyPr>
            <a:spAutoFit/>
          </a:bodyPr>
          <a:lstStyle/>
          <a:p>
            <a:pPr marL="457200" indent="-457200" defTabSz="685800">
              <a:spcBef>
                <a:spcPts val="900"/>
              </a:spcBef>
              <a:spcAft>
                <a:spcPts val="600"/>
              </a:spcAft>
              <a:buFont typeface="Wingdings" panose="05000000000000000000" pitchFamily="2" charset="2"/>
              <a:buChar char="q"/>
            </a:pPr>
            <a:r>
              <a:rPr lang="en-US" sz="2400" dirty="0"/>
              <a:t>32 </a:t>
            </a:r>
            <a:r>
              <a:rPr lang="en-US" sz="2400" dirty="0">
                <a:latin typeface="Arial" charset="0"/>
              </a:rPr>
              <a:t>states</a:t>
            </a:r>
          </a:p>
          <a:p>
            <a:pPr marL="457200" indent="-457200" defTabSz="685800">
              <a:spcBef>
                <a:spcPts val="900"/>
              </a:spcBef>
              <a:spcAft>
                <a:spcPts val="600"/>
              </a:spcAft>
              <a:buFont typeface="Wingdings" panose="05000000000000000000" pitchFamily="2" charset="2"/>
              <a:buChar char="q"/>
            </a:pPr>
            <a:r>
              <a:rPr lang="en-US" sz="2400" dirty="0">
                <a:latin typeface="Arial" charset="0"/>
              </a:rPr>
              <a:t>Over 50 million Americans</a:t>
            </a:r>
          </a:p>
        </p:txBody>
      </p:sp>
    </p:spTree>
    <p:extLst>
      <p:ext uri="{BB962C8B-B14F-4D97-AF65-F5344CB8AC3E}">
        <p14:creationId xmlns:p14="http://schemas.microsoft.com/office/powerpoint/2010/main" val="382945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2" y="583892"/>
            <a:ext cx="7219310" cy="778118"/>
          </a:xfrm>
        </p:spPr>
        <p:txBody>
          <a:bodyPr>
            <a:normAutofit/>
          </a:bodyPr>
          <a:lstStyle/>
          <a:p>
            <a:r>
              <a:rPr lang="en-US" sz="3600" dirty="0">
                <a:solidFill>
                  <a:srgbClr val="58595B"/>
                </a:solidFill>
                <a:latin typeface="BrownPro" panose="02010804010101010102" pitchFamily="50" charset="0"/>
              </a:rPr>
              <a:t>SolSmart Criteria</a:t>
            </a:r>
          </a:p>
        </p:txBody>
      </p:sp>
      <p:graphicFrame>
        <p:nvGraphicFramePr>
          <p:cNvPr id="5" name="Table 4"/>
          <p:cNvGraphicFramePr>
            <a:graphicFrameLocks noGrp="1"/>
          </p:cNvGraphicFramePr>
          <p:nvPr>
            <p:extLst>
              <p:ext uri="{D42A27DB-BD31-4B8C-83A1-F6EECF244321}">
                <p14:modId xmlns:p14="http://schemas.microsoft.com/office/powerpoint/2010/main" val="3523589207"/>
              </p:ext>
            </p:extLst>
          </p:nvPr>
        </p:nvGraphicFramePr>
        <p:xfrm>
          <a:off x="880781" y="2340958"/>
          <a:ext cx="7315768" cy="3534846"/>
        </p:xfrm>
        <a:graphic>
          <a:graphicData uri="http://schemas.openxmlformats.org/drawingml/2006/table">
            <a:tbl>
              <a:tblPr firstRow="1" bandRow="1">
                <a:tableStyleId>{5C22544A-7EE6-4342-B048-85BDC9FD1C3A}</a:tableStyleId>
              </a:tblPr>
              <a:tblGrid>
                <a:gridCol w="3657884">
                  <a:extLst>
                    <a:ext uri="{9D8B030D-6E8A-4147-A177-3AD203B41FA5}">
                      <a16:colId xmlns:a16="http://schemas.microsoft.com/office/drawing/2014/main" val="191811967"/>
                    </a:ext>
                  </a:extLst>
                </a:gridCol>
                <a:gridCol w="3657884">
                  <a:extLst>
                    <a:ext uri="{9D8B030D-6E8A-4147-A177-3AD203B41FA5}">
                      <a16:colId xmlns:a16="http://schemas.microsoft.com/office/drawing/2014/main" val="512619142"/>
                    </a:ext>
                  </a:extLst>
                </a:gridCol>
              </a:tblGrid>
              <a:tr h="452208">
                <a:tc>
                  <a:txBody>
                    <a:bodyPr/>
                    <a:lstStyle/>
                    <a:p>
                      <a:pPr algn="ctr"/>
                      <a:r>
                        <a:rPr lang="en-US" sz="1800" b="1" dirty="0"/>
                        <a:t>Foundational Categories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b="1" dirty="0"/>
                        <a:t>Special Focus</a:t>
                      </a:r>
                      <a:r>
                        <a:rPr lang="en-US" sz="1800" b="1" baseline="0" dirty="0"/>
                        <a:t> Categories</a:t>
                      </a:r>
                      <a:endParaRPr 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09331581"/>
                  </a:ext>
                </a:extLst>
              </a:tr>
              <a:tr h="410903">
                <a:tc>
                  <a:txBody>
                    <a:bodyPr/>
                    <a:lstStyle/>
                    <a:p>
                      <a:pPr marL="457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Permitting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Solar Rights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04095201"/>
                  </a:ext>
                </a:extLst>
              </a:tr>
              <a:tr h="410903">
                <a:tc>
                  <a:txBody>
                    <a:bodyPr/>
                    <a:lstStyle/>
                    <a:p>
                      <a:pPr marL="457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Planning, Zoning, and Development Regulations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Inspection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32924030"/>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Construction Codes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40475896"/>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Community Engagement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79628413"/>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Utility Engagement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0760787"/>
                  </a:ext>
                </a:extLst>
              </a:tr>
              <a:tr h="410903">
                <a:tc>
                  <a:txBody>
                    <a:bodyPr/>
                    <a:lstStyle/>
                    <a:p>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Market Development &amp; Finance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5763616"/>
                  </a:ext>
                </a:extLst>
              </a:tr>
              <a:tr h="410903">
                <a:tc gridSpan="2">
                  <a:txBody>
                    <a:bodyPr/>
                    <a:lstStyle/>
                    <a:p>
                      <a:pPr algn="ctr"/>
                      <a:r>
                        <a:rPr lang="en-US" sz="1800" dirty="0"/>
                        <a:t>Innovative</a:t>
                      </a:r>
                      <a:r>
                        <a:rPr lang="en-US" sz="1800" baseline="0" dirty="0"/>
                        <a:t> Actions</a:t>
                      </a:r>
                      <a:endParaRPr lang="en-US" sz="1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282804"/>
                  </a:ext>
                </a:extLst>
              </a:tr>
            </a:tbl>
          </a:graphicData>
        </a:graphic>
      </p:graphicFrame>
      <p:sp>
        <p:nvSpPr>
          <p:cNvPr id="6" name="Content Placeholder 2"/>
          <p:cNvSpPr txBox="1">
            <a:spLocks/>
          </p:cNvSpPr>
          <p:nvPr/>
        </p:nvSpPr>
        <p:spPr>
          <a:xfrm>
            <a:off x="880781" y="1563321"/>
            <a:ext cx="7050734" cy="576326"/>
          </a:xfrm>
          <a:prstGeom prst="rect">
            <a:avLst/>
          </a:prstGeom>
        </p:spPr>
        <p:txBody>
          <a:bodyPr vert="horz" lIns="68580" tIns="34290" rIns="68580" bIns="34290" rtlCol="0">
            <a:normAutofit fontScale="92500"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defTabSz="685800">
              <a:spcBef>
                <a:spcPts val="975"/>
              </a:spcBef>
              <a:spcAft>
                <a:spcPts val="900"/>
              </a:spcAft>
              <a:buNone/>
              <a:defRPr/>
            </a:pPr>
            <a:r>
              <a:rPr lang="en-US" sz="1800" dirty="0"/>
              <a:t>Designation and technical assistance is tied to these eight categories and their associated actions:</a:t>
            </a:r>
          </a:p>
          <a:p>
            <a:pPr marL="68580" indent="-68580" defTabSz="685800">
              <a:spcBef>
                <a:spcPts val="975"/>
              </a:spcBef>
              <a:defRPr/>
            </a:pPr>
            <a:endParaRPr lang="en-US" sz="1800" dirty="0"/>
          </a:p>
        </p:txBody>
      </p:sp>
    </p:spTree>
    <p:extLst>
      <p:ext uri="{BB962C8B-B14F-4D97-AF65-F5344CB8AC3E}">
        <p14:creationId xmlns:p14="http://schemas.microsoft.com/office/powerpoint/2010/main" val="114756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78" y="525311"/>
            <a:ext cx="7928636" cy="768669"/>
          </a:xfrm>
        </p:spPr>
        <p:txBody>
          <a:bodyPr>
            <a:noAutofit/>
          </a:bodyPr>
          <a:lstStyle/>
          <a:p>
            <a:r>
              <a:rPr lang="en-US" sz="3600" dirty="0">
                <a:solidFill>
                  <a:srgbClr val="58595B"/>
                </a:solidFill>
                <a:latin typeface="BrownPro" panose="02010804010101010102" pitchFamily="50" charset="0"/>
              </a:rPr>
              <a:t>Designation Structure</a:t>
            </a:r>
          </a:p>
        </p:txBody>
      </p:sp>
      <p:pic>
        <p:nvPicPr>
          <p:cNvPr id="13" name="Content Placeholder 12"/>
          <p:cNvPicPr>
            <a:picLocks noGrp="1" noChangeAspect="1"/>
          </p:cNvPicPr>
          <p:nvPr>
            <p:ph sz="quarter" idx="4"/>
          </p:nvPr>
        </p:nvPicPr>
        <p:blipFill>
          <a:blip r:embed="rId2"/>
          <a:stretch>
            <a:fillRect/>
          </a:stretch>
        </p:blipFill>
        <p:spPr>
          <a:xfrm>
            <a:off x="3494573" y="1926698"/>
            <a:ext cx="2263140" cy="1616528"/>
          </a:xfrm>
        </p:spPr>
      </p:pic>
      <p:pic>
        <p:nvPicPr>
          <p:cNvPr id="14" name="Content Placeholder 13"/>
          <p:cNvPicPr>
            <a:picLocks noGrp="1" noChangeAspect="1"/>
          </p:cNvPicPr>
          <p:nvPr>
            <p:ph sz="half" idx="4294967295"/>
          </p:nvPr>
        </p:nvPicPr>
        <p:blipFill>
          <a:blip r:embed="rId3"/>
          <a:stretch>
            <a:fillRect/>
          </a:stretch>
        </p:blipFill>
        <p:spPr>
          <a:xfrm>
            <a:off x="6427989" y="1561388"/>
            <a:ext cx="2406253" cy="1659731"/>
          </a:xfrm>
          <a:prstGeom prst="rect">
            <a:avLst/>
          </a:prstGeom>
        </p:spPr>
      </p:pic>
      <p:pic>
        <p:nvPicPr>
          <p:cNvPr id="16" name="Content Placeholder 15"/>
          <p:cNvPicPr>
            <a:picLocks noGrp="1" noChangeAspect="1"/>
          </p:cNvPicPr>
          <p:nvPr>
            <p:ph sz="half" idx="4294967295"/>
          </p:nvPr>
        </p:nvPicPr>
        <p:blipFill>
          <a:blip r:embed="rId4"/>
          <a:stretch>
            <a:fillRect/>
          </a:stretch>
        </p:blipFill>
        <p:spPr>
          <a:xfrm>
            <a:off x="642967" y="1622210"/>
            <a:ext cx="2263379" cy="1606154"/>
          </a:xfrm>
          <a:prstGeom prst="rect">
            <a:avLst/>
          </a:prstGeom>
        </p:spPr>
      </p:pic>
      <p:sp>
        <p:nvSpPr>
          <p:cNvPr id="21" name="TextBox 20"/>
          <p:cNvSpPr txBox="1"/>
          <p:nvPr/>
        </p:nvSpPr>
        <p:spPr>
          <a:xfrm>
            <a:off x="300789" y="3310143"/>
            <a:ext cx="2947737" cy="1780809"/>
          </a:xfrm>
          <a:prstGeom prst="rect">
            <a:avLst/>
          </a:prstGeom>
          <a:noFill/>
        </p:spPr>
        <p:txBody>
          <a:bodyPr wrap="square" rtlCol="0">
            <a:spAutoFit/>
          </a:bodyPr>
          <a:lstStyle/>
          <a:p>
            <a:pPr marL="214313" indent="-214313">
              <a:lnSpc>
                <a:spcPct val="150000"/>
              </a:lnSpc>
              <a:buFont typeface="Wingdings" panose="05000000000000000000" pitchFamily="2" charset="2"/>
              <a:buChar char="q"/>
            </a:pPr>
            <a:r>
              <a:rPr lang="en-US" sz="1500" dirty="0"/>
              <a:t> Address 3 prerequisites</a:t>
            </a:r>
          </a:p>
          <a:p>
            <a:pPr marL="214313" indent="-214313">
              <a:lnSpc>
                <a:spcPct val="150000"/>
              </a:lnSpc>
              <a:buFont typeface="Wingdings" panose="05000000000000000000" pitchFamily="2" charset="2"/>
              <a:buChar char="q"/>
            </a:pPr>
            <a:r>
              <a:rPr lang="en-US" sz="1500" dirty="0"/>
              <a:t>20 points in Permitting</a:t>
            </a:r>
          </a:p>
          <a:p>
            <a:pPr marL="214313" indent="-214313">
              <a:lnSpc>
                <a:spcPct val="150000"/>
              </a:lnSpc>
              <a:buFont typeface="Wingdings" panose="05000000000000000000" pitchFamily="2" charset="2"/>
              <a:buChar char="q"/>
            </a:pPr>
            <a:r>
              <a:rPr lang="en-US" sz="1500" dirty="0"/>
              <a:t>20 points in Planning, Zoning, &amp; Development Regulations</a:t>
            </a:r>
          </a:p>
          <a:p>
            <a:pPr marL="214313" indent="-214313">
              <a:lnSpc>
                <a:spcPct val="150000"/>
              </a:lnSpc>
              <a:buFont typeface="Wingdings" panose="05000000000000000000" pitchFamily="2" charset="2"/>
              <a:buChar char="q"/>
            </a:pPr>
            <a:r>
              <a:rPr lang="en-US" sz="1500" dirty="0"/>
              <a:t>60 total points</a:t>
            </a:r>
            <a:endParaRPr lang="en-US" sz="1350" dirty="0"/>
          </a:p>
        </p:txBody>
      </p:sp>
      <p:sp>
        <p:nvSpPr>
          <p:cNvPr id="22" name="TextBox 21"/>
          <p:cNvSpPr txBox="1"/>
          <p:nvPr/>
        </p:nvSpPr>
        <p:spPr>
          <a:xfrm>
            <a:off x="3248526" y="3290077"/>
            <a:ext cx="2947737" cy="1088311"/>
          </a:xfrm>
          <a:prstGeom prst="rect">
            <a:avLst/>
          </a:prstGeom>
          <a:noFill/>
        </p:spPr>
        <p:txBody>
          <a:bodyPr wrap="square" rtlCol="0">
            <a:spAutoFit/>
          </a:bodyPr>
          <a:lstStyle/>
          <a:p>
            <a:pPr marL="214313" indent="-214313">
              <a:lnSpc>
                <a:spcPct val="150000"/>
              </a:lnSpc>
              <a:buFont typeface="Wingdings" panose="05000000000000000000" pitchFamily="2" charset="2"/>
              <a:buChar char="q"/>
            </a:pPr>
            <a:r>
              <a:rPr lang="en-US" sz="1500" dirty="0"/>
              <a:t>Earn SolSmart Bronze</a:t>
            </a:r>
          </a:p>
          <a:p>
            <a:pPr marL="214313" indent="-214313">
              <a:lnSpc>
                <a:spcPct val="150000"/>
              </a:lnSpc>
              <a:buFont typeface="Wingdings" panose="05000000000000000000" pitchFamily="2" charset="2"/>
              <a:buChar char="q"/>
            </a:pPr>
            <a:r>
              <a:rPr lang="en-US" sz="1500" dirty="0"/>
              <a:t>Address 2 prerequisites</a:t>
            </a:r>
          </a:p>
          <a:p>
            <a:pPr marL="214313" indent="-214313">
              <a:lnSpc>
                <a:spcPct val="150000"/>
              </a:lnSpc>
              <a:buFont typeface="Wingdings" panose="05000000000000000000" pitchFamily="2" charset="2"/>
              <a:buChar char="q"/>
            </a:pPr>
            <a:r>
              <a:rPr lang="en-US" sz="1500" dirty="0"/>
              <a:t>Earn 100 total points</a:t>
            </a:r>
          </a:p>
        </p:txBody>
      </p:sp>
      <p:sp>
        <p:nvSpPr>
          <p:cNvPr id="23" name="TextBox 22"/>
          <p:cNvSpPr txBox="1"/>
          <p:nvPr/>
        </p:nvSpPr>
        <p:spPr>
          <a:xfrm>
            <a:off x="6196263" y="3293109"/>
            <a:ext cx="2947737" cy="1088311"/>
          </a:xfrm>
          <a:prstGeom prst="rect">
            <a:avLst/>
          </a:prstGeom>
          <a:noFill/>
        </p:spPr>
        <p:txBody>
          <a:bodyPr wrap="square" rtlCol="0">
            <a:spAutoFit/>
          </a:bodyPr>
          <a:lstStyle/>
          <a:p>
            <a:pPr marL="214313" indent="-214313">
              <a:lnSpc>
                <a:spcPct val="150000"/>
              </a:lnSpc>
              <a:buFont typeface="Wingdings" panose="05000000000000000000" pitchFamily="2" charset="2"/>
              <a:buChar char="q"/>
            </a:pPr>
            <a:r>
              <a:rPr lang="en-US" sz="1500" dirty="0"/>
              <a:t> Earn SolSmart Silver</a:t>
            </a:r>
          </a:p>
          <a:p>
            <a:pPr marL="214313" indent="-214313">
              <a:lnSpc>
                <a:spcPct val="150000"/>
              </a:lnSpc>
              <a:buFont typeface="Wingdings" panose="05000000000000000000" pitchFamily="2" charset="2"/>
              <a:buChar char="q"/>
            </a:pPr>
            <a:r>
              <a:rPr lang="en-US" sz="1500" dirty="0"/>
              <a:t>Address 1 prerequisite</a:t>
            </a:r>
          </a:p>
          <a:p>
            <a:pPr marL="214313" indent="-214313">
              <a:lnSpc>
                <a:spcPct val="150000"/>
              </a:lnSpc>
              <a:buFont typeface="Wingdings" panose="05000000000000000000" pitchFamily="2" charset="2"/>
              <a:buChar char="q"/>
            </a:pPr>
            <a:r>
              <a:rPr lang="en-US" sz="1500" dirty="0"/>
              <a:t>Earn 200 total points</a:t>
            </a:r>
          </a:p>
        </p:txBody>
      </p:sp>
      <p:pic>
        <p:nvPicPr>
          <p:cNvPr id="12" name="Content Placeholder 12"/>
          <p:cNvPicPr>
            <a:picLocks noChangeAspect="1"/>
          </p:cNvPicPr>
          <p:nvPr/>
        </p:nvPicPr>
        <p:blipFill>
          <a:blip r:embed="rId2"/>
          <a:stretch>
            <a:fillRect/>
          </a:stretch>
        </p:blipFill>
        <p:spPr>
          <a:xfrm>
            <a:off x="4453849" y="917532"/>
            <a:ext cx="3017520" cy="2155371"/>
          </a:xfrm>
        </p:spPr>
      </p:pic>
      <p:pic>
        <p:nvPicPr>
          <p:cNvPr id="4" name="Picture 3"/>
          <p:cNvPicPr>
            <a:picLocks noChangeAspect="1"/>
          </p:cNvPicPr>
          <p:nvPr/>
        </p:nvPicPr>
        <p:blipFill rotWithShape="1">
          <a:blip r:embed="rId5"/>
          <a:srcRect l="29938" t="38115" r="29458" b="35831"/>
          <a:stretch/>
        </p:blipFill>
        <p:spPr>
          <a:xfrm>
            <a:off x="3576623" y="1717592"/>
            <a:ext cx="2243410" cy="1439563"/>
          </a:xfrm>
          <a:prstGeom prst="rect">
            <a:avLst/>
          </a:prstGeom>
        </p:spPr>
      </p:pic>
    </p:spTree>
    <p:extLst>
      <p:ext uri="{BB962C8B-B14F-4D97-AF65-F5344CB8AC3E}">
        <p14:creationId xmlns:p14="http://schemas.microsoft.com/office/powerpoint/2010/main" val="144197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0999" y="1772175"/>
            <a:ext cx="6455093" cy="2631490"/>
          </a:xfrm>
          <a:prstGeom prst="rect">
            <a:avLst/>
          </a:prstGeom>
          <a:noFill/>
        </p:spPr>
        <p:txBody>
          <a:bodyPr wrap="square" rtlCol="0">
            <a:spAutoFit/>
          </a:bodyPr>
          <a:lstStyle/>
          <a:p>
            <a:pPr marL="342900" indent="-342900">
              <a:spcAft>
                <a:spcPts val="1800"/>
              </a:spcAft>
              <a:buFont typeface="Wingdings" panose="05000000000000000000" pitchFamily="2" charset="2"/>
              <a:buChar char="q"/>
            </a:pPr>
            <a:r>
              <a:rPr lang="en-US" sz="2100" b="1" u="sng" cap="all" dirty="0">
                <a:solidFill>
                  <a:srgbClr val="FFA300"/>
                </a:solidFill>
              </a:rPr>
              <a:t>STEP 1</a:t>
            </a:r>
            <a:r>
              <a:rPr lang="en-US" b="1" cap="all" dirty="0">
                <a:solidFill>
                  <a:srgbClr val="58595B"/>
                </a:solidFill>
              </a:rPr>
              <a:t>:</a:t>
            </a:r>
            <a:r>
              <a:rPr lang="en-US" sz="2100" b="1" cap="all" dirty="0">
                <a:solidFill>
                  <a:srgbClr val="FFA300"/>
                </a:solidFill>
              </a:rPr>
              <a:t> </a:t>
            </a:r>
            <a:r>
              <a:rPr lang="en-US" b="1" dirty="0"/>
              <a:t>Cut critical red tape via prerequisites.</a:t>
            </a:r>
          </a:p>
          <a:p>
            <a:pPr marL="342900" indent="-342900">
              <a:spcAft>
                <a:spcPts val="1800"/>
              </a:spcAft>
              <a:buFont typeface="Wingdings" panose="05000000000000000000" pitchFamily="2" charset="2"/>
              <a:buChar char="q"/>
            </a:pPr>
            <a:r>
              <a:rPr lang="en-US" sz="2100" b="1" u="sng" dirty="0">
                <a:solidFill>
                  <a:srgbClr val="FFA300"/>
                </a:solidFill>
              </a:rPr>
              <a:t>STEP 2</a:t>
            </a:r>
            <a:r>
              <a:rPr lang="en-US" dirty="0">
                <a:solidFill>
                  <a:srgbClr val="58595B"/>
                </a:solidFill>
              </a:rPr>
              <a:t>: Earn 20 points in the Permitting category.</a:t>
            </a:r>
          </a:p>
          <a:p>
            <a:pPr marL="342900" indent="-342900">
              <a:spcAft>
                <a:spcPts val="1800"/>
              </a:spcAft>
              <a:buFont typeface="Wingdings" panose="05000000000000000000" pitchFamily="2" charset="2"/>
              <a:buChar char="q"/>
            </a:pPr>
            <a:r>
              <a:rPr lang="en-US" sz="2100" b="1" u="sng" dirty="0">
                <a:solidFill>
                  <a:srgbClr val="FFA300"/>
                </a:solidFill>
              </a:rPr>
              <a:t>STEP 3</a:t>
            </a:r>
            <a:r>
              <a:rPr lang="en-US" dirty="0">
                <a:solidFill>
                  <a:srgbClr val="58595B"/>
                </a:solidFill>
              </a:rPr>
              <a:t>: Earn 20 points in the Planning, Zoning, and Development Regulations category.</a:t>
            </a:r>
          </a:p>
          <a:p>
            <a:pPr marL="342900" indent="-342900">
              <a:spcAft>
                <a:spcPts val="1800"/>
              </a:spcAft>
              <a:buFont typeface="Wingdings" panose="05000000000000000000" pitchFamily="2" charset="2"/>
              <a:buChar char="q"/>
            </a:pPr>
            <a:r>
              <a:rPr lang="en-US" sz="2100" b="1" u="sng" dirty="0">
                <a:solidFill>
                  <a:srgbClr val="FFA300"/>
                </a:solidFill>
              </a:rPr>
              <a:t>STEP 4</a:t>
            </a:r>
            <a:r>
              <a:rPr lang="en-US" dirty="0">
                <a:solidFill>
                  <a:srgbClr val="58595B"/>
                </a:solidFill>
              </a:rPr>
              <a:t>: Earn 20 points across any of the six “Special Focus” categories</a:t>
            </a:r>
            <a:r>
              <a:rPr lang="en-US" b="1" dirty="0">
                <a:solidFill>
                  <a:srgbClr val="58595B"/>
                </a:solidFill>
              </a:rPr>
              <a:t>.</a:t>
            </a:r>
          </a:p>
        </p:txBody>
      </p:sp>
      <p:sp>
        <p:nvSpPr>
          <p:cNvPr id="10" name="Title 2"/>
          <p:cNvSpPr txBox="1">
            <a:spLocks/>
          </p:cNvSpPr>
          <p:nvPr/>
        </p:nvSpPr>
        <p:spPr>
          <a:xfrm>
            <a:off x="528128" y="617838"/>
            <a:ext cx="5469382" cy="569592"/>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307729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Elbow Connector 44"/>
          <p:cNvCxnSpPr>
            <a:cxnSpLocks/>
            <a:stCxn id="43" idx="3"/>
          </p:cNvCxnSpPr>
          <p:nvPr/>
        </p:nvCxnSpPr>
        <p:spPr>
          <a:xfrm flipV="1">
            <a:off x="5002731" y="2147279"/>
            <a:ext cx="1204255" cy="9587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430731" y="2511813"/>
            <a:ext cx="4572000" cy="2952226"/>
          </a:xfrm>
        </p:spPr>
        <p:txBody>
          <a:bodyPr>
            <a:normAutofit lnSpcReduction="10000"/>
          </a:bodyPr>
          <a:lstStyle/>
          <a:p>
            <a:pPr marL="685800" lvl="1" indent="-342900">
              <a:spcBef>
                <a:spcPts val="600"/>
              </a:spcBef>
              <a:spcAft>
                <a:spcPts val="600"/>
              </a:spcAft>
              <a:buFont typeface="Wingdings" panose="05000000000000000000" pitchFamily="2" charset="2"/>
              <a:buChar char="ü"/>
            </a:pPr>
            <a:r>
              <a:rPr lang="en-US" sz="1800" b="1" dirty="0"/>
              <a:t>Provide a statement of your community’s solar goals, including commitments to earn designation and to track key solar metrics. </a:t>
            </a:r>
          </a:p>
          <a:p>
            <a:pPr marL="685800" lvl="1" indent="-342900">
              <a:spcBef>
                <a:spcPts val="600"/>
              </a:spcBef>
              <a:spcAft>
                <a:spcPts val="600"/>
              </a:spcAft>
              <a:buFont typeface="Wingdings" panose="05000000000000000000" pitchFamily="2" charset="2"/>
              <a:buChar char="q"/>
            </a:pPr>
            <a:r>
              <a:rPr lang="en-US" sz="1800" dirty="0">
                <a:solidFill>
                  <a:srgbClr val="58595B"/>
                </a:solidFill>
              </a:rPr>
              <a:t>Create and put your community’s solar permitting checklist online.</a:t>
            </a:r>
          </a:p>
          <a:p>
            <a:pPr marL="685800" lvl="1" indent="-342900">
              <a:spcBef>
                <a:spcPts val="600"/>
              </a:spcBef>
              <a:spcAft>
                <a:spcPts val="600"/>
              </a:spcAft>
              <a:buFont typeface="Wingdings" panose="05000000000000000000" pitchFamily="2" charset="2"/>
              <a:buChar char="q"/>
            </a:pPr>
            <a:r>
              <a:rPr lang="en-US" sz="1800" dirty="0">
                <a:solidFill>
                  <a:srgbClr val="58595B"/>
                </a:solidFill>
              </a:rPr>
              <a:t>Review zoning requirements and identify restrictions that intentionally or unintentionally prohibit solar PV development.</a:t>
            </a:r>
            <a:endParaRPr lang="en-US" dirty="0"/>
          </a:p>
        </p:txBody>
      </p:sp>
      <p:sp>
        <p:nvSpPr>
          <p:cNvPr id="7" name="Text Placeholder 6"/>
          <p:cNvSpPr>
            <a:spLocks noGrp="1"/>
          </p:cNvSpPr>
          <p:nvPr>
            <p:ph type="body" sz="half" idx="2"/>
          </p:nvPr>
        </p:nvSpPr>
        <p:spPr/>
        <p:txBody>
          <a:bodyPr>
            <a:normAutofit/>
          </a:bodyPr>
          <a:lstStyle/>
          <a:p>
            <a:r>
              <a:rPr lang="en-US" sz="1800" b="1" dirty="0">
                <a:solidFill>
                  <a:srgbClr val="FFA300"/>
                </a:solidFill>
              </a:rPr>
              <a:t>STEP 1: Cut critical red tape via (3) prerequisites.</a:t>
            </a:r>
          </a:p>
        </p:txBody>
      </p:sp>
      <p:pic>
        <p:nvPicPr>
          <p:cNvPr id="42" name="Picture 41"/>
          <p:cNvPicPr>
            <a:picLocks noChangeAspect="1"/>
          </p:cNvPicPr>
          <p:nvPr/>
        </p:nvPicPr>
        <p:blipFill>
          <a:blip r:embed="rId2"/>
          <a:stretch>
            <a:fillRect/>
          </a:stretch>
        </p:blipFill>
        <p:spPr>
          <a:xfrm>
            <a:off x="5870840" y="1477532"/>
            <a:ext cx="3100869" cy="4039362"/>
          </a:xfrm>
          <a:prstGeom prst="rect">
            <a:avLst/>
          </a:prstGeom>
          <a:ln w="38100">
            <a:solidFill>
              <a:srgbClr val="58595B"/>
            </a:solidFill>
          </a:ln>
        </p:spPr>
      </p:pic>
      <p:sp>
        <p:nvSpPr>
          <p:cNvPr id="43" name="Rectangle 42"/>
          <p:cNvSpPr/>
          <p:nvPr/>
        </p:nvSpPr>
        <p:spPr>
          <a:xfrm>
            <a:off x="1085248" y="2511813"/>
            <a:ext cx="3917483" cy="1188339"/>
          </a:xfrm>
          <a:prstGeom prst="rect">
            <a:avLst/>
          </a:prstGeom>
          <a:solidFill>
            <a:srgbClr val="58595B">
              <a:alpha val="10196"/>
            </a:srgbClr>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p:cNvSpPr/>
          <p:nvPr/>
        </p:nvSpPr>
        <p:spPr>
          <a:xfrm>
            <a:off x="534306" y="1485014"/>
            <a:ext cx="4555879" cy="738664"/>
          </a:xfrm>
          <a:prstGeom prst="rect">
            <a:avLst/>
          </a:prstGeom>
        </p:spPr>
        <p:txBody>
          <a:bodyPr wrap="square">
            <a:spAutoFit/>
          </a:bodyPr>
          <a:lstStyle/>
          <a:p>
            <a:r>
              <a:rPr lang="en-US" sz="2100" b="1" u="sng" cap="all" dirty="0">
                <a:solidFill>
                  <a:srgbClr val="FFA300"/>
                </a:solidFill>
              </a:rPr>
              <a:t>STEP 1</a:t>
            </a:r>
            <a:r>
              <a:rPr lang="en-US" sz="2100" cap="all" dirty="0">
                <a:solidFill>
                  <a:srgbClr val="58595B"/>
                </a:solidFill>
              </a:rPr>
              <a:t>:</a:t>
            </a:r>
            <a:r>
              <a:rPr lang="en-US" sz="2100" b="1" cap="all" dirty="0">
                <a:solidFill>
                  <a:srgbClr val="58595B"/>
                </a:solidFill>
              </a:rPr>
              <a:t> </a:t>
            </a:r>
            <a:r>
              <a:rPr lang="en-US" sz="2100" dirty="0">
                <a:solidFill>
                  <a:srgbClr val="58595B"/>
                </a:solidFill>
              </a:rPr>
              <a:t>Cut critical red tape via prerequisites</a:t>
            </a:r>
          </a:p>
        </p:txBody>
      </p:sp>
      <p:sp>
        <p:nvSpPr>
          <p:cNvPr id="11" name="Title 2"/>
          <p:cNvSpPr txBox="1">
            <a:spLocks/>
          </p:cNvSpPr>
          <p:nvPr/>
        </p:nvSpPr>
        <p:spPr>
          <a:xfrm>
            <a:off x="534306" y="559401"/>
            <a:ext cx="5469382" cy="625198"/>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116055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Elbow Connector 44"/>
          <p:cNvCxnSpPr>
            <a:cxnSpLocks/>
            <a:stCxn id="43" idx="3"/>
          </p:cNvCxnSpPr>
          <p:nvPr/>
        </p:nvCxnSpPr>
        <p:spPr>
          <a:xfrm flipV="1">
            <a:off x="5007028" y="3274738"/>
            <a:ext cx="1204255" cy="548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399838" y="2379714"/>
            <a:ext cx="4789999" cy="2884264"/>
          </a:xfrm>
        </p:spPr>
        <p:txBody>
          <a:bodyPr>
            <a:normAutofit/>
          </a:bodyPr>
          <a:lstStyle/>
          <a:p>
            <a:pPr marL="685800" lvl="1" indent="-342900">
              <a:spcBef>
                <a:spcPts val="600"/>
              </a:spcBef>
              <a:spcAft>
                <a:spcPts val="600"/>
              </a:spcAft>
              <a:buFont typeface="Wingdings" panose="05000000000000000000" pitchFamily="2" charset="2"/>
              <a:buChar char="ü"/>
            </a:pPr>
            <a:r>
              <a:rPr lang="en-US" sz="1800" dirty="0">
                <a:solidFill>
                  <a:srgbClr val="58595B"/>
                </a:solidFill>
              </a:rPr>
              <a:t>Provide a statement of your community’s solar goals, including commitments to earn designation and to track key solar metrics. </a:t>
            </a:r>
          </a:p>
          <a:p>
            <a:pPr marL="685800" lvl="1" indent="-342900">
              <a:spcBef>
                <a:spcPts val="600"/>
              </a:spcBef>
              <a:spcAft>
                <a:spcPts val="600"/>
              </a:spcAft>
              <a:buFont typeface="Wingdings" panose="05000000000000000000" pitchFamily="2" charset="2"/>
              <a:buChar char="ü"/>
            </a:pPr>
            <a:r>
              <a:rPr lang="en-US" sz="1800" b="1" dirty="0"/>
              <a:t>Create and put your community’s solar permitting checklist online.</a:t>
            </a:r>
          </a:p>
          <a:p>
            <a:pPr marL="685800" lvl="1" indent="-342900">
              <a:spcBef>
                <a:spcPts val="600"/>
              </a:spcBef>
              <a:spcAft>
                <a:spcPts val="600"/>
              </a:spcAft>
              <a:buFont typeface="Wingdings" panose="05000000000000000000" pitchFamily="2" charset="2"/>
              <a:buChar char="q"/>
            </a:pPr>
            <a:r>
              <a:rPr lang="en-US" sz="1800" dirty="0">
                <a:solidFill>
                  <a:srgbClr val="58595B"/>
                </a:solidFill>
              </a:rPr>
              <a:t>Review zoning requirements and identify restrictions that intentionally or unintentionally prohibit solar PV development.</a:t>
            </a:r>
            <a:endParaRPr lang="en-US" dirty="0"/>
          </a:p>
        </p:txBody>
      </p:sp>
      <p:sp>
        <p:nvSpPr>
          <p:cNvPr id="43" name="Rectangle 42"/>
          <p:cNvSpPr/>
          <p:nvPr/>
        </p:nvSpPr>
        <p:spPr>
          <a:xfrm>
            <a:off x="1089545" y="3552568"/>
            <a:ext cx="3917483" cy="541740"/>
          </a:xfrm>
          <a:prstGeom prst="rect">
            <a:avLst/>
          </a:prstGeom>
          <a:solidFill>
            <a:srgbClr val="58595B">
              <a:alpha val="10196"/>
            </a:srgbClr>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p:cNvSpPr/>
          <p:nvPr/>
        </p:nvSpPr>
        <p:spPr>
          <a:xfrm>
            <a:off x="559092" y="1483584"/>
            <a:ext cx="4555879" cy="738664"/>
          </a:xfrm>
          <a:prstGeom prst="rect">
            <a:avLst/>
          </a:prstGeom>
        </p:spPr>
        <p:txBody>
          <a:bodyPr wrap="square">
            <a:spAutoFit/>
          </a:bodyPr>
          <a:lstStyle/>
          <a:p>
            <a:r>
              <a:rPr lang="en-US" sz="2100" b="1" u="sng" cap="all" dirty="0">
                <a:solidFill>
                  <a:srgbClr val="FFA300"/>
                </a:solidFill>
              </a:rPr>
              <a:t>STEP 1</a:t>
            </a:r>
            <a:r>
              <a:rPr lang="en-US" sz="2100" cap="all" dirty="0">
                <a:solidFill>
                  <a:srgbClr val="58595B"/>
                </a:solidFill>
              </a:rPr>
              <a:t>:</a:t>
            </a:r>
            <a:r>
              <a:rPr lang="en-US" sz="2100" b="1" cap="all" dirty="0">
                <a:solidFill>
                  <a:srgbClr val="58595B"/>
                </a:solidFill>
              </a:rPr>
              <a:t> </a:t>
            </a:r>
            <a:r>
              <a:rPr lang="en-US" sz="2100" dirty="0">
                <a:solidFill>
                  <a:srgbClr val="58595B"/>
                </a:solidFill>
              </a:rPr>
              <a:t>Cut critical red tape via prerequisites</a:t>
            </a:r>
          </a:p>
        </p:txBody>
      </p:sp>
      <p:sp>
        <p:nvSpPr>
          <p:cNvPr id="12" name="Title 2"/>
          <p:cNvSpPr txBox="1">
            <a:spLocks/>
          </p:cNvSpPr>
          <p:nvPr/>
        </p:nvSpPr>
        <p:spPr>
          <a:xfrm>
            <a:off x="559092" y="549479"/>
            <a:ext cx="5469382" cy="680803"/>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pic>
        <p:nvPicPr>
          <p:cNvPr id="2" name="Picture 1">
            <a:hlinkClick r:id="rId2"/>
          </p:cNvPr>
          <p:cNvPicPr>
            <a:picLocks noChangeAspect="1"/>
          </p:cNvPicPr>
          <p:nvPr/>
        </p:nvPicPr>
        <p:blipFill>
          <a:blip r:embed="rId3"/>
          <a:stretch>
            <a:fillRect/>
          </a:stretch>
        </p:blipFill>
        <p:spPr>
          <a:xfrm>
            <a:off x="6028474" y="1582394"/>
            <a:ext cx="2797028" cy="3634740"/>
          </a:xfrm>
          <a:prstGeom prst="rect">
            <a:avLst/>
          </a:prstGeom>
          <a:ln w="38100">
            <a:solidFill>
              <a:srgbClr val="58595B"/>
            </a:solidFill>
          </a:ln>
        </p:spPr>
      </p:pic>
    </p:spTree>
    <p:extLst>
      <p:ext uri="{BB962C8B-B14F-4D97-AF65-F5344CB8AC3E}">
        <p14:creationId xmlns:p14="http://schemas.microsoft.com/office/powerpoint/2010/main" val="285228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Elbow Connector 44"/>
          <p:cNvCxnSpPr>
            <a:cxnSpLocks/>
            <a:stCxn id="43" idx="3"/>
          </p:cNvCxnSpPr>
          <p:nvPr/>
        </p:nvCxnSpPr>
        <p:spPr>
          <a:xfrm flipV="1">
            <a:off x="5004537" y="3994817"/>
            <a:ext cx="1204255" cy="8690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a:xfrm>
            <a:off x="432536" y="2511813"/>
            <a:ext cx="4572000" cy="2876026"/>
          </a:xfrm>
        </p:spPr>
        <p:txBody>
          <a:bodyPr>
            <a:normAutofit/>
          </a:bodyPr>
          <a:lstStyle/>
          <a:p>
            <a:pPr marL="685800" lvl="1" indent="-342900">
              <a:spcBef>
                <a:spcPts val="600"/>
              </a:spcBef>
              <a:spcAft>
                <a:spcPts val="600"/>
              </a:spcAft>
              <a:buFont typeface="Wingdings" panose="05000000000000000000" pitchFamily="2" charset="2"/>
              <a:buChar char="ü"/>
            </a:pPr>
            <a:r>
              <a:rPr lang="en-US" sz="1800" dirty="0">
                <a:solidFill>
                  <a:srgbClr val="58595B"/>
                </a:solidFill>
              </a:rPr>
              <a:t>Provide a statement of your community’s solar goals, including commitments to earn designation and to track key solar metrics. </a:t>
            </a:r>
          </a:p>
          <a:p>
            <a:pPr marL="685800" lvl="1" indent="-342900">
              <a:spcBef>
                <a:spcPts val="600"/>
              </a:spcBef>
              <a:spcAft>
                <a:spcPts val="600"/>
              </a:spcAft>
              <a:buFont typeface="Wingdings" panose="05000000000000000000" pitchFamily="2" charset="2"/>
              <a:buChar char="ü"/>
            </a:pPr>
            <a:r>
              <a:rPr lang="en-US" sz="1800" dirty="0">
                <a:solidFill>
                  <a:srgbClr val="58595B"/>
                </a:solidFill>
              </a:rPr>
              <a:t>Create and put your community’s solar permitting checklist online.</a:t>
            </a:r>
          </a:p>
          <a:p>
            <a:pPr marL="685800" lvl="1" indent="-342900">
              <a:spcBef>
                <a:spcPts val="600"/>
              </a:spcBef>
              <a:spcAft>
                <a:spcPts val="600"/>
              </a:spcAft>
              <a:buFont typeface="Wingdings" panose="05000000000000000000" pitchFamily="2" charset="2"/>
              <a:buChar char="ü"/>
            </a:pPr>
            <a:r>
              <a:rPr lang="en-US" sz="1800" b="1" dirty="0"/>
              <a:t>Review zoning requirements and identify restrictions that intentionally or unintentionally prohibit solar PV development.</a:t>
            </a:r>
            <a:endParaRPr lang="en-US" dirty="0"/>
          </a:p>
        </p:txBody>
      </p:sp>
      <p:sp>
        <p:nvSpPr>
          <p:cNvPr id="7" name="Text Placeholder 6"/>
          <p:cNvSpPr>
            <a:spLocks noGrp="1"/>
          </p:cNvSpPr>
          <p:nvPr>
            <p:ph type="body" sz="half" idx="2"/>
          </p:nvPr>
        </p:nvSpPr>
        <p:spPr/>
        <p:txBody>
          <a:bodyPr>
            <a:normAutofit/>
          </a:bodyPr>
          <a:lstStyle/>
          <a:p>
            <a:r>
              <a:rPr lang="en-US" sz="1800" b="1" dirty="0">
                <a:solidFill>
                  <a:srgbClr val="FFA300"/>
                </a:solidFill>
              </a:rPr>
              <a:t>STEP 1: Cut critical red tape via (3) prerequisites.</a:t>
            </a:r>
          </a:p>
        </p:txBody>
      </p:sp>
      <p:sp>
        <p:nvSpPr>
          <p:cNvPr id="43" name="Rectangle 42"/>
          <p:cNvSpPr/>
          <p:nvPr/>
        </p:nvSpPr>
        <p:spPr>
          <a:xfrm>
            <a:off x="1087054" y="4294547"/>
            <a:ext cx="3917483" cy="1138599"/>
          </a:xfrm>
          <a:prstGeom prst="rect">
            <a:avLst/>
          </a:prstGeom>
          <a:solidFill>
            <a:srgbClr val="58595B">
              <a:alpha val="10196"/>
            </a:srgbClr>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p:cNvSpPr/>
          <p:nvPr/>
        </p:nvSpPr>
        <p:spPr>
          <a:xfrm>
            <a:off x="546663" y="1511898"/>
            <a:ext cx="4555879" cy="738664"/>
          </a:xfrm>
          <a:prstGeom prst="rect">
            <a:avLst/>
          </a:prstGeom>
        </p:spPr>
        <p:txBody>
          <a:bodyPr wrap="square">
            <a:spAutoFit/>
          </a:bodyPr>
          <a:lstStyle/>
          <a:p>
            <a:r>
              <a:rPr lang="en-US" sz="2100" b="1" u="sng" cap="all" dirty="0">
                <a:solidFill>
                  <a:srgbClr val="FFA300"/>
                </a:solidFill>
              </a:rPr>
              <a:t>STEP 1</a:t>
            </a:r>
            <a:r>
              <a:rPr lang="en-US" sz="2100" dirty="0">
                <a:solidFill>
                  <a:srgbClr val="58595B"/>
                </a:solidFill>
              </a:rPr>
              <a:t>: Cut critical red tape via prerequisites</a:t>
            </a:r>
          </a:p>
        </p:txBody>
      </p:sp>
      <p:pic>
        <p:nvPicPr>
          <p:cNvPr id="4" name="Picture 3"/>
          <p:cNvPicPr>
            <a:picLocks noChangeAspect="1"/>
          </p:cNvPicPr>
          <p:nvPr/>
        </p:nvPicPr>
        <p:blipFill>
          <a:blip r:embed="rId2"/>
          <a:stretch>
            <a:fillRect/>
          </a:stretch>
        </p:blipFill>
        <p:spPr>
          <a:xfrm>
            <a:off x="5891399" y="1443197"/>
            <a:ext cx="3092808" cy="4039362"/>
          </a:xfrm>
          <a:prstGeom prst="rect">
            <a:avLst/>
          </a:prstGeom>
          <a:ln w="38100">
            <a:solidFill>
              <a:srgbClr val="58595B"/>
            </a:solidFill>
          </a:ln>
        </p:spPr>
      </p:pic>
      <p:sp>
        <p:nvSpPr>
          <p:cNvPr id="10" name="Title 2"/>
          <p:cNvSpPr txBox="1">
            <a:spLocks/>
          </p:cNvSpPr>
          <p:nvPr/>
        </p:nvSpPr>
        <p:spPr>
          <a:xfrm>
            <a:off x="546663" y="637806"/>
            <a:ext cx="5469382" cy="612841"/>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245335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7" y="667558"/>
            <a:ext cx="8079581" cy="550847"/>
          </a:xfrm>
        </p:spPr>
        <p:txBody>
          <a:bodyPr>
            <a:noAutofit/>
          </a:bodyPr>
          <a:lstStyle/>
          <a:p>
            <a:r>
              <a:rPr lang="en-US" sz="3600" dirty="0">
                <a:solidFill>
                  <a:srgbClr val="58595B"/>
                </a:solidFill>
                <a:latin typeface="BrownPro" panose="02010804010101010102" pitchFamily="50" charset="0"/>
              </a:rPr>
              <a:t>Common Barriers to Solar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2045622"/>
              </p:ext>
            </p:extLst>
          </p:nvPr>
        </p:nvGraphicFramePr>
        <p:xfrm>
          <a:off x="507207" y="1609633"/>
          <a:ext cx="8065294" cy="42265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905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207" y="1835259"/>
            <a:ext cx="6715561" cy="2631490"/>
          </a:xfrm>
          <a:prstGeom prst="rect">
            <a:avLst/>
          </a:prstGeom>
          <a:noFill/>
        </p:spPr>
        <p:txBody>
          <a:bodyPr wrap="square" rtlCol="0">
            <a:spAutoFit/>
          </a:bodyPr>
          <a:lstStyle/>
          <a:p>
            <a:pPr marL="342900" indent="-342900">
              <a:spcAft>
                <a:spcPts val="1800"/>
              </a:spcAft>
              <a:buFont typeface="Wingdings" panose="05000000000000000000" pitchFamily="2" charset="2"/>
              <a:buChar char="ü"/>
            </a:pPr>
            <a:r>
              <a:rPr lang="en-US" sz="2100" b="1" u="sng" cap="all" dirty="0">
                <a:solidFill>
                  <a:srgbClr val="FFA300"/>
                </a:solidFill>
              </a:rPr>
              <a:t>STEP 1</a:t>
            </a:r>
            <a:r>
              <a:rPr lang="en-US" cap="all" dirty="0">
                <a:solidFill>
                  <a:srgbClr val="58595B"/>
                </a:solidFill>
              </a:rPr>
              <a:t>:</a:t>
            </a:r>
            <a:r>
              <a:rPr lang="en-US" sz="2100" b="1" cap="all" dirty="0">
                <a:solidFill>
                  <a:srgbClr val="FFA300"/>
                </a:solidFill>
              </a:rPr>
              <a:t> </a:t>
            </a:r>
            <a:r>
              <a:rPr lang="en-US" dirty="0">
                <a:solidFill>
                  <a:srgbClr val="58595B"/>
                </a:solidFill>
              </a:rPr>
              <a:t>Cut critical red tape via prerequisites.</a:t>
            </a:r>
          </a:p>
          <a:p>
            <a:pPr marL="342900" indent="-342900">
              <a:spcAft>
                <a:spcPts val="1800"/>
              </a:spcAft>
              <a:buFont typeface="Wingdings" panose="05000000000000000000" pitchFamily="2" charset="2"/>
              <a:buChar char="q"/>
            </a:pPr>
            <a:r>
              <a:rPr lang="en-US" sz="2100" b="1" u="sng" dirty="0">
                <a:solidFill>
                  <a:srgbClr val="FFA300"/>
                </a:solidFill>
              </a:rPr>
              <a:t>STEP 2</a:t>
            </a:r>
            <a:r>
              <a:rPr lang="en-US" dirty="0">
                <a:solidFill>
                  <a:srgbClr val="58595B"/>
                </a:solidFill>
              </a:rPr>
              <a:t>: </a:t>
            </a:r>
            <a:r>
              <a:rPr lang="en-US" b="1" dirty="0"/>
              <a:t>Earn 20 points in the Permitting category.</a:t>
            </a:r>
          </a:p>
          <a:p>
            <a:pPr marL="342900" indent="-342900">
              <a:spcAft>
                <a:spcPts val="1800"/>
              </a:spcAft>
              <a:buFont typeface="Wingdings" panose="05000000000000000000" pitchFamily="2" charset="2"/>
              <a:buChar char="q"/>
            </a:pPr>
            <a:r>
              <a:rPr lang="en-US" sz="2100" b="1" u="sng" dirty="0">
                <a:solidFill>
                  <a:srgbClr val="FFA300"/>
                </a:solidFill>
              </a:rPr>
              <a:t>STEP 3</a:t>
            </a:r>
            <a:r>
              <a:rPr lang="en-US" dirty="0">
                <a:solidFill>
                  <a:srgbClr val="58595B"/>
                </a:solidFill>
              </a:rPr>
              <a:t>: Earn 20 points in the Planning, Zoning, and Development Regulations category.</a:t>
            </a:r>
          </a:p>
          <a:p>
            <a:pPr marL="342900" indent="-342900">
              <a:spcAft>
                <a:spcPts val="1800"/>
              </a:spcAft>
              <a:buFont typeface="Wingdings" panose="05000000000000000000" pitchFamily="2" charset="2"/>
              <a:buChar char="q"/>
            </a:pPr>
            <a:r>
              <a:rPr lang="en-US" sz="2100" b="1" u="sng" dirty="0">
                <a:solidFill>
                  <a:srgbClr val="FFA300"/>
                </a:solidFill>
              </a:rPr>
              <a:t>STEP 4</a:t>
            </a:r>
            <a:r>
              <a:rPr lang="en-US" dirty="0">
                <a:solidFill>
                  <a:srgbClr val="58595B"/>
                </a:solidFill>
              </a:rPr>
              <a:t>: Earn 20 points across any of the six “Special Focus” categories</a:t>
            </a:r>
            <a:r>
              <a:rPr lang="en-US" b="1" dirty="0">
                <a:solidFill>
                  <a:srgbClr val="58595B"/>
                </a:solidFill>
              </a:rPr>
              <a:t>.</a:t>
            </a:r>
          </a:p>
        </p:txBody>
      </p:sp>
      <p:sp>
        <p:nvSpPr>
          <p:cNvPr id="8" name="Title 2"/>
          <p:cNvSpPr txBox="1">
            <a:spLocks/>
          </p:cNvSpPr>
          <p:nvPr/>
        </p:nvSpPr>
        <p:spPr>
          <a:xfrm>
            <a:off x="540485" y="729048"/>
            <a:ext cx="5469382" cy="557236"/>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247280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1426" y="2083803"/>
            <a:ext cx="7577416" cy="5055230"/>
          </a:xfrm>
          <a:prstGeom prst="rect">
            <a:avLst/>
          </a:prstGeom>
          <a:noFill/>
        </p:spPr>
        <p:txBody>
          <a:bodyPr wrap="square" rtlCol="0">
            <a:spAutoFit/>
          </a:bodyPr>
          <a:lstStyle/>
          <a:p>
            <a:pPr marL="685800" lvl="1" indent="-342900">
              <a:spcBef>
                <a:spcPts val="1200"/>
              </a:spcBef>
              <a:spcAft>
                <a:spcPts val="1200"/>
              </a:spcAft>
              <a:buFont typeface="Wingdings" panose="05000000000000000000" pitchFamily="2" charset="2"/>
              <a:buChar char="q"/>
            </a:pPr>
            <a:r>
              <a:rPr lang="en-US" dirty="0">
                <a:solidFill>
                  <a:srgbClr val="58595B"/>
                </a:solidFill>
              </a:rPr>
              <a:t>Require no more than one application form for a residential rooftop PV project</a:t>
            </a:r>
            <a:r>
              <a:rPr lang="en-US" sz="1050" b="1" dirty="0">
                <a:solidFill>
                  <a:srgbClr val="58595B"/>
                </a:solidFill>
              </a:rPr>
              <a:t>. (5 PTS)</a:t>
            </a:r>
          </a:p>
          <a:p>
            <a:pPr marL="685800" lvl="1" indent="-342900">
              <a:spcBef>
                <a:spcPts val="1200"/>
              </a:spcBef>
              <a:spcAft>
                <a:spcPts val="1200"/>
              </a:spcAft>
              <a:buFont typeface="Wingdings" panose="05000000000000000000" pitchFamily="2" charset="2"/>
              <a:buChar char="q"/>
            </a:pPr>
            <a:r>
              <a:rPr lang="en-US" dirty="0">
                <a:solidFill>
                  <a:srgbClr val="58595B"/>
                </a:solidFill>
              </a:rPr>
              <a:t>Review solar permit fees for residential and commercial solar. </a:t>
            </a:r>
            <a:r>
              <a:rPr lang="en-US" sz="1050" b="1" dirty="0">
                <a:solidFill>
                  <a:srgbClr val="58595B"/>
                </a:solidFill>
              </a:rPr>
              <a:t>(5 PTS)</a:t>
            </a:r>
          </a:p>
          <a:p>
            <a:pPr marL="685800" lvl="1" indent="-342900">
              <a:spcBef>
                <a:spcPts val="1200"/>
              </a:spcBef>
              <a:spcAft>
                <a:spcPts val="1200"/>
              </a:spcAft>
              <a:buFont typeface="Wingdings" panose="05000000000000000000" pitchFamily="2" charset="2"/>
              <a:buChar char="q"/>
            </a:pPr>
            <a:r>
              <a:rPr lang="en-US" dirty="0">
                <a:solidFill>
                  <a:srgbClr val="58595B"/>
                </a:solidFill>
              </a:rPr>
              <a:t>Train fire and safety staff on solar PV. </a:t>
            </a:r>
            <a:r>
              <a:rPr lang="en-US" sz="1050" b="1" dirty="0">
                <a:solidFill>
                  <a:srgbClr val="58595B"/>
                </a:solidFill>
              </a:rPr>
              <a:t>(10 PTS)</a:t>
            </a:r>
          </a:p>
          <a:p>
            <a:pPr lvl="1"/>
            <a:endParaRPr lang="en-US" dirty="0">
              <a:solidFill>
                <a:srgbClr val="58595B"/>
              </a:solidFill>
            </a:endParaRPr>
          </a:p>
          <a:p>
            <a:pPr marL="685800" lvl="1" indent="-342900">
              <a:buFont typeface="+mj-lt"/>
              <a:buAutoNum type="arabicPeriod"/>
            </a:pPr>
            <a:endParaRPr lang="en-US" sz="1050" dirty="0">
              <a:solidFill>
                <a:srgbClr val="58595B"/>
              </a:solidFill>
            </a:endParaRPr>
          </a:p>
          <a:p>
            <a:pPr marL="685800" lvl="1" indent="-342900">
              <a:spcBef>
                <a:spcPts val="1200"/>
              </a:spcBef>
              <a:spcAft>
                <a:spcPts val="1200"/>
              </a:spcAft>
              <a:buFont typeface="Wingdings" panose="05000000000000000000" pitchFamily="2" charset="2"/>
              <a:buChar char="q"/>
            </a:pPr>
            <a:r>
              <a:rPr lang="en-US" dirty="0">
                <a:solidFill>
                  <a:srgbClr val="58595B"/>
                </a:solidFill>
              </a:rPr>
              <a:t>Review permitting process for efficiency improvements and reduce processing time to 10 days or fewer. </a:t>
            </a:r>
            <a:r>
              <a:rPr lang="en-US" sz="1050" b="1" dirty="0">
                <a:solidFill>
                  <a:srgbClr val="58595B"/>
                </a:solidFill>
              </a:rPr>
              <a:t>(10 PTS)</a:t>
            </a:r>
          </a:p>
          <a:p>
            <a:pPr marL="685800" lvl="1" indent="-342900">
              <a:spcBef>
                <a:spcPts val="1200"/>
              </a:spcBef>
              <a:spcAft>
                <a:spcPts val="1200"/>
              </a:spcAft>
              <a:buFont typeface="Wingdings" panose="05000000000000000000" pitchFamily="2" charset="2"/>
              <a:buChar char="q"/>
            </a:pPr>
            <a:r>
              <a:rPr lang="en-US" dirty="0">
                <a:solidFill>
                  <a:srgbClr val="58595B"/>
                </a:solidFill>
              </a:rPr>
              <a:t>Train permitting staff on best practices for permitting solar PV and/or solar and storage systems. </a:t>
            </a:r>
            <a:r>
              <a:rPr lang="en-US" sz="1050" b="1" dirty="0">
                <a:solidFill>
                  <a:srgbClr val="58595B"/>
                </a:solidFill>
              </a:rPr>
              <a:t>(10 PTS)</a:t>
            </a:r>
          </a:p>
          <a:p>
            <a:pPr lvl="1" algn="r"/>
            <a:endParaRPr lang="en-US" sz="1050" b="1" dirty="0"/>
          </a:p>
          <a:p>
            <a:pPr lvl="1" algn="ctr"/>
            <a:r>
              <a:rPr lang="en-US" sz="1050" b="1" dirty="0"/>
              <a:t>NOTE: This is not a prescribed path, just an example.</a:t>
            </a:r>
          </a:p>
          <a:p>
            <a:pPr lvl="1"/>
            <a:endParaRPr lang="en-US" sz="1050" b="1" dirty="0">
              <a:solidFill>
                <a:srgbClr val="58595B"/>
              </a:solidFill>
            </a:endParaRPr>
          </a:p>
          <a:p>
            <a:endParaRPr lang="en-US" b="1" cap="all" dirty="0">
              <a:solidFill>
                <a:srgbClr val="58595B"/>
              </a:solidFill>
            </a:endParaRPr>
          </a:p>
        </p:txBody>
      </p:sp>
      <p:grpSp>
        <p:nvGrpSpPr>
          <p:cNvPr id="7" name="Group 6"/>
          <p:cNvGrpSpPr/>
          <p:nvPr/>
        </p:nvGrpSpPr>
        <p:grpSpPr>
          <a:xfrm>
            <a:off x="1779813" y="4135265"/>
            <a:ext cx="5124450" cy="414369"/>
            <a:chOff x="404907" y="3706456"/>
            <a:chExt cx="6832600" cy="552492"/>
          </a:xfrm>
        </p:grpSpPr>
        <p:sp>
          <p:nvSpPr>
            <p:cNvPr id="2" name="Rounded Rectangle 1"/>
            <p:cNvSpPr/>
            <p:nvPr/>
          </p:nvSpPr>
          <p:spPr>
            <a:xfrm>
              <a:off x="404907" y="3960644"/>
              <a:ext cx="6832600" cy="76200"/>
            </a:xfrm>
            <a:prstGeom prst="roundRect">
              <a:avLst/>
            </a:prstGeom>
            <a:solidFill>
              <a:srgbClr val="FFA300"/>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p:cNvSpPr/>
            <p:nvPr/>
          </p:nvSpPr>
          <p:spPr>
            <a:xfrm>
              <a:off x="3546887" y="3706456"/>
              <a:ext cx="548640" cy="552492"/>
            </a:xfrm>
            <a:prstGeom prst="ellipse">
              <a:avLst/>
            </a:prstGeom>
            <a:solidFill>
              <a:srgbClr val="FFA300"/>
            </a:solidFill>
            <a:ln>
              <a:solidFill>
                <a:srgbClr val="FFA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8595B"/>
                  </a:solidFill>
                  <a:effectLst>
                    <a:outerShdw blurRad="38100" dist="38100" dir="2700000" algn="tl">
                      <a:srgbClr val="000000">
                        <a:alpha val="43137"/>
                      </a:srgbClr>
                    </a:outerShdw>
                  </a:effectLst>
                </a:rPr>
                <a:t>OR</a:t>
              </a:r>
              <a:endParaRPr lang="en-US" sz="450" b="1" dirty="0">
                <a:solidFill>
                  <a:srgbClr val="58595B"/>
                </a:solidFill>
                <a:effectLst>
                  <a:outerShdw blurRad="38100" dist="38100" dir="2700000" algn="tl">
                    <a:srgbClr val="000000">
                      <a:alpha val="43137"/>
                    </a:srgbClr>
                  </a:outerShdw>
                </a:effectLst>
              </a:endParaRPr>
            </a:p>
          </p:txBody>
        </p:sp>
      </p:grpSp>
      <p:sp>
        <p:nvSpPr>
          <p:cNvPr id="11" name="Rectangle 10"/>
          <p:cNvSpPr/>
          <p:nvPr/>
        </p:nvSpPr>
        <p:spPr>
          <a:xfrm>
            <a:off x="564170" y="1426931"/>
            <a:ext cx="7267568" cy="738664"/>
          </a:xfrm>
          <a:prstGeom prst="rect">
            <a:avLst/>
          </a:prstGeom>
        </p:spPr>
        <p:txBody>
          <a:bodyPr wrap="square">
            <a:spAutoFit/>
          </a:bodyPr>
          <a:lstStyle/>
          <a:p>
            <a:r>
              <a:rPr lang="en-US" sz="2100" b="1" u="sng" cap="all" dirty="0">
                <a:solidFill>
                  <a:srgbClr val="FFA300"/>
                </a:solidFill>
              </a:rPr>
              <a:t>STEP 2</a:t>
            </a:r>
            <a:r>
              <a:rPr lang="en-US" sz="2100" dirty="0">
                <a:solidFill>
                  <a:srgbClr val="58595B"/>
                </a:solidFill>
              </a:rPr>
              <a:t>: Earn 20 points in the Permitting category.</a:t>
            </a:r>
          </a:p>
          <a:p>
            <a:endParaRPr lang="en-US" sz="2100" dirty="0">
              <a:solidFill>
                <a:srgbClr val="58595B"/>
              </a:solidFill>
            </a:endParaRPr>
          </a:p>
        </p:txBody>
      </p:sp>
      <p:sp>
        <p:nvSpPr>
          <p:cNvPr id="12" name="Title 2"/>
          <p:cNvSpPr txBox="1">
            <a:spLocks/>
          </p:cNvSpPr>
          <p:nvPr/>
        </p:nvSpPr>
        <p:spPr>
          <a:xfrm>
            <a:off x="564170" y="702911"/>
            <a:ext cx="5469382" cy="594306"/>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174572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4627" y="1792010"/>
            <a:ext cx="6359043" cy="2631490"/>
          </a:xfrm>
          <a:prstGeom prst="rect">
            <a:avLst/>
          </a:prstGeom>
          <a:noFill/>
        </p:spPr>
        <p:txBody>
          <a:bodyPr wrap="square" rtlCol="0">
            <a:spAutoFit/>
          </a:bodyPr>
          <a:lstStyle/>
          <a:p>
            <a:pPr marL="342900" indent="-342900">
              <a:spcAft>
                <a:spcPts val="1800"/>
              </a:spcAft>
              <a:buFont typeface="Wingdings" panose="05000000000000000000" pitchFamily="2" charset="2"/>
              <a:buChar char="ü"/>
            </a:pPr>
            <a:r>
              <a:rPr lang="en-US" sz="2100" b="1" u="sng" cap="all" dirty="0">
                <a:solidFill>
                  <a:srgbClr val="FFA300"/>
                </a:solidFill>
              </a:rPr>
              <a:t>STEP 1</a:t>
            </a:r>
            <a:r>
              <a:rPr lang="en-US" cap="all" dirty="0">
                <a:solidFill>
                  <a:srgbClr val="58595B"/>
                </a:solidFill>
              </a:rPr>
              <a:t>:</a:t>
            </a:r>
            <a:r>
              <a:rPr lang="en-US" sz="2100" b="1" cap="all" dirty="0">
                <a:solidFill>
                  <a:srgbClr val="FFA300"/>
                </a:solidFill>
              </a:rPr>
              <a:t> </a:t>
            </a:r>
            <a:r>
              <a:rPr lang="en-US" dirty="0">
                <a:solidFill>
                  <a:srgbClr val="58595B"/>
                </a:solidFill>
              </a:rPr>
              <a:t>Cut critical red tape via prerequisites.</a:t>
            </a:r>
          </a:p>
          <a:p>
            <a:pPr marL="342900" indent="-342900">
              <a:spcAft>
                <a:spcPts val="1800"/>
              </a:spcAft>
              <a:buFont typeface="Wingdings" panose="05000000000000000000" pitchFamily="2" charset="2"/>
              <a:buChar char="ü"/>
            </a:pPr>
            <a:r>
              <a:rPr lang="en-US" sz="2100" b="1" u="sng" dirty="0">
                <a:solidFill>
                  <a:srgbClr val="FFA300"/>
                </a:solidFill>
              </a:rPr>
              <a:t>STEP 2</a:t>
            </a:r>
            <a:r>
              <a:rPr lang="en-US" dirty="0">
                <a:solidFill>
                  <a:srgbClr val="58595B"/>
                </a:solidFill>
              </a:rPr>
              <a:t>: Earn 20 points in the Permitting category.</a:t>
            </a:r>
          </a:p>
          <a:p>
            <a:pPr marL="342900" indent="-342900">
              <a:spcAft>
                <a:spcPts val="1800"/>
              </a:spcAft>
              <a:buFont typeface="Wingdings" panose="05000000000000000000" pitchFamily="2" charset="2"/>
              <a:buChar char="q"/>
            </a:pPr>
            <a:r>
              <a:rPr lang="en-US" sz="2100" b="1" u="sng" dirty="0">
                <a:solidFill>
                  <a:srgbClr val="FFA300"/>
                </a:solidFill>
              </a:rPr>
              <a:t>STEP 3</a:t>
            </a:r>
            <a:r>
              <a:rPr lang="en-US" dirty="0">
                <a:solidFill>
                  <a:srgbClr val="58595B"/>
                </a:solidFill>
              </a:rPr>
              <a:t>: </a:t>
            </a:r>
            <a:r>
              <a:rPr lang="en-US" b="1" dirty="0"/>
              <a:t>Earn 20 points in the Planning, Zoning, and Development Regulations category.</a:t>
            </a:r>
          </a:p>
          <a:p>
            <a:pPr marL="342900" indent="-342900">
              <a:spcAft>
                <a:spcPts val="1800"/>
              </a:spcAft>
              <a:buFont typeface="Wingdings" panose="05000000000000000000" pitchFamily="2" charset="2"/>
              <a:buChar char="q"/>
            </a:pPr>
            <a:r>
              <a:rPr lang="en-US" sz="2100" b="1" u="sng" dirty="0">
                <a:solidFill>
                  <a:srgbClr val="FFA300"/>
                </a:solidFill>
              </a:rPr>
              <a:t>STEP 4</a:t>
            </a:r>
            <a:r>
              <a:rPr lang="en-US" dirty="0">
                <a:solidFill>
                  <a:srgbClr val="58595B"/>
                </a:solidFill>
              </a:rPr>
              <a:t>: Earn 20 points across any of the six “Special Focus” categories</a:t>
            </a:r>
            <a:r>
              <a:rPr lang="en-US" b="1" dirty="0">
                <a:solidFill>
                  <a:srgbClr val="58595B"/>
                </a:solidFill>
              </a:rPr>
              <a:t>.</a:t>
            </a:r>
          </a:p>
        </p:txBody>
      </p:sp>
      <p:sp>
        <p:nvSpPr>
          <p:cNvPr id="7" name="Title 2"/>
          <p:cNvSpPr txBox="1">
            <a:spLocks/>
          </p:cNvSpPr>
          <p:nvPr/>
        </p:nvSpPr>
        <p:spPr>
          <a:xfrm>
            <a:off x="531368" y="699630"/>
            <a:ext cx="5469382" cy="551057"/>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21591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227" y="1531704"/>
            <a:ext cx="7997545" cy="4720523"/>
          </a:xfrm>
          <a:prstGeom prst="rect">
            <a:avLst/>
          </a:prstGeom>
          <a:noFill/>
        </p:spPr>
        <p:txBody>
          <a:bodyPr wrap="square" rtlCol="0">
            <a:spAutoFit/>
          </a:bodyPr>
          <a:lstStyle/>
          <a:p>
            <a:r>
              <a:rPr lang="en-US" sz="2100" b="1" u="sng" cap="all" dirty="0">
                <a:solidFill>
                  <a:srgbClr val="FFA300"/>
                </a:solidFill>
              </a:rPr>
              <a:t>STEP 3</a:t>
            </a:r>
            <a:r>
              <a:rPr lang="en-US" dirty="0">
                <a:solidFill>
                  <a:srgbClr val="58595B"/>
                </a:solidFill>
              </a:rPr>
              <a:t>: Earn 20 points in the PLANNING, zoning, and development regulations category.</a:t>
            </a:r>
          </a:p>
          <a:p>
            <a:pPr marL="128588" indent="-128588">
              <a:spcBef>
                <a:spcPts val="600"/>
              </a:spcBef>
              <a:spcAft>
                <a:spcPts val="600"/>
              </a:spcAft>
              <a:buFont typeface="Arial" panose="020B0604020202020204" pitchFamily="34" charset="0"/>
              <a:buChar char="•"/>
            </a:pPr>
            <a:endParaRPr lang="en-US" sz="525" b="1" cap="all" dirty="0">
              <a:solidFill>
                <a:srgbClr val="FFA300"/>
              </a:solidFill>
            </a:endParaRPr>
          </a:p>
          <a:p>
            <a:pPr marL="685800" lvl="1" indent="-342900">
              <a:spcBef>
                <a:spcPts val="600"/>
              </a:spcBef>
              <a:spcAft>
                <a:spcPts val="600"/>
              </a:spcAft>
              <a:buFont typeface="Wingdings" panose="05000000000000000000" pitchFamily="2" charset="2"/>
              <a:buChar char="q"/>
            </a:pPr>
            <a:r>
              <a:rPr lang="en-US" dirty="0">
                <a:solidFill>
                  <a:srgbClr val="58595B"/>
                </a:solidFill>
              </a:rPr>
              <a:t>Train planning staff on best practices in planning and zoning for solar PV. </a:t>
            </a:r>
            <a:r>
              <a:rPr lang="en-US" sz="1050" b="1" dirty="0">
                <a:solidFill>
                  <a:srgbClr val="58595B"/>
                </a:solidFill>
              </a:rPr>
              <a:t>(10 PTS)</a:t>
            </a:r>
            <a:endParaRPr lang="en-US" dirty="0">
              <a:solidFill>
                <a:srgbClr val="58595B"/>
              </a:solidFill>
            </a:endParaRPr>
          </a:p>
          <a:p>
            <a:pPr marL="685800" lvl="1" indent="-342900">
              <a:spcBef>
                <a:spcPts val="600"/>
              </a:spcBef>
              <a:spcAft>
                <a:spcPts val="600"/>
              </a:spcAft>
              <a:buFont typeface="Wingdings" panose="05000000000000000000" pitchFamily="2" charset="2"/>
              <a:buChar char="q"/>
            </a:pPr>
            <a:r>
              <a:rPr lang="en-US" dirty="0">
                <a:solidFill>
                  <a:srgbClr val="58595B"/>
                </a:solidFill>
              </a:rPr>
              <a:t>Provide clear guidance for solar in historic and special-use districts. </a:t>
            </a:r>
            <a:r>
              <a:rPr lang="en-US" sz="1050" b="1" dirty="0">
                <a:solidFill>
                  <a:srgbClr val="58595B"/>
                </a:solidFill>
              </a:rPr>
              <a:t>(10 PTS)</a:t>
            </a:r>
          </a:p>
          <a:p>
            <a:pPr lvl="1">
              <a:spcBef>
                <a:spcPts val="600"/>
              </a:spcBef>
              <a:spcAft>
                <a:spcPts val="600"/>
              </a:spcAft>
            </a:pPr>
            <a:endParaRPr lang="en-US" dirty="0">
              <a:solidFill>
                <a:srgbClr val="58595B"/>
              </a:solidFill>
            </a:endParaRPr>
          </a:p>
          <a:p>
            <a:pPr marL="685800" lvl="1" indent="-342900">
              <a:spcBef>
                <a:spcPts val="600"/>
              </a:spcBef>
              <a:spcAft>
                <a:spcPts val="600"/>
              </a:spcAft>
              <a:buFont typeface="Wingdings" panose="05000000000000000000" pitchFamily="2" charset="2"/>
              <a:buChar char="q"/>
            </a:pPr>
            <a:endParaRPr lang="en-US" sz="1050" dirty="0">
              <a:solidFill>
                <a:srgbClr val="58595B"/>
              </a:solidFill>
            </a:endParaRPr>
          </a:p>
          <a:p>
            <a:pPr marL="685800" lvl="1" indent="-342900">
              <a:spcBef>
                <a:spcPts val="600"/>
              </a:spcBef>
              <a:spcAft>
                <a:spcPts val="600"/>
              </a:spcAft>
              <a:buFont typeface="Wingdings" panose="05000000000000000000" pitchFamily="2" charset="2"/>
              <a:buChar char="q"/>
            </a:pPr>
            <a:r>
              <a:rPr lang="en-US" dirty="0">
                <a:solidFill>
                  <a:srgbClr val="58595B"/>
                </a:solidFill>
              </a:rPr>
              <a:t>Allow solar by-right and as an accessory use in all major zones, and implement any zoning ordinance adjustments identified through the zoning review to improve solar-friendliness. </a:t>
            </a:r>
            <a:r>
              <a:rPr lang="en-US" sz="1050" b="1" dirty="0">
                <a:solidFill>
                  <a:srgbClr val="58595B"/>
                </a:solidFill>
              </a:rPr>
              <a:t>(20 PTS, SILVER+GOLD PREREQ.)</a:t>
            </a:r>
          </a:p>
          <a:p>
            <a:pPr lvl="1" algn="r"/>
            <a:endParaRPr lang="en-US" sz="1050" b="1" dirty="0"/>
          </a:p>
          <a:p>
            <a:pPr lvl="1" algn="ctr"/>
            <a:r>
              <a:rPr lang="en-US" sz="1050" b="1" dirty="0"/>
              <a:t>NOTE: This is not a prescribed path, just an example.</a:t>
            </a:r>
          </a:p>
          <a:p>
            <a:pPr lvl="1"/>
            <a:endParaRPr lang="en-US" sz="1050" b="1" dirty="0">
              <a:solidFill>
                <a:srgbClr val="58595B"/>
              </a:solidFill>
            </a:endParaRPr>
          </a:p>
          <a:p>
            <a:endParaRPr lang="en-US" b="1" cap="all" dirty="0">
              <a:solidFill>
                <a:srgbClr val="58595B"/>
              </a:solidFill>
            </a:endParaRPr>
          </a:p>
        </p:txBody>
      </p:sp>
      <p:grpSp>
        <p:nvGrpSpPr>
          <p:cNvPr id="4" name="Group 3"/>
          <p:cNvGrpSpPr/>
          <p:nvPr/>
        </p:nvGrpSpPr>
        <p:grpSpPr>
          <a:xfrm>
            <a:off x="1944774" y="3774577"/>
            <a:ext cx="5124450" cy="414369"/>
            <a:chOff x="404907" y="4172661"/>
            <a:chExt cx="6832600" cy="552492"/>
          </a:xfrm>
        </p:grpSpPr>
        <p:sp>
          <p:nvSpPr>
            <p:cNvPr id="2" name="Rounded Rectangle 1"/>
            <p:cNvSpPr/>
            <p:nvPr/>
          </p:nvSpPr>
          <p:spPr>
            <a:xfrm>
              <a:off x="404907" y="4410807"/>
              <a:ext cx="6832600" cy="76200"/>
            </a:xfrm>
            <a:prstGeom prst="roundRect">
              <a:avLst/>
            </a:prstGeom>
            <a:solidFill>
              <a:srgbClr val="FFA300"/>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p:cNvSpPr/>
            <p:nvPr/>
          </p:nvSpPr>
          <p:spPr>
            <a:xfrm>
              <a:off x="3546887" y="4172661"/>
              <a:ext cx="548640" cy="552492"/>
            </a:xfrm>
            <a:prstGeom prst="ellipse">
              <a:avLst/>
            </a:prstGeom>
            <a:solidFill>
              <a:srgbClr val="FFA300"/>
            </a:solidFill>
            <a:ln>
              <a:solidFill>
                <a:srgbClr val="FFA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8595B"/>
                  </a:solidFill>
                  <a:effectLst>
                    <a:outerShdw blurRad="38100" dist="38100" dir="2700000" algn="tl">
                      <a:srgbClr val="000000">
                        <a:alpha val="43137"/>
                      </a:srgbClr>
                    </a:outerShdw>
                  </a:effectLst>
                </a:rPr>
                <a:t>OR</a:t>
              </a:r>
              <a:endParaRPr lang="en-US" sz="450" b="1" dirty="0">
                <a:solidFill>
                  <a:srgbClr val="58595B"/>
                </a:solidFill>
                <a:effectLst>
                  <a:outerShdw blurRad="38100" dist="38100" dir="2700000" algn="tl">
                    <a:srgbClr val="000000">
                      <a:alpha val="43137"/>
                    </a:srgbClr>
                  </a:outerShdw>
                </a:effectLst>
              </a:endParaRPr>
            </a:p>
          </p:txBody>
        </p:sp>
      </p:grpSp>
      <p:sp>
        <p:nvSpPr>
          <p:cNvPr id="14" name="Title 2"/>
          <p:cNvSpPr txBox="1">
            <a:spLocks/>
          </p:cNvSpPr>
          <p:nvPr/>
        </p:nvSpPr>
        <p:spPr>
          <a:xfrm>
            <a:off x="540485" y="538848"/>
            <a:ext cx="5469382" cy="682176"/>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1499368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423" y="1649908"/>
            <a:ext cx="7283972" cy="2631490"/>
          </a:xfrm>
          <a:prstGeom prst="rect">
            <a:avLst/>
          </a:prstGeom>
          <a:noFill/>
        </p:spPr>
        <p:txBody>
          <a:bodyPr wrap="square" rtlCol="0">
            <a:spAutoFit/>
          </a:bodyPr>
          <a:lstStyle/>
          <a:p>
            <a:pPr marL="342900" indent="-342900">
              <a:spcAft>
                <a:spcPts val="1800"/>
              </a:spcAft>
              <a:buFont typeface="Wingdings" panose="05000000000000000000" pitchFamily="2" charset="2"/>
              <a:buChar char="ü"/>
            </a:pPr>
            <a:r>
              <a:rPr lang="en-US" sz="2100" b="1" u="sng" cap="all" dirty="0">
                <a:solidFill>
                  <a:srgbClr val="FFA300"/>
                </a:solidFill>
              </a:rPr>
              <a:t>STEP 1</a:t>
            </a:r>
            <a:r>
              <a:rPr lang="en-US" cap="all" dirty="0">
                <a:solidFill>
                  <a:srgbClr val="58595B"/>
                </a:solidFill>
              </a:rPr>
              <a:t>:</a:t>
            </a:r>
            <a:r>
              <a:rPr lang="en-US" sz="2100" b="1" cap="all" dirty="0">
                <a:solidFill>
                  <a:srgbClr val="FFA300"/>
                </a:solidFill>
              </a:rPr>
              <a:t> </a:t>
            </a:r>
            <a:r>
              <a:rPr lang="en-US" dirty="0">
                <a:solidFill>
                  <a:srgbClr val="58595B"/>
                </a:solidFill>
              </a:rPr>
              <a:t>Cut critical red tape via prerequisites.</a:t>
            </a:r>
          </a:p>
          <a:p>
            <a:pPr marL="342900" indent="-342900">
              <a:spcAft>
                <a:spcPts val="1800"/>
              </a:spcAft>
              <a:buFont typeface="Wingdings" panose="05000000000000000000" pitchFamily="2" charset="2"/>
              <a:buChar char="ü"/>
            </a:pPr>
            <a:r>
              <a:rPr lang="en-US" sz="2100" b="1" u="sng" dirty="0">
                <a:solidFill>
                  <a:srgbClr val="FFA300"/>
                </a:solidFill>
              </a:rPr>
              <a:t>STEP 2</a:t>
            </a:r>
            <a:r>
              <a:rPr lang="en-US" dirty="0">
                <a:solidFill>
                  <a:srgbClr val="58595B"/>
                </a:solidFill>
              </a:rPr>
              <a:t>: Earn 20 points in the Permitting category.</a:t>
            </a:r>
          </a:p>
          <a:p>
            <a:pPr marL="342900" indent="-342900">
              <a:spcAft>
                <a:spcPts val="1800"/>
              </a:spcAft>
              <a:buFont typeface="Wingdings" panose="05000000000000000000" pitchFamily="2" charset="2"/>
              <a:buChar char="ü"/>
            </a:pPr>
            <a:r>
              <a:rPr lang="en-US" sz="2100" b="1" u="sng" dirty="0">
                <a:solidFill>
                  <a:srgbClr val="FFA300"/>
                </a:solidFill>
              </a:rPr>
              <a:t>STEP 3</a:t>
            </a:r>
            <a:r>
              <a:rPr lang="en-US" dirty="0">
                <a:solidFill>
                  <a:srgbClr val="58595B"/>
                </a:solidFill>
              </a:rPr>
              <a:t>: </a:t>
            </a:r>
            <a:r>
              <a:rPr lang="en-US" dirty="0"/>
              <a:t>Earn 20 points in the Planning, Zoning, and Development Regulations category.</a:t>
            </a:r>
          </a:p>
          <a:p>
            <a:pPr marL="342900" indent="-342900">
              <a:spcAft>
                <a:spcPts val="1800"/>
              </a:spcAft>
              <a:buFont typeface="Wingdings" panose="05000000000000000000" pitchFamily="2" charset="2"/>
              <a:buChar char="q"/>
            </a:pPr>
            <a:r>
              <a:rPr lang="en-US" sz="2100" b="1" u="sng" dirty="0">
                <a:solidFill>
                  <a:srgbClr val="FFA300"/>
                </a:solidFill>
              </a:rPr>
              <a:t>STEP 4</a:t>
            </a:r>
            <a:r>
              <a:rPr lang="en-US" dirty="0">
                <a:solidFill>
                  <a:srgbClr val="58595B"/>
                </a:solidFill>
              </a:rPr>
              <a:t>: </a:t>
            </a:r>
            <a:r>
              <a:rPr lang="en-US" b="1" dirty="0"/>
              <a:t>Earn 20 points across any of the six “Special Focus” categories.</a:t>
            </a:r>
          </a:p>
        </p:txBody>
      </p:sp>
      <p:sp>
        <p:nvSpPr>
          <p:cNvPr id="7" name="Title 2"/>
          <p:cNvSpPr txBox="1">
            <a:spLocks/>
          </p:cNvSpPr>
          <p:nvPr/>
        </p:nvSpPr>
        <p:spPr>
          <a:xfrm>
            <a:off x="546663" y="722870"/>
            <a:ext cx="5469382" cy="575771"/>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18383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485" y="1508732"/>
            <a:ext cx="7756589" cy="4955203"/>
          </a:xfrm>
          <a:prstGeom prst="rect">
            <a:avLst/>
          </a:prstGeom>
          <a:noFill/>
        </p:spPr>
        <p:txBody>
          <a:bodyPr wrap="square" rtlCol="0">
            <a:spAutoFit/>
          </a:bodyPr>
          <a:lstStyle/>
          <a:p>
            <a:r>
              <a:rPr lang="en-US" sz="2100" b="1" u="sng" cap="all" dirty="0">
                <a:solidFill>
                  <a:srgbClr val="FFA300"/>
                </a:solidFill>
              </a:rPr>
              <a:t>STEP 4</a:t>
            </a:r>
            <a:r>
              <a:rPr lang="en-US" b="1" cap="all" dirty="0">
                <a:solidFill>
                  <a:srgbClr val="FFA300"/>
                </a:solidFill>
              </a:rPr>
              <a:t>: </a:t>
            </a:r>
            <a:r>
              <a:rPr lang="en-US" dirty="0">
                <a:solidFill>
                  <a:srgbClr val="58595B"/>
                </a:solidFill>
              </a:rPr>
              <a:t>Earn 20 points in SPECIAL FOCUS categories.</a:t>
            </a:r>
          </a:p>
          <a:p>
            <a:pPr marL="128588" indent="-128588">
              <a:buFont typeface="Arial" panose="020B0604020202020204" pitchFamily="34" charset="0"/>
              <a:buChar char="•"/>
            </a:pPr>
            <a:endParaRPr lang="en-US" sz="525" b="1" cap="all" dirty="0">
              <a:solidFill>
                <a:srgbClr val="FFA300"/>
              </a:solidFill>
            </a:endParaRPr>
          </a:p>
          <a:p>
            <a:pPr marL="685800" lvl="1" indent="-342900">
              <a:spcBef>
                <a:spcPts val="600"/>
              </a:spcBef>
              <a:spcAft>
                <a:spcPts val="600"/>
              </a:spcAft>
              <a:buFont typeface="Wingdings" panose="05000000000000000000" pitchFamily="2" charset="2"/>
              <a:buChar char="q"/>
            </a:pPr>
            <a:r>
              <a:rPr lang="en-US" dirty="0">
                <a:solidFill>
                  <a:srgbClr val="58595B"/>
                </a:solidFill>
              </a:rPr>
              <a:t>Create a solar landing page on local government website with goals and local resources for solar development. </a:t>
            </a:r>
            <a:r>
              <a:rPr lang="en-US" sz="1050" b="1" dirty="0">
                <a:solidFill>
                  <a:srgbClr val="58595B"/>
                </a:solidFill>
              </a:rPr>
              <a:t>(10 PTS)</a:t>
            </a:r>
          </a:p>
          <a:p>
            <a:pPr marL="685800" lvl="1" indent="-342900">
              <a:spcBef>
                <a:spcPts val="600"/>
              </a:spcBef>
              <a:spcAft>
                <a:spcPts val="600"/>
              </a:spcAft>
              <a:buFont typeface="Wingdings" panose="05000000000000000000" pitchFamily="2" charset="2"/>
              <a:buChar char="q"/>
            </a:pPr>
            <a:r>
              <a:rPr lang="en-US" dirty="0">
                <a:solidFill>
                  <a:srgbClr val="58595B"/>
                </a:solidFill>
              </a:rPr>
              <a:t>Discuss community or shared solar programs with the local utility. </a:t>
            </a:r>
            <a:r>
              <a:rPr lang="en-US" sz="1050" b="1" dirty="0">
                <a:solidFill>
                  <a:srgbClr val="58595B"/>
                </a:solidFill>
              </a:rPr>
              <a:t>(U-2: 10 PTS)</a:t>
            </a:r>
          </a:p>
          <a:p>
            <a:pPr lvl="1">
              <a:spcBef>
                <a:spcPts val="600"/>
              </a:spcBef>
              <a:spcAft>
                <a:spcPts val="600"/>
              </a:spcAft>
            </a:pPr>
            <a:endParaRPr lang="en-US" sz="2100" dirty="0">
              <a:solidFill>
                <a:srgbClr val="58595B"/>
              </a:solidFill>
            </a:endParaRPr>
          </a:p>
          <a:p>
            <a:pPr marL="685800" lvl="1" indent="-342900">
              <a:spcBef>
                <a:spcPts val="600"/>
              </a:spcBef>
              <a:spcAft>
                <a:spcPts val="600"/>
              </a:spcAft>
              <a:buFont typeface="+mj-lt"/>
              <a:buAutoNum type="arabicPeriod"/>
            </a:pPr>
            <a:endParaRPr lang="en-US" sz="525" dirty="0">
              <a:solidFill>
                <a:srgbClr val="58595B"/>
              </a:solidFill>
            </a:endParaRPr>
          </a:p>
          <a:p>
            <a:pPr marL="685800" lvl="1" indent="-342900">
              <a:spcBef>
                <a:spcPts val="600"/>
              </a:spcBef>
              <a:spcAft>
                <a:spcPts val="600"/>
              </a:spcAft>
              <a:buFont typeface="Wingdings" panose="05000000000000000000" pitchFamily="2" charset="2"/>
              <a:buChar char="q"/>
            </a:pPr>
            <a:r>
              <a:rPr lang="en-US" dirty="0">
                <a:solidFill>
                  <a:srgbClr val="58595B"/>
                </a:solidFill>
              </a:rPr>
              <a:t>Provide consumer protection resources on solar. </a:t>
            </a:r>
            <a:r>
              <a:rPr lang="en-US" sz="1050" b="1" dirty="0">
                <a:solidFill>
                  <a:srgbClr val="58595B"/>
                </a:solidFill>
              </a:rPr>
              <a:t>(5 PTS) </a:t>
            </a:r>
          </a:p>
          <a:p>
            <a:pPr marL="685800" lvl="1" indent="-342900">
              <a:spcBef>
                <a:spcPts val="600"/>
              </a:spcBef>
              <a:spcAft>
                <a:spcPts val="600"/>
              </a:spcAft>
              <a:buFont typeface="Wingdings" panose="05000000000000000000" pitchFamily="2" charset="2"/>
              <a:buChar char="q"/>
            </a:pPr>
            <a:r>
              <a:rPr lang="en-US" dirty="0">
                <a:solidFill>
                  <a:srgbClr val="58595B"/>
                </a:solidFill>
              </a:rPr>
              <a:t>Make inspection requirements for PV available online. </a:t>
            </a:r>
            <a:r>
              <a:rPr lang="en-US" sz="1050" b="1" dirty="0">
                <a:solidFill>
                  <a:srgbClr val="58595B"/>
                </a:solidFill>
              </a:rPr>
              <a:t>(10 PTS) </a:t>
            </a:r>
          </a:p>
          <a:p>
            <a:pPr marL="685800" lvl="1" indent="-342900">
              <a:spcBef>
                <a:spcPts val="600"/>
              </a:spcBef>
              <a:spcAft>
                <a:spcPts val="600"/>
              </a:spcAft>
              <a:buFont typeface="Wingdings" panose="05000000000000000000" pitchFamily="2" charset="2"/>
              <a:buChar char="q"/>
            </a:pPr>
            <a:r>
              <a:rPr lang="en-US" dirty="0">
                <a:solidFill>
                  <a:srgbClr val="58595B"/>
                </a:solidFill>
              </a:rPr>
              <a:t>Provide resources on active solar installers and/or local incentives for solar. </a:t>
            </a:r>
            <a:r>
              <a:rPr lang="en-US" sz="1050" b="1" dirty="0">
                <a:solidFill>
                  <a:srgbClr val="58595B"/>
                </a:solidFill>
              </a:rPr>
              <a:t>(5 PTS) </a:t>
            </a:r>
          </a:p>
          <a:p>
            <a:pPr lvl="1"/>
            <a:endParaRPr lang="en-US" sz="750" b="1" dirty="0"/>
          </a:p>
          <a:p>
            <a:pPr lvl="1" algn="ctr"/>
            <a:r>
              <a:rPr lang="en-US" sz="1050" b="1" dirty="0"/>
              <a:t>NOTE: This is not a prescribed path, just an example.</a:t>
            </a:r>
          </a:p>
          <a:p>
            <a:pPr lvl="1"/>
            <a:endParaRPr lang="en-US" sz="1050" b="1" dirty="0">
              <a:solidFill>
                <a:srgbClr val="58595B"/>
              </a:solidFill>
            </a:endParaRPr>
          </a:p>
          <a:p>
            <a:pPr lvl="1"/>
            <a:endParaRPr lang="en-US" sz="1050" b="1" dirty="0">
              <a:solidFill>
                <a:srgbClr val="58595B"/>
              </a:solidFill>
            </a:endParaRPr>
          </a:p>
          <a:p>
            <a:pPr marL="685800" lvl="1" indent="-342900">
              <a:buFont typeface="Arial" panose="020B0604020202020204" pitchFamily="34" charset="0"/>
              <a:buChar char="•"/>
            </a:pPr>
            <a:endParaRPr lang="en-US" dirty="0">
              <a:solidFill>
                <a:srgbClr val="58595B"/>
              </a:solidFill>
            </a:endParaRPr>
          </a:p>
        </p:txBody>
      </p:sp>
      <p:grpSp>
        <p:nvGrpSpPr>
          <p:cNvPr id="4" name="Group 3"/>
          <p:cNvGrpSpPr/>
          <p:nvPr/>
        </p:nvGrpSpPr>
        <p:grpSpPr>
          <a:xfrm>
            <a:off x="1856554" y="3414631"/>
            <a:ext cx="5124450" cy="414369"/>
            <a:chOff x="404907" y="4172661"/>
            <a:chExt cx="6832600" cy="552492"/>
          </a:xfrm>
        </p:grpSpPr>
        <p:sp>
          <p:nvSpPr>
            <p:cNvPr id="2" name="Rounded Rectangle 1"/>
            <p:cNvSpPr/>
            <p:nvPr/>
          </p:nvSpPr>
          <p:spPr>
            <a:xfrm>
              <a:off x="404907" y="4410808"/>
              <a:ext cx="6832600" cy="76200"/>
            </a:xfrm>
            <a:prstGeom prst="roundRect">
              <a:avLst/>
            </a:prstGeom>
            <a:solidFill>
              <a:srgbClr val="FFA300"/>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Oval 5"/>
            <p:cNvSpPr/>
            <p:nvPr/>
          </p:nvSpPr>
          <p:spPr>
            <a:xfrm>
              <a:off x="3546887" y="4172661"/>
              <a:ext cx="548640" cy="552492"/>
            </a:xfrm>
            <a:prstGeom prst="ellipse">
              <a:avLst/>
            </a:prstGeom>
            <a:solidFill>
              <a:srgbClr val="FFA300"/>
            </a:solidFill>
            <a:ln>
              <a:solidFill>
                <a:srgbClr val="FFA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8595B"/>
                  </a:solidFill>
                  <a:effectLst>
                    <a:outerShdw blurRad="38100" dist="38100" dir="2700000" algn="tl">
                      <a:srgbClr val="000000">
                        <a:alpha val="43137"/>
                      </a:srgbClr>
                    </a:outerShdw>
                  </a:effectLst>
                </a:rPr>
                <a:t>OR</a:t>
              </a:r>
              <a:endParaRPr lang="en-US" sz="450" b="1" dirty="0">
                <a:solidFill>
                  <a:srgbClr val="58595B"/>
                </a:solidFill>
                <a:effectLst>
                  <a:outerShdw blurRad="38100" dist="38100" dir="2700000" algn="tl">
                    <a:srgbClr val="000000">
                      <a:alpha val="43137"/>
                    </a:srgbClr>
                  </a:outerShdw>
                </a:effectLst>
              </a:endParaRPr>
            </a:p>
          </p:txBody>
        </p:sp>
      </p:grpSp>
      <p:sp>
        <p:nvSpPr>
          <p:cNvPr id="11" name="Title 2"/>
          <p:cNvSpPr txBox="1">
            <a:spLocks/>
          </p:cNvSpPr>
          <p:nvPr/>
        </p:nvSpPr>
        <p:spPr>
          <a:xfrm>
            <a:off x="540485" y="599303"/>
            <a:ext cx="5469382" cy="649911"/>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a:lnSpc>
                <a:spcPct val="80000"/>
              </a:lnSpc>
            </a:pPr>
            <a:r>
              <a:rPr lang="en-US" sz="3600" dirty="0">
                <a:solidFill>
                  <a:srgbClr val="58595B"/>
                </a:solidFill>
                <a:latin typeface="BrownPro" panose="02010804010101010102" pitchFamily="50" charset="0"/>
              </a:rPr>
              <a:t>Path to SolSmart Bronze</a:t>
            </a:r>
          </a:p>
        </p:txBody>
      </p:sp>
    </p:spTree>
    <p:extLst>
      <p:ext uri="{BB962C8B-B14F-4D97-AF65-F5344CB8AC3E}">
        <p14:creationId xmlns:p14="http://schemas.microsoft.com/office/powerpoint/2010/main" val="289517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74813"/>
            <a:ext cx="2551113" cy="1439862"/>
          </a:xfrm>
        </p:spPr>
        <p:txBody>
          <a:bodyPr anchor="b">
            <a:normAutofit/>
          </a:bodyPr>
          <a:lstStyle/>
          <a:p>
            <a:r>
              <a:rPr lang="en-US" sz="3000" dirty="0">
                <a:solidFill>
                  <a:srgbClr val="FFFFFF"/>
                </a:solidFill>
                <a:latin typeface="BrownPro" panose="02010804010101010102" pitchFamily="50" charset="0"/>
              </a:rPr>
              <a:t>SolSmart</a:t>
            </a:r>
          </a:p>
        </p:txBody>
      </p:sp>
      <p:sp>
        <p:nvSpPr>
          <p:cNvPr id="4" name="Content Placeholder 3"/>
          <p:cNvSpPr txBox="1">
            <a:spLocks noGrp="1"/>
          </p:cNvSpPr>
          <p:nvPr>
            <p:ph idx="4294967295"/>
          </p:nvPr>
        </p:nvSpPr>
        <p:spPr>
          <a:xfrm>
            <a:off x="5394324" y="2978149"/>
            <a:ext cx="3584575" cy="901700"/>
          </a:xfrm>
          <a:prstGeom prst="rect">
            <a:avLst/>
          </a:prstGeom>
        </p:spPr>
        <p:txBody>
          <a:bodyPr rtlCol="0">
            <a:noAutofit/>
          </a:bodyPr>
          <a:lstStyle/>
          <a:p>
            <a:pPr>
              <a:spcBef>
                <a:spcPts val="0"/>
              </a:spcBef>
            </a:pPr>
            <a:r>
              <a:rPr lang="en-US" sz="4050" dirty="0">
                <a:solidFill>
                  <a:srgbClr val="58595B"/>
                </a:solidFill>
                <a:latin typeface="BrownPro" panose="02010804010101010102" pitchFamily="50" charset="0"/>
              </a:rPr>
              <a:t>Technical Assistance</a:t>
            </a:r>
            <a:endParaRPr lang="en-US" sz="3600" dirty="0">
              <a:solidFill>
                <a:schemeClr val="bg1"/>
              </a:solidFill>
              <a:latin typeface="BrownPro" panose="02010804010101010102" pitchFamily="50" charset="0"/>
            </a:endParaRPr>
          </a:p>
        </p:txBody>
      </p:sp>
      <p:pic>
        <p:nvPicPr>
          <p:cNvPr id="14" name="Picture 13"/>
          <p:cNvPicPr>
            <a:picLocks noChangeAspect="1"/>
          </p:cNvPicPr>
          <p:nvPr/>
        </p:nvPicPr>
        <p:blipFill>
          <a:blip r:embed="rId2"/>
          <a:stretch>
            <a:fillRect/>
          </a:stretch>
        </p:blipFill>
        <p:spPr>
          <a:xfrm>
            <a:off x="94059" y="2093968"/>
            <a:ext cx="4885722" cy="2670063"/>
          </a:xfrm>
          <a:prstGeom prst="rect">
            <a:avLst/>
          </a:prstGeom>
        </p:spPr>
      </p:pic>
      <p:sp>
        <p:nvSpPr>
          <p:cNvPr id="15" name="Rectangle 14"/>
          <p:cNvSpPr/>
          <p:nvPr/>
        </p:nvSpPr>
        <p:spPr>
          <a:xfrm>
            <a:off x="5246743" y="1442830"/>
            <a:ext cx="45719" cy="4596020"/>
          </a:xfrm>
          <a:prstGeom prst="rect">
            <a:avLst/>
          </a:prstGeom>
          <a:solidFill>
            <a:srgbClr val="58595B"/>
          </a:solidFill>
          <a:ln>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a:solidFill>
                <a:sysClr val="windowText" lastClr="000000"/>
              </a:solidFill>
            </a:endParaRPr>
          </a:p>
        </p:txBody>
      </p:sp>
    </p:spTree>
    <p:extLst>
      <p:ext uri="{BB962C8B-B14F-4D97-AF65-F5344CB8AC3E}">
        <p14:creationId xmlns:p14="http://schemas.microsoft.com/office/powerpoint/2010/main" val="107620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36" y="484741"/>
            <a:ext cx="7273605" cy="804129"/>
          </a:xfrm>
        </p:spPr>
        <p:txBody>
          <a:bodyPr>
            <a:noAutofit/>
          </a:bodyPr>
          <a:lstStyle/>
          <a:p>
            <a:r>
              <a:rPr lang="en-US" sz="3600" dirty="0">
                <a:solidFill>
                  <a:srgbClr val="58595B"/>
                </a:solidFill>
                <a:latin typeface="BrownPro" panose="02010804010101010102" pitchFamily="50" charset="0"/>
              </a:rPr>
              <a:t>No-Cost Technical Assistance</a:t>
            </a:r>
          </a:p>
        </p:txBody>
      </p:sp>
      <p:sp>
        <p:nvSpPr>
          <p:cNvPr id="4" name="Content Placeholder 2"/>
          <p:cNvSpPr txBox="1">
            <a:spLocks/>
          </p:cNvSpPr>
          <p:nvPr/>
        </p:nvSpPr>
        <p:spPr>
          <a:xfrm>
            <a:off x="699847" y="1627125"/>
            <a:ext cx="7829957" cy="2907805"/>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All communities pursuing SolSmart designation are </a:t>
            </a:r>
            <a:r>
              <a:rPr lang="en-US" sz="2000" b="1" dirty="0">
                <a:solidFill>
                  <a:schemeClr val="tx1"/>
                </a:solidFill>
              </a:rPr>
              <a:t>eligible for no-cost technical assistance </a:t>
            </a:r>
            <a:r>
              <a:rPr lang="en-US" sz="2000" dirty="0">
                <a:solidFill>
                  <a:schemeClr val="tx1"/>
                </a:solidFill>
              </a:rPr>
              <a:t>from national solar experts.</a:t>
            </a:r>
          </a:p>
          <a:p>
            <a:pPr marL="342900" indent="-342900" defTabSz="685800">
              <a:lnSpc>
                <a:spcPct val="110000"/>
              </a:lnSpc>
              <a:spcBef>
                <a:spcPts val="0"/>
              </a:spcBef>
              <a:spcAft>
                <a:spcPts val="1200"/>
              </a:spcAft>
              <a:buFont typeface="Wingdings" panose="05000000000000000000" pitchFamily="2" charset="2"/>
              <a:buChar char="q"/>
              <a:defRPr/>
            </a:pPr>
            <a:r>
              <a:rPr lang="en-US" sz="2000" b="1" dirty="0">
                <a:solidFill>
                  <a:schemeClr val="tx1"/>
                </a:solidFill>
              </a:rPr>
              <a:t>TA providers have decades </a:t>
            </a:r>
            <a:r>
              <a:rPr lang="en-US" sz="2000" dirty="0">
                <a:solidFill>
                  <a:schemeClr val="tx1"/>
                </a:solidFill>
              </a:rPr>
              <a:t>of combined experience in solar energy, along with </a:t>
            </a:r>
            <a:r>
              <a:rPr lang="en-US" sz="2000" b="1" dirty="0">
                <a:solidFill>
                  <a:schemeClr val="tx1"/>
                </a:solidFill>
              </a:rPr>
              <a:t>thousands of hours of previous TA provision</a:t>
            </a:r>
            <a:r>
              <a:rPr lang="en-US" sz="2000" dirty="0">
                <a:solidFill>
                  <a:schemeClr val="tx1"/>
                </a:solidFill>
              </a:rPr>
              <a:t> to municipal governments.</a:t>
            </a:r>
          </a:p>
          <a:p>
            <a:pPr marL="342900" indent="-342900" defTabSz="685800">
              <a:lnSpc>
                <a:spcPct val="110000"/>
              </a:lnSpc>
              <a:spcBef>
                <a:spcPts val="0"/>
              </a:spcBef>
              <a:spcAft>
                <a:spcPts val="1200"/>
              </a:spcAft>
              <a:buFont typeface="Wingdings" panose="05000000000000000000" pitchFamily="2" charset="2"/>
              <a:buChar char="q"/>
              <a:defRPr/>
            </a:pPr>
            <a:r>
              <a:rPr lang="en-US" sz="2000" dirty="0">
                <a:solidFill>
                  <a:schemeClr val="tx1"/>
                </a:solidFill>
              </a:rPr>
              <a:t>On average, a community can expect </a:t>
            </a:r>
            <a:r>
              <a:rPr lang="en-US" sz="2000" b="1" dirty="0">
                <a:solidFill>
                  <a:schemeClr val="tx1"/>
                </a:solidFill>
              </a:rPr>
              <a:t>100 hours</a:t>
            </a:r>
            <a:r>
              <a:rPr lang="en-US" sz="2000" dirty="0">
                <a:solidFill>
                  <a:schemeClr val="tx1"/>
                </a:solidFill>
              </a:rPr>
              <a:t> of technical assistance.</a:t>
            </a:r>
          </a:p>
          <a:p>
            <a:pPr marL="342900" indent="-342900" defTabSz="685800">
              <a:lnSpc>
                <a:spcPct val="110000"/>
              </a:lnSpc>
              <a:spcBef>
                <a:spcPts val="0"/>
              </a:spcBef>
              <a:spcAft>
                <a:spcPts val="1200"/>
              </a:spcAft>
              <a:buFont typeface="Wingdings" panose="05000000000000000000" pitchFamily="2" charset="2"/>
              <a:buChar char="q"/>
              <a:defRPr/>
            </a:pPr>
            <a:endParaRPr lang="en-US" b="1" dirty="0">
              <a:solidFill>
                <a:schemeClr val="tx1"/>
              </a:solidFill>
            </a:endParaRPr>
          </a:p>
        </p:txBody>
      </p:sp>
      <p:pic>
        <p:nvPicPr>
          <p:cNvPr id="11" name="Picture 10"/>
          <p:cNvPicPr>
            <a:picLocks noChangeAspect="1"/>
          </p:cNvPicPr>
          <p:nvPr/>
        </p:nvPicPr>
        <p:blipFill>
          <a:blip r:embed="rId2"/>
          <a:stretch>
            <a:fillRect/>
          </a:stretch>
        </p:blipFill>
        <p:spPr>
          <a:xfrm>
            <a:off x="7066886" y="4151882"/>
            <a:ext cx="1990616" cy="1990616"/>
          </a:xfrm>
          <a:prstGeom prst="rect">
            <a:avLst/>
          </a:prstGeom>
        </p:spPr>
      </p:pic>
    </p:spTree>
    <p:extLst>
      <p:ext uri="{BB962C8B-B14F-4D97-AF65-F5344CB8AC3E}">
        <p14:creationId xmlns:p14="http://schemas.microsoft.com/office/powerpoint/2010/main" val="1529367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Elbow Connector 44"/>
          <p:cNvCxnSpPr>
            <a:stCxn id="43" idx="3"/>
          </p:cNvCxnSpPr>
          <p:nvPr/>
        </p:nvCxnSpPr>
        <p:spPr>
          <a:xfrm flipV="1">
            <a:off x="5722503" y="3186125"/>
            <a:ext cx="2204374" cy="291315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half" idx="2"/>
          </p:nvPr>
        </p:nvSpPr>
        <p:spPr/>
        <p:txBody>
          <a:bodyPr>
            <a:normAutofit/>
          </a:bodyPr>
          <a:lstStyle/>
          <a:p>
            <a:r>
              <a:rPr lang="en-US" sz="1800" b="1" dirty="0">
                <a:solidFill>
                  <a:srgbClr val="FFA300"/>
                </a:solidFill>
              </a:rPr>
              <a:t>STEP 1: Cut critical red tape via (3) prerequisites.</a:t>
            </a:r>
          </a:p>
        </p:txBody>
      </p:sp>
      <p:sp>
        <p:nvSpPr>
          <p:cNvPr id="43" name="Rectangle 42"/>
          <p:cNvSpPr/>
          <p:nvPr/>
        </p:nvSpPr>
        <p:spPr>
          <a:xfrm>
            <a:off x="786542" y="5670030"/>
            <a:ext cx="4935961" cy="858500"/>
          </a:xfrm>
          <a:prstGeom prst="rect">
            <a:avLst/>
          </a:prstGeom>
          <a:solidFill>
            <a:srgbClr val="58595B">
              <a:alpha val="10196"/>
            </a:srgbClr>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kern="0" dirty="0">
              <a:solidFill>
                <a:sysClr val="windowText" lastClr="000000"/>
              </a:solidFill>
            </a:endParaRPr>
          </a:p>
        </p:txBody>
      </p:sp>
      <p:pic>
        <p:nvPicPr>
          <p:cNvPr id="4" name="Picture 3"/>
          <p:cNvPicPr>
            <a:picLocks noChangeAspect="1"/>
          </p:cNvPicPr>
          <p:nvPr/>
        </p:nvPicPr>
        <p:blipFill>
          <a:blip r:embed="rId3"/>
          <a:stretch>
            <a:fillRect/>
          </a:stretch>
        </p:blipFill>
        <p:spPr>
          <a:xfrm>
            <a:off x="5891399" y="1443197"/>
            <a:ext cx="3092808" cy="4039362"/>
          </a:xfrm>
          <a:prstGeom prst="rect">
            <a:avLst/>
          </a:prstGeom>
          <a:ln w="38100">
            <a:solidFill>
              <a:srgbClr val="58595B"/>
            </a:solidFill>
          </a:ln>
        </p:spPr>
      </p:pic>
      <p:sp>
        <p:nvSpPr>
          <p:cNvPr id="13" name="Title 2"/>
          <p:cNvSpPr txBox="1">
            <a:spLocks/>
          </p:cNvSpPr>
          <p:nvPr/>
        </p:nvSpPr>
        <p:spPr>
          <a:xfrm>
            <a:off x="533152" y="661011"/>
            <a:ext cx="7360443" cy="608849"/>
          </a:xfrm>
          <a:prstGeom prst="rect">
            <a:avLst/>
          </a:prstGeom>
        </p:spPr>
        <p:txBody>
          <a:bodyPr vert="horz" lIns="68580" tIns="34290" rIns="68580" bIns="3429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pPr defTabSz="685800">
              <a:lnSpc>
                <a:spcPct val="80000"/>
              </a:lnSpc>
              <a:defRPr/>
            </a:pPr>
            <a:r>
              <a:rPr lang="en-US" sz="3600" spc="-90" dirty="0">
                <a:solidFill>
                  <a:srgbClr val="58595B"/>
                </a:solidFill>
                <a:latin typeface="BrownPro" panose="02010804010101010102" pitchFamily="50" charset="0"/>
              </a:rPr>
              <a:t>No-Cost Technical Assistance</a:t>
            </a:r>
          </a:p>
        </p:txBody>
      </p:sp>
      <p:sp>
        <p:nvSpPr>
          <p:cNvPr id="19" name="Content Placeholder 2"/>
          <p:cNvSpPr txBox="1">
            <a:spLocks/>
          </p:cNvSpPr>
          <p:nvPr/>
        </p:nvSpPr>
        <p:spPr>
          <a:xfrm>
            <a:off x="884240" y="5772706"/>
            <a:ext cx="4851269" cy="833411"/>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defTabSz="685800">
              <a:spcBef>
                <a:spcPts val="975"/>
              </a:spcBef>
              <a:spcAft>
                <a:spcPts val="900"/>
              </a:spcAft>
              <a:buNone/>
              <a:defRPr/>
            </a:pPr>
            <a:r>
              <a:rPr lang="en-US" sz="1500" dirty="0"/>
              <a:t>TA providers are creating templates to assist communities, and to provide them with a more transparent experience.</a:t>
            </a:r>
          </a:p>
        </p:txBody>
      </p:sp>
      <p:sp>
        <p:nvSpPr>
          <p:cNvPr id="10" name="Content Placeholder 2"/>
          <p:cNvSpPr txBox="1">
            <a:spLocks/>
          </p:cNvSpPr>
          <p:nvPr/>
        </p:nvSpPr>
        <p:spPr>
          <a:xfrm>
            <a:off x="1111362" y="1792287"/>
            <a:ext cx="5594653" cy="3877744"/>
          </a:xfrm>
          <a:prstGeom prst="rect">
            <a:avLst/>
          </a:prstGeom>
        </p:spPr>
        <p:txBody>
          <a:bodyPr vert="horz" lIns="68580" tIns="34290" rIns="68580" bIns="34290" rtlCol="0">
            <a:normAutofit fontScale="47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342900" indent="-342900" defTabSz="685800">
              <a:lnSpc>
                <a:spcPct val="120000"/>
              </a:lnSpc>
              <a:spcBef>
                <a:spcPts val="450"/>
              </a:spcBef>
              <a:buSzPct val="100000"/>
              <a:buFont typeface="Wingdings" panose="05000000000000000000" pitchFamily="2" charset="2"/>
              <a:buChar char="q"/>
              <a:defRPr/>
            </a:pPr>
            <a:r>
              <a:rPr lang="en-US" sz="3600" dirty="0"/>
              <a:t>Online</a:t>
            </a:r>
          </a:p>
          <a:p>
            <a:pPr marL="685800" lvl="1" indent="-290513" defTabSz="685800">
              <a:lnSpc>
                <a:spcPct val="120000"/>
              </a:lnSpc>
              <a:spcBef>
                <a:spcPts val="450"/>
              </a:spcBef>
              <a:buSzPct val="100000"/>
              <a:buFont typeface="Wingdings" panose="05000000000000000000" pitchFamily="2" charset="2"/>
              <a:buChar char="q"/>
              <a:tabLst>
                <a:tab pos="597694" algn="l"/>
              </a:tabLst>
              <a:defRPr/>
            </a:pPr>
            <a:r>
              <a:rPr lang="en-US" sz="3300" i="0" dirty="0"/>
              <a:t>Resource catalog</a:t>
            </a:r>
          </a:p>
          <a:p>
            <a:pPr marL="685800" lvl="1" indent="-290513" defTabSz="685800">
              <a:lnSpc>
                <a:spcPct val="120000"/>
              </a:lnSpc>
              <a:spcBef>
                <a:spcPts val="450"/>
              </a:spcBef>
              <a:buSzPct val="100000"/>
              <a:buFont typeface="Wingdings" panose="05000000000000000000" pitchFamily="2" charset="2"/>
              <a:buChar char="q"/>
              <a:tabLst>
                <a:tab pos="597694" algn="l"/>
              </a:tabLst>
              <a:defRPr/>
            </a:pPr>
            <a:r>
              <a:rPr lang="en-US" sz="3300" i="0" dirty="0"/>
              <a:t>Email</a:t>
            </a:r>
          </a:p>
          <a:p>
            <a:pPr marL="685800" lvl="1" indent="-290513" defTabSz="685800">
              <a:lnSpc>
                <a:spcPct val="120000"/>
              </a:lnSpc>
              <a:spcBef>
                <a:spcPts val="450"/>
              </a:spcBef>
              <a:buSzPct val="100000"/>
              <a:buFont typeface="Wingdings" panose="05000000000000000000" pitchFamily="2" charset="2"/>
              <a:buChar char="q"/>
              <a:tabLst>
                <a:tab pos="597694" algn="l"/>
              </a:tabLst>
              <a:defRPr/>
            </a:pPr>
            <a:r>
              <a:rPr lang="en-US" sz="3300" i="0" dirty="0"/>
              <a:t>Webinars</a:t>
            </a:r>
          </a:p>
          <a:p>
            <a:pPr marL="342900" indent="-342900" defTabSz="685800">
              <a:lnSpc>
                <a:spcPct val="120000"/>
              </a:lnSpc>
              <a:spcBef>
                <a:spcPts val="450"/>
              </a:spcBef>
              <a:buSzPct val="100000"/>
              <a:buFont typeface="Wingdings" panose="05000000000000000000" pitchFamily="2" charset="2"/>
              <a:buChar char="q"/>
              <a:defRPr/>
            </a:pPr>
            <a:r>
              <a:rPr lang="en-US" sz="3600" dirty="0"/>
              <a:t>Over the Phone</a:t>
            </a:r>
          </a:p>
          <a:p>
            <a:pPr marL="685800" lvl="1" indent="-290513" defTabSz="685800">
              <a:lnSpc>
                <a:spcPct val="120000"/>
              </a:lnSpc>
              <a:spcBef>
                <a:spcPts val="450"/>
              </a:spcBef>
              <a:buSzPct val="100000"/>
              <a:buFont typeface="Wingdings" panose="05000000000000000000" pitchFamily="2" charset="2"/>
              <a:buChar char="q"/>
              <a:defRPr/>
            </a:pPr>
            <a:r>
              <a:rPr lang="en-US" sz="3300" i="0" dirty="0"/>
              <a:t>Clearinghouse calls</a:t>
            </a:r>
          </a:p>
          <a:p>
            <a:pPr marL="685800" lvl="1" indent="-290513" defTabSz="685800">
              <a:lnSpc>
                <a:spcPct val="120000"/>
              </a:lnSpc>
              <a:spcBef>
                <a:spcPts val="450"/>
              </a:spcBef>
              <a:buSzPct val="100000"/>
              <a:buFont typeface="Wingdings" panose="05000000000000000000" pitchFamily="2" charset="2"/>
              <a:buChar char="q"/>
              <a:defRPr/>
            </a:pPr>
            <a:r>
              <a:rPr lang="en-US" sz="3300" i="0" dirty="0"/>
              <a:t>Conference calls</a:t>
            </a:r>
          </a:p>
          <a:p>
            <a:pPr marL="342900" indent="-342900" defTabSz="685800">
              <a:lnSpc>
                <a:spcPct val="120000"/>
              </a:lnSpc>
              <a:spcBef>
                <a:spcPts val="450"/>
              </a:spcBef>
              <a:buSzPct val="100000"/>
              <a:buFont typeface="Wingdings" panose="05000000000000000000" pitchFamily="2" charset="2"/>
              <a:buChar char="q"/>
              <a:defRPr/>
            </a:pPr>
            <a:r>
              <a:rPr lang="en-US" sz="3600" dirty="0"/>
              <a:t>In person</a:t>
            </a:r>
          </a:p>
          <a:p>
            <a:pPr marL="685800" lvl="1" indent="-290513" defTabSz="685800">
              <a:lnSpc>
                <a:spcPct val="120000"/>
              </a:lnSpc>
              <a:spcBef>
                <a:spcPts val="450"/>
              </a:spcBef>
              <a:buSzPct val="100000"/>
              <a:buFont typeface="Wingdings" panose="05000000000000000000" pitchFamily="2" charset="2"/>
              <a:buChar char="q"/>
              <a:defRPr/>
            </a:pPr>
            <a:r>
              <a:rPr lang="en-US" sz="3300" i="0" dirty="0"/>
              <a:t>Site visits</a:t>
            </a:r>
          </a:p>
          <a:p>
            <a:pPr marL="685800" lvl="1" indent="-290513" defTabSz="685800">
              <a:lnSpc>
                <a:spcPct val="120000"/>
              </a:lnSpc>
              <a:spcBef>
                <a:spcPts val="450"/>
              </a:spcBef>
              <a:buSzPct val="100000"/>
              <a:buFont typeface="Wingdings" panose="05000000000000000000" pitchFamily="2" charset="2"/>
              <a:buChar char="q"/>
              <a:defRPr/>
            </a:pPr>
            <a:r>
              <a:rPr lang="en-US" sz="3300" i="0" dirty="0"/>
              <a:t>Technical workshops/seminars</a:t>
            </a:r>
          </a:p>
          <a:p>
            <a:pPr marL="685800" lvl="1" indent="-290513" defTabSz="685800">
              <a:lnSpc>
                <a:spcPct val="120000"/>
              </a:lnSpc>
              <a:spcBef>
                <a:spcPts val="450"/>
              </a:spcBef>
              <a:buSzPct val="100000"/>
              <a:buFont typeface="Wingdings" panose="05000000000000000000" pitchFamily="2" charset="2"/>
              <a:buChar char="q"/>
              <a:defRPr/>
            </a:pPr>
            <a:r>
              <a:rPr lang="en-US" sz="3300" i="0" dirty="0"/>
              <a:t>Advisors</a:t>
            </a:r>
          </a:p>
          <a:p>
            <a:pPr marL="344488" indent="-344488" defTabSz="685800">
              <a:lnSpc>
                <a:spcPct val="120000"/>
              </a:lnSpc>
              <a:spcBef>
                <a:spcPts val="450"/>
              </a:spcBef>
              <a:buSzPct val="100000"/>
              <a:buFont typeface="Wingdings" panose="05000000000000000000" pitchFamily="2" charset="2"/>
              <a:buChar char="q"/>
              <a:defRPr/>
            </a:pPr>
            <a:r>
              <a:rPr lang="en-US" sz="3600" dirty="0"/>
              <a:t>Peer-to-peer</a:t>
            </a:r>
          </a:p>
        </p:txBody>
      </p:sp>
      <p:sp>
        <p:nvSpPr>
          <p:cNvPr id="2" name="Rectangle 1"/>
          <p:cNvSpPr/>
          <p:nvPr/>
        </p:nvSpPr>
        <p:spPr>
          <a:xfrm>
            <a:off x="533152" y="1364540"/>
            <a:ext cx="4750468" cy="427746"/>
          </a:xfrm>
          <a:prstGeom prst="rect">
            <a:avLst/>
          </a:prstGeom>
        </p:spPr>
        <p:txBody>
          <a:bodyPr wrap="none">
            <a:spAutoFit/>
          </a:bodyPr>
          <a:lstStyle/>
          <a:p>
            <a:pPr defTabSz="685800">
              <a:lnSpc>
                <a:spcPct val="120000"/>
              </a:lnSpc>
              <a:spcBef>
                <a:spcPts val="900"/>
              </a:spcBef>
              <a:defRPr/>
            </a:pPr>
            <a:r>
              <a:rPr lang="en-US" sz="2000" dirty="0"/>
              <a:t>TA provision through a variety of means:</a:t>
            </a:r>
          </a:p>
        </p:txBody>
      </p:sp>
    </p:spTree>
    <p:extLst>
      <p:ext uri="{BB962C8B-B14F-4D97-AF65-F5344CB8AC3E}">
        <p14:creationId xmlns:p14="http://schemas.microsoft.com/office/powerpoint/2010/main" val="2378887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7639" y="6452113"/>
            <a:ext cx="2239243" cy="340359"/>
          </a:xfrm>
          <a:prstGeom prst="rect">
            <a:avLst/>
          </a:prstGeom>
          <a:solidFill>
            <a:srgbClr val="FFA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44036" y="238720"/>
            <a:ext cx="6383622" cy="1020715"/>
          </a:xfrm>
        </p:spPr>
        <p:txBody>
          <a:bodyPr/>
          <a:lstStyle/>
          <a:p>
            <a:r>
              <a:rPr lang="en-US" sz="3600" dirty="0">
                <a:solidFill>
                  <a:srgbClr val="58595B"/>
                </a:solidFill>
                <a:latin typeface="BrownPro" panose="02010804010101010102" pitchFamily="50" charset="0"/>
              </a:rPr>
              <a:t>Will County, IL</a:t>
            </a:r>
          </a:p>
        </p:txBody>
      </p:sp>
      <p:sp>
        <p:nvSpPr>
          <p:cNvPr id="10" name="Rectangle 9"/>
          <p:cNvSpPr/>
          <p:nvPr/>
        </p:nvSpPr>
        <p:spPr>
          <a:xfrm>
            <a:off x="544036" y="1406376"/>
            <a:ext cx="5933882" cy="3754874"/>
          </a:xfrm>
          <a:prstGeom prst="rect">
            <a:avLst/>
          </a:prstGeom>
        </p:spPr>
        <p:txBody>
          <a:bodyPr wrap="square">
            <a:spAutoFit/>
          </a:bodyPr>
          <a:lstStyle/>
          <a:p>
            <a:pPr marL="285750"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Will County joined SolSmart in June 2016.</a:t>
            </a:r>
          </a:p>
          <a:p>
            <a:pPr marL="285750"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Since joining SolSmart, program staff have assisted Will County staff with:</a:t>
            </a:r>
          </a:p>
          <a:p>
            <a:pPr marL="742950" lvl="1"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Determining their path to designation.</a:t>
            </a:r>
          </a:p>
          <a:p>
            <a:pPr marL="742950" lvl="1"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Reviewing the county zoning code, specifically as it pertains to solar as a primary use.</a:t>
            </a:r>
          </a:p>
          <a:p>
            <a:pPr marL="742950" lvl="1"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Developing a checklist to make the solar permitting process more transparent.</a:t>
            </a:r>
          </a:p>
        </p:txBody>
      </p:sp>
      <p:pic>
        <p:nvPicPr>
          <p:cNvPr id="4" name="Picture 3"/>
          <p:cNvPicPr>
            <a:picLocks noChangeAspect="1"/>
          </p:cNvPicPr>
          <p:nvPr/>
        </p:nvPicPr>
        <p:blipFill rotWithShape="1">
          <a:blip r:embed="rId3"/>
          <a:srcRect l="1012" t="335" r="-1012" b="-335"/>
          <a:stretch/>
        </p:blipFill>
        <p:spPr>
          <a:xfrm>
            <a:off x="6342676" y="1834554"/>
            <a:ext cx="2724206" cy="2740090"/>
          </a:xfrm>
          <a:prstGeom prst="ellipse">
            <a:avLst/>
          </a:prstGeom>
        </p:spPr>
      </p:pic>
      <p:sp>
        <p:nvSpPr>
          <p:cNvPr id="6" name="Rectangle 5"/>
          <p:cNvSpPr/>
          <p:nvPr/>
        </p:nvSpPr>
        <p:spPr>
          <a:xfrm>
            <a:off x="544036" y="5168076"/>
            <a:ext cx="7682745" cy="1600438"/>
          </a:xfrm>
          <a:prstGeom prst="rect">
            <a:avLst/>
          </a:prstGeom>
        </p:spPr>
        <p:txBody>
          <a:bodyPr wrap="square">
            <a:spAutoFit/>
          </a:bodyPr>
          <a:lstStyle/>
          <a:p>
            <a:pPr marL="742950" lvl="1"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Identifying appropriate documentation to receive points. Will County entered the program having already attained several criteria. </a:t>
            </a:r>
          </a:p>
          <a:p>
            <a:pPr marL="285750" indent="-285750" defTabSz="685800">
              <a:lnSpc>
                <a:spcPct val="110000"/>
              </a:lnSpc>
              <a:spcAft>
                <a:spcPts val="1200"/>
              </a:spcAft>
              <a:buFont typeface="Wingdings" panose="05000000000000000000" pitchFamily="2" charset="2"/>
              <a:buChar char="q"/>
              <a:defRPr/>
            </a:pPr>
            <a:r>
              <a:rPr lang="en-US" sz="2000" kern="0" dirty="0">
                <a:solidFill>
                  <a:prstClr val="black">
                    <a:lumMod val="85000"/>
                    <a:lumOff val="15000"/>
                  </a:prstClr>
                </a:solidFill>
              </a:rPr>
              <a:t>Will County is poised to earn a Silver SolSmart designation.</a:t>
            </a:r>
          </a:p>
        </p:txBody>
      </p:sp>
    </p:spTree>
    <p:extLst>
      <p:ext uri="{BB962C8B-B14F-4D97-AF65-F5344CB8AC3E}">
        <p14:creationId xmlns:p14="http://schemas.microsoft.com/office/powerpoint/2010/main" val="305990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722" y="565474"/>
            <a:ext cx="8229600" cy="574448"/>
          </a:xfrm>
        </p:spPr>
        <p:txBody>
          <a:bodyPr>
            <a:noAutofit/>
          </a:bodyPr>
          <a:lstStyle/>
          <a:p>
            <a:r>
              <a:rPr lang="en-US" sz="3600" b="0" dirty="0">
                <a:solidFill>
                  <a:srgbClr val="58595B"/>
                </a:solidFill>
                <a:latin typeface="BrownPro" panose="02010804010101010102" pitchFamily="50" charset="0"/>
              </a:rPr>
              <a:t>The Cost of Solar in the US</a:t>
            </a:r>
          </a:p>
        </p:txBody>
      </p:sp>
      <p:sp>
        <p:nvSpPr>
          <p:cNvPr id="6" name="TextBox 5"/>
          <p:cNvSpPr txBox="1"/>
          <p:nvPr/>
        </p:nvSpPr>
        <p:spPr>
          <a:xfrm rot="16200000">
            <a:off x="2255602" y="2495894"/>
            <a:ext cx="628650" cy="323165"/>
          </a:xfrm>
          <a:prstGeom prst="rect">
            <a:avLst/>
          </a:prstGeom>
          <a:noFill/>
        </p:spPr>
        <p:txBody>
          <a:bodyPr wrap="square" rtlCol="0">
            <a:spAutoFit/>
          </a:bodyPr>
          <a:lstStyle/>
          <a:p>
            <a:r>
              <a:rPr lang="en-US" sz="1500" dirty="0">
                <a:solidFill>
                  <a:srgbClr val="F3F5FF"/>
                </a:solidFill>
                <a:latin typeface="Gill Sans MT"/>
                <a:cs typeface="Gill Sans MT"/>
              </a:rPr>
              <a:t>$3.32</a:t>
            </a:r>
            <a:endParaRPr lang="en-US" sz="1050" dirty="0">
              <a:solidFill>
                <a:srgbClr val="F3F5FF"/>
              </a:solidFill>
              <a:latin typeface="Gill Sans MT"/>
              <a:cs typeface="Gill Sans MT"/>
            </a:endParaRPr>
          </a:p>
        </p:txBody>
      </p:sp>
      <p:sp>
        <p:nvSpPr>
          <p:cNvPr id="7" name="TextBox 6"/>
          <p:cNvSpPr txBox="1"/>
          <p:nvPr/>
        </p:nvSpPr>
        <p:spPr>
          <a:xfrm rot="16200000">
            <a:off x="2946187" y="3096954"/>
            <a:ext cx="619080" cy="323165"/>
          </a:xfrm>
          <a:prstGeom prst="rect">
            <a:avLst/>
          </a:prstGeom>
          <a:noFill/>
        </p:spPr>
        <p:txBody>
          <a:bodyPr wrap="none" rtlCol="0">
            <a:spAutoFit/>
          </a:bodyPr>
          <a:lstStyle/>
          <a:p>
            <a:r>
              <a:rPr lang="en-US" sz="1500" dirty="0">
                <a:solidFill>
                  <a:srgbClr val="F3F5FF"/>
                </a:solidFill>
                <a:latin typeface="Gill Sans MT"/>
                <a:cs typeface="Gill Sans MT"/>
              </a:rPr>
              <a:t>$3.32</a:t>
            </a:r>
          </a:p>
        </p:txBody>
      </p:sp>
      <p:sp>
        <p:nvSpPr>
          <p:cNvPr id="8" name="TextBox 7"/>
          <p:cNvSpPr txBox="1"/>
          <p:nvPr/>
        </p:nvSpPr>
        <p:spPr>
          <a:xfrm rot="16200000">
            <a:off x="2252418" y="3885436"/>
            <a:ext cx="619080" cy="323165"/>
          </a:xfrm>
          <a:prstGeom prst="rect">
            <a:avLst/>
          </a:prstGeom>
          <a:noFill/>
        </p:spPr>
        <p:txBody>
          <a:bodyPr wrap="none" rtlCol="0">
            <a:spAutoFit/>
          </a:bodyPr>
          <a:lstStyle/>
          <a:p>
            <a:r>
              <a:rPr lang="en-US" sz="1500" dirty="0">
                <a:solidFill>
                  <a:srgbClr val="F3F5FF"/>
                </a:solidFill>
                <a:latin typeface="Gill Sans MT"/>
                <a:cs typeface="Gill Sans MT"/>
              </a:rPr>
              <a:t>$3.28</a:t>
            </a:r>
          </a:p>
        </p:txBody>
      </p:sp>
      <p:sp>
        <p:nvSpPr>
          <p:cNvPr id="9" name="TextBox 8"/>
          <p:cNvSpPr txBox="1"/>
          <p:nvPr/>
        </p:nvSpPr>
        <p:spPr>
          <a:xfrm rot="16200000">
            <a:off x="2957803" y="4466583"/>
            <a:ext cx="619080" cy="323165"/>
          </a:xfrm>
          <a:prstGeom prst="rect">
            <a:avLst/>
          </a:prstGeom>
          <a:noFill/>
        </p:spPr>
        <p:txBody>
          <a:bodyPr wrap="none" rtlCol="0">
            <a:spAutoFit/>
          </a:bodyPr>
          <a:lstStyle/>
          <a:p>
            <a:r>
              <a:rPr lang="en-US" sz="1500" dirty="0">
                <a:solidFill>
                  <a:srgbClr val="F3F5FF"/>
                </a:solidFill>
                <a:latin typeface="Gill Sans MT"/>
                <a:cs typeface="Gill Sans MT"/>
              </a:rPr>
              <a:t>$1.90</a:t>
            </a:r>
          </a:p>
        </p:txBody>
      </p:sp>
      <p:sp>
        <p:nvSpPr>
          <p:cNvPr id="11" name="Rectangle 10"/>
          <p:cNvSpPr/>
          <p:nvPr/>
        </p:nvSpPr>
        <p:spPr>
          <a:xfrm>
            <a:off x="53266" y="5424812"/>
            <a:ext cx="2070717" cy="5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2" name="Chart 11"/>
          <p:cNvGraphicFramePr/>
          <p:nvPr>
            <p:extLst/>
          </p:nvPr>
        </p:nvGraphicFramePr>
        <p:xfrm>
          <a:off x="672548" y="1389772"/>
          <a:ext cx="8063948" cy="4695411"/>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ular Callout 12"/>
          <p:cNvSpPr/>
          <p:nvPr/>
        </p:nvSpPr>
        <p:spPr>
          <a:xfrm>
            <a:off x="3553686" y="2202966"/>
            <a:ext cx="1714500" cy="800100"/>
          </a:xfrm>
          <a:prstGeom prst="wedgeRoundRectCallout">
            <a:avLst>
              <a:gd name="adj1" fmla="val -69783"/>
              <a:gd name="adj2" fmla="val 38615"/>
              <a:gd name="adj3" fmla="val 16667"/>
            </a:avLst>
          </a:prstGeom>
          <a:ln>
            <a:solidFill>
              <a:schemeClr val="tx2">
                <a:lumMod val="75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Gill Sans MT" pitchFamily="34" charset="0"/>
              </a:rPr>
              <a:t>No change in soft costs between 2010 and 2012</a:t>
            </a:r>
          </a:p>
        </p:txBody>
      </p:sp>
      <p:sp>
        <p:nvSpPr>
          <p:cNvPr id="14" name="Rounded Rectangular Callout 13"/>
          <p:cNvSpPr/>
          <p:nvPr/>
        </p:nvSpPr>
        <p:spPr>
          <a:xfrm>
            <a:off x="5314039" y="2793299"/>
            <a:ext cx="1714500" cy="800100"/>
          </a:xfrm>
          <a:prstGeom prst="wedgeRoundRectCallout">
            <a:avLst>
              <a:gd name="adj1" fmla="val -69783"/>
              <a:gd name="adj2" fmla="val 83142"/>
              <a:gd name="adj3" fmla="val 16667"/>
            </a:avLst>
          </a:prstGeom>
          <a:ln>
            <a:solidFill>
              <a:schemeClr val="tx2">
                <a:lumMod val="75000"/>
              </a:schemeClr>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latin typeface="Gill Sans MT" pitchFamily="34" charset="0"/>
              </a:rPr>
              <a:t>Soft costs remain nearly 2/3s of installed cost</a:t>
            </a:r>
          </a:p>
        </p:txBody>
      </p:sp>
    </p:spTree>
    <p:extLst>
      <p:ext uri="{BB962C8B-B14F-4D97-AF65-F5344CB8AC3E}">
        <p14:creationId xmlns:p14="http://schemas.microsoft.com/office/powerpoint/2010/main" val="8351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BrownPro" panose="02010804010101010102" pitchFamily="50" charset="0"/>
              </a:rPr>
              <a:t>Q &amp; A</a:t>
            </a:r>
          </a:p>
        </p:txBody>
      </p:sp>
      <p:pic>
        <p:nvPicPr>
          <p:cNvPr id="1030" name="Picture 6" descr="http://www.thesolarfoundation.org/wp-content/uploads/2016/10/Zach-Headshot-Final-1024x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798" y="1530418"/>
            <a:ext cx="2552931" cy="25529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p:cNvSpPr>
            <a:spLocks noGrp="1"/>
          </p:cNvSpPr>
          <p:nvPr>
            <p:ph type="body" sz="quarter" idx="11"/>
          </p:nvPr>
        </p:nvSpPr>
        <p:spPr>
          <a:xfrm>
            <a:off x="3379028" y="4246593"/>
            <a:ext cx="2152467" cy="428374"/>
          </a:xfrm>
        </p:spPr>
        <p:txBody>
          <a:bodyPr/>
          <a:lstStyle/>
          <a:p>
            <a:r>
              <a:rPr lang="en-US" sz="2400" b="1" dirty="0"/>
              <a:t>Zach Greene</a:t>
            </a:r>
          </a:p>
        </p:txBody>
      </p:sp>
      <p:sp>
        <p:nvSpPr>
          <p:cNvPr id="11" name="TextBox 10"/>
          <p:cNvSpPr txBox="1"/>
          <p:nvPr/>
        </p:nvSpPr>
        <p:spPr>
          <a:xfrm>
            <a:off x="2829019" y="4838211"/>
            <a:ext cx="3252486" cy="1754326"/>
          </a:xfrm>
          <a:prstGeom prst="rect">
            <a:avLst/>
          </a:prstGeom>
          <a:noFill/>
        </p:spPr>
        <p:txBody>
          <a:bodyPr wrap="square" rtlCol="0">
            <a:spAutoFit/>
          </a:bodyPr>
          <a:lstStyle/>
          <a:p>
            <a:pPr algn="ctr"/>
            <a:r>
              <a:rPr lang="en-US" dirty="0"/>
              <a:t>Project Manager, SolSmart Technical Assistance Provider</a:t>
            </a:r>
          </a:p>
          <a:p>
            <a:pPr algn="ctr"/>
            <a:r>
              <a:rPr lang="en-US" dirty="0"/>
              <a:t>The Solar Foundation</a:t>
            </a:r>
          </a:p>
          <a:p>
            <a:pPr algn="ctr"/>
            <a:r>
              <a:rPr lang="en-US" dirty="0"/>
              <a:t>202-866-0895</a:t>
            </a:r>
          </a:p>
          <a:p>
            <a:pPr algn="ctr"/>
            <a:r>
              <a:rPr lang="en-US" dirty="0">
                <a:hlinkClick r:id="rId4"/>
              </a:rPr>
              <a:t>zgreene@solarfound.org</a:t>
            </a:r>
            <a:r>
              <a:rPr lang="en-US" dirty="0"/>
              <a:t> </a:t>
            </a:r>
          </a:p>
          <a:p>
            <a:pPr algn="ctr"/>
            <a:endParaRPr lang="en-US" dirty="0"/>
          </a:p>
        </p:txBody>
      </p:sp>
    </p:spTree>
    <p:extLst>
      <p:ext uri="{BB962C8B-B14F-4D97-AF65-F5344CB8AC3E}">
        <p14:creationId xmlns:p14="http://schemas.microsoft.com/office/powerpoint/2010/main" val="1467794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651" y="645543"/>
            <a:ext cx="8229600" cy="574448"/>
          </a:xfrm>
        </p:spPr>
        <p:txBody>
          <a:bodyPr>
            <a:noAutofit/>
          </a:bodyPr>
          <a:lstStyle/>
          <a:p>
            <a:r>
              <a:rPr lang="en-US" sz="3600" b="0" dirty="0">
                <a:solidFill>
                  <a:srgbClr val="58595B"/>
                </a:solidFill>
                <a:latin typeface="BrownPro" panose="02010804010101010102" pitchFamily="50" charset="0"/>
              </a:rPr>
              <a:t>The Cost of Solar in the US</a:t>
            </a:r>
          </a:p>
        </p:txBody>
      </p:sp>
      <p:sp>
        <p:nvSpPr>
          <p:cNvPr id="10" name="Text Placeholder 3"/>
          <p:cNvSpPr>
            <a:spLocks noGrp="1"/>
          </p:cNvSpPr>
          <p:nvPr>
            <p:ph type="body" sz="quarter" idx="10"/>
          </p:nvPr>
        </p:nvSpPr>
        <p:spPr>
          <a:xfrm>
            <a:off x="1571964" y="6405661"/>
            <a:ext cx="4988718" cy="357188"/>
          </a:xfrm>
        </p:spPr>
        <p:txBody>
          <a:bodyPr>
            <a:normAutofit fontScale="77500" lnSpcReduction="20000"/>
          </a:bodyPr>
          <a:lstStyle/>
          <a:p>
            <a:r>
              <a:rPr lang="en-US" dirty="0"/>
              <a:t>Source: NREL (</a:t>
            </a:r>
            <a:r>
              <a:rPr lang="en-GB" dirty="0">
                <a:hlinkClick r:id="rId3"/>
              </a:rPr>
              <a:t>http://www.nrel.gov/docs/fy14osti/60412.pdf</a:t>
            </a:r>
            <a:r>
              <a:rPr lang="en-US" dirty="0"/>
              <a:t>) </a:t>
            </a:r>
          </a:p>
          <a:p>
            <a:r>
              <a:rPr lang="en-US" dirty="0"/>
              <a:t>LBNL (</a:t>
            </a:r>
            <a:r>
              <a:rPr lang="en-GB" dirty="0">
                <a:hlinkClick r:id="rId4"/>
              </a:rPr>
              <a:t>http://emp.lbl.gov/sites/all/files/lbnl-6350e.pdf</a:t>
            </a:r>
            <a:r>
              <a:rPr lang="en-US" dirty="0"/>
              <a:t>)</a:t>
            </a:r>
            <a:r>
              <a:rPr lang="en-GB" dirty="0"/>
              <a:t>(</a:t>
            </a:r>
            <a:r>
              <a:rPr lang="en-GB" dirty="0">
                <a:hlinkClick r:id="rId5"/>
              </a:rPr>
              <a:t>http://www1.eere.energy.gov/solar/pdfs/sunshot_webinar_20130226.pdf </a:t>
            </a:r>
            <a:r>
              <a:rPr lang="en-GB" dirty="0"/>
              <a:t>)</a:t>
            </a:r>
            <a:r>
              <a:rPr lang="en-US" dirty="0"/>
              <a:t>	</a:t>
            </a:r>
          </a:p>
        </p:txBody>
      </p:sp>
      <p:sp>
        <p:nvSpPr>
          <p:cNvPr id="11" name="Rectangle 10"/>
          <p:cNvSpPr/>
          <p:nvPr/>
        </p:nvSpPr>
        <p:spPr>
          <a:xfrm>
            <a:off x="53266" y="5424812"/>
            <a:ext cx="2070717" cy="57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2" name="Chart 11"/>
          <p:cNvGraphicFramePr/>
          <p:nvPr>
            <p:extLst>
              <p:ext uri="{D42A27DB-BD31-4B8C-83A1-F6EECF244321}">
                <p14:modId xmlns:p14="http://schemas.microsoft.com/office/powerpoint/2010/main" val="127306608"/>
              </p:ext>
            </p:extLst>
          </p:nvPr>
        </p:nvGraphicFramePr>
        <p:xfrm>
          <a:off x="636104" y="1532001"/>
          <a:ext cx="8050695" cy="4111562"/>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p:cNvSpPr/>
          <p:nvPr/>
        </p:nvSpPr>
        <p:spPr>
          <a:xfrm>
            <a:off x="6560682" y="3351718"/>
            <a:ext cx="1417412" cy="926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ounded Rectangular Callout 12"/>
          <p:cNvSpPr/>
          <p:nvPr/>
        </p:nvSpPr>
        <p:spPr>
          <a:xfrm>
            <a:off x="3648916" y="1841300"/>
            <a:ext cx="4898735" cy="3546873"/>
          </a:xfrm>
          <a:prstGeom prst="wedgeRoundRectCallout">
            <a:avLst>
              <a:gd name="adj1" fmla="val -54770"/>
              <a:gd name="adj2" fmla="val -23390"/>
              <a:gd name="adj3" fmla="val 16667"/>
            </a:avLst>
          </a:prstGeom>
          <a:solidFill>
            <a:srgbClr val="F3F5FF">
              <a:alpha val="85098"/>
            </a:srgb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p>
        </p:txBody>
      </p:sp>
      <p:graphicFrame>
        <p:nvGraphicFramePr>
          <p:cNvPr id="14" name="Chart 13"/>
          <p:cNvGraphicFramePr/>
          <p:nvPr>
            <p:extLst>
              <p:ext uri="{D42A27DB-BD31-4B8C-83A1-F6EECF244321}">
                <p14:modId xmlns:p14="http://schemas.microsoft.com/office/powerpoint/2010/main" val="1967160692"/>
              </p:ext>
            </p:extLst>
          </p:nvPr>
        </p:nvGraphicFramePr>
        <p:xfrm>
          <a:off x="3726145" y="2060966"/>
          <a:ext cx="4715489" cy="3270587"/>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p:cNvSpPr txBox="1"/>
          <p:nvPr/>
        </p:nvSpPr>
        <p:spPr>
          <a:xfrm>
            <a:off x="5201353" y="2002224"/>
            <a:ext cx="1515053" cy="332006"/>
          </a:xfrm>
          <a:prstGeom prst="roundRect">
            <a:avLst/>
          </a:prstGeom>
          <a:solidFill>
            <a:schemeClr val="tx2">
              <a:lumMod val="75000"/>
            </a:schemeClr>
          </a:solidFill>
        </p:spPr>
        <p:txBody>
          <a:bodyPr wrap="none" rtlCol="0">
            <a:spAutoFit/>
          </a:bodyPr>
          <a:lstStyle/>
          <a:p>
            <a:r>
              <a:rPr lang="en-US" sz="1350" b="1" dirty="0">
                <a:solidFill>
                  <a:schemeClr val="bg1"/>
                </a:solidFill>
                <a:latin typeface="Gill Sans MT" pitchFamily="34" charset="0"/>
              </a:rPr>
              <a:t>Solar Soft Costs</a:t>
            </a:r>
          </a:p>
        </p:txBody>
      </p:sp>
    </p:spTree>
    <p:extLst>
      <p:ext uri="{BB962C8B-B14F-4D97-AF65-F5344CB8AC3E}">
        <p14:creationId xmlns:p14="http://schemas.microsoft.com/office/powerpoint/2010/main" val="294231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7307189" y="2658148"/>
            <a:ext cx="1106094" cy="804198"/>
          </a:xfrm>
          <a:prstGeom prst="rect">
            <a:avLst/>
          </a:prstGeom>
        </p:spPr>
      </p:pic>
      <p:sp>
        <p:nvSpPr>
          <p:cNvPr id="21" name="Arrow: Down 20"/>
          <p:cNvSpPr/>
          <p:nvPr/>
        </p:nvSpPr>
        <p:spPr>
          <a:xfrm rot="10800000">
            <a:off x="7222799" y="3064542"/>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p:cNvGraphicFramePr/>
          <p:nvPr>
            <p:extLst>
              <p:ext uri="{D42A27DB-BD31-4B8C-83A1-F6EECF244321}">
                <p14:modId xmlns:p14="http://schemas.microsoft.com/office/powerpoint/2010/main" val="2833934374"/>
              </p:ext>
            </p:extLst>
          </p:nvPr>
        </p:nvGraphicFramePr>
        <p:xfrm>
          <a:off x="561146" y="1845399"/>
          <a:ext cx="8113507" cy="4310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Arrow: Down 10"/>
          <p:cNvSpPr/>
          <p:nvPr/>
        </p:nvSpPr>
        <p:spPr>
          <a:xfrm>
            <a:off x="1089863" y="4897310"/>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p:cNvSpPr/>
          <p:nvPr/>
        </p:nvSpPr>
        <p:spPr>
          <a:xfrm rot="10800000">
            <a:off x="3285246" y="2516101"/>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Oval 15"/>
          <p:cNvSpPr/>
          <p:nvPr/>
        </p:nvSpPr>
        <p:spPr>
          <a:xfrm>
            <a:off x="5886838" y="4263041"/>
            <a:ext cx="1420351" cy="957888"/>
          </a:xfrm>
          <a:prstGeom prst="wedgeEllipseCallout">
            <a:avLst>
              <a:gd name="adj1" fmla="val -61299"/>
              <a:gd name="adj2" fmla="val 11887"/>
            </a:avLst>
          </a:prstGeom>
          <a:solidFill>
            <a:schemeClr val="bg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This is a good deal!</a:t>
            </a:r>
          </a:p>
        </p:txBody>
      </p:sp>
      <p:sp>
        <p:nvSpPr>
          <p:cNvPr id="19" name="Rectangle 18"/>
          <p:cNvSpPr/>
          <p:nvPr/>
        </p:nvSpPr>
        <p:spPr>
          <a:xfrm>
            <a:off x="561147" y="1383734"/>
            <a:ext cx="8113507" cy="923330"/>
          </a:xfrm>
          <a:prstGeom prst="rect">
            <a:avLst/>
          </a:prstGeom>
        </p:spPr>
        <p:txBody>
          <a:bodyPr wrap="square">
            <a:spAutoFit/>
          </a:bodyPr>
          <a:lstStyle/>
          <a:p>
            <a:pPr indent="-228600"/>
            <a:r>
              <a:rPr lang="en-US" dirty="0"/>
              <a:t>Streamlining local regulatory processes can reduce the cost of a typical system by </a:t>
            </a:r>
            <a:r>
              <a:rPr lang="en-US" b="1" dirty="0">
                <a:solidFill>
                  <a:schemeClr val="accent6">
                    <a:lumMod val="75000"/>
                  </a:schemeClr>
                </a:solidFill>
              </a:rPr>
              <a:t>$2,500</a:t>
            </a:r>
            <a:r>
              <a:rPr lang="en-US" dirty="0"/>
              <a:t>.</a:t>
            </a:r>
            <a:r>
              <a:rPr lang="en-US" b="1" dirty="0">
                <a:solidFill>
                  <a:schemeClr val="accent6">
                    <a:lumMod val="75000"/>
                  </a:schemeClr>
                </a:solidFill>
              </a:rPr>
              <a:t> </a:t>
            </a:r>
            <a:r>
              <a:rPr lang="en-US" dirty="0"/>
              <a:t>Onerous permitting procedures, for instance, can add </a:t>
            </a:r>
            <a:r>
              <a:rPr lang="en-US" b="1" dirty="0">
                <a:solidFill>
                  <a:srgbClr val="FF0000"/>
                </a:solidFill>
              </a:rPr>
              <a:t>$700 </a:t>
            </a:r>
            <a:r>
              <a:rPr lang="en-US" dirty="0"/>
              <a:t>to the installed cost.</a:t>
            </a:r>
          </a:p>
        </p:txBody>
      </p:sp>
      <p:pic>
        <p:nvPicPr>
          <p:cNvPr id="22" name="Picture 21"/>
          <p:cNvPicPr>
            <a:picLocks noChangeAspect="1"/>
          </p:cNvPicPr>
          <p:nvPr/>
        </p:nvPicPr>
        <p:blipFill>
          <a:blip r:embed="rId9"/>
          <a:stretch>
            <a:fillRect/>
          </a:stretch>
        </p:blipFill>
        <p:spPr>
          <a:xfrm>
            <a:off x="4916642" y="4395217"/>
            <a:ext cx="1086571" cy="1086571"/>
          </a:xfrm>
          <a:prstGeom prst="rect">
            <a:avLst/>
          </a:prstGeom>
        </p:spPr>
      </p:pic>
      <p:pic>
        <p:nvPicPr>
          <p:cNvPr id="23" name="Picture 22"/>
          <p:cNvPicPr>
            <a:picLocks noChangeAspect="1"/>
          </p:cNvPicPr>
          <p:nvPr/>
        </p:nvPicPr>
        <p:blipFill>
          <a:blip r:embed="rId10"/>
          <a:stretch>
            <a:fillRect/>
          </a:stretch>
        </p:blipFill>
        <p:spPr>
          <a:xfrm>
            <a:off x="755643" y="4263041"/>
            <a:ext cx="1138925" cy="822495"/>
          </a:xfrm>
          <a:prstGeom prst="rect">
            <a:avLst/>
          </a:prstGeom>
        </p:spPr>
      </p:pic>
      <p:pic>
        <p:nvPicPr>
          <p:cNvPr id="24" name="Picture 23"/>
          <p:cNvPicPr>
            <a:picLocks noChangeAspect="1"/>
          </p:cNvPicPr>
          <p:nvPr/>
        </p:nvPicPr>
        <p:blipFill>
          <a:blip r:embed="rId10"/>
          <a:stretch>
            <a:fillRect/>
          </a:stretch>
        </p:blipFill>
        <p:spPr>
          <a:xfrm>
            <a:off x="2925144" y="2879824"/>
            <a:ext cx="1138925" cy="822495"/>
          </a:xfrm>
          <a:prstGeom prst="rect">
            <a:avLst/>
          </a:prstGeom>
        </p:spPr>
      </p:pic>
      <p:sp>
        <p:nvSpPr>
          <p:cNvPr id="20" name="Arrow: Down 19"/>
          <p:cNvSpPr/>
          <p:nvPr/>
        </p:nvSpPr>
        <p:spPr>
          <a:xfrm rot="10800000">
            <a:off x="5456902" y="4937686"/>
            <a:ext cx="546310" cy="544101"/>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p:cNvSpPr>
            <a:spLocks noGrp="1"/>
          </p:cNvSpPr>
          <p:nvPr>
            <p:ph type="title"/>
          </p:nvPr>
        </p:nvSpPr>
        <p:spPr>
          <a:xfrm>
            <a:off x="526018" y="402425"/>
            <a:ext cx="7273924" cy="992783"/>
          </a:xfrm>
        </p:spPr>
        <p:txBody>
          <a:bodyPr>
            <a:noAutofit/>
          </a:bodyPr>
          <a:lstStyle/>
          <a:p>
            <a:r>
              <a:rPr lang="en-US" sz="3600" b="0" dirty="0">
                <a:solidFill>
                  <a:srgbClr val="58595B"/>
                </a:solidFill>
                <a:latin typeface="BrownPro" panose="02010804010101010102" pitchFamily="50" charset="0"/>
              </a:rPr>
              <a:t>Benefits of Reducing Soft Costs</a:t>
            </a:r>
          </a:p>
        </p:txBody>
      </p:sp>
    </p:spTree>
    <p:extLst>
      <p:ext uri="{BB962C8B-B14F-4D97-AF65-F5344CB8AC3E}">
        <p14:creationId xmlns:p14="http://schemas.microsoft.com/office/powerpoint/2010/main" val="99405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038352855"/>
              </p:ext>
            </p:extLst>
          </p:nvPr>
        </p:nvGraphicFramePr>
        <p:xfrm>
          <a:off x="536655" y="1699335"/>
          <a:ext cx="8113507" cy="431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p:cNvPicPr>
            <a:picLocks noChangeAspect="1"/>
          </p:cNvPicPr>
          <p:nvPr/>
        </p:nvPicPr>
        <p:blipFill>
          <a:blip r:embed="rId8"/>
          <a:stretch>
            <a:fillRect/>
          </a:stretch>
        </p:blipFill>
        <p:spPr>
          <a:xfrm>
            <a:off x="808635" y="4136142"/>
            <a:ext cx="2183213" cy="1549742"/>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rotWithShape="1">
          <a:blip r:embed="rId9"/>
          <a:srcRect t="10710" r="20676"/>
          <a:stretch/>
        </p:blipFill>
        <p:spPr>
          <a:xfrm rot="20105957" flipH="1">
            <a:off x="-253928" y="5013890"/>
            <a:ext cx="1156623" cy="531081"/>
          </a:xfrm>
          <a:prstGeom prst="rect">
            <a:avLst/>
          </a:prstGeom>
        </p:spPr>
      </p:pic>
      <p:sp>
        <p:nvSpPr>
          <p:cNvPr id="8" name="Text Placeholder 3"/>
          <p:cNvSpPr txBox="1">
            <a:spLocks/>
          </p:cNvSpPr>
          <p:nvPr/>
        </p:nvSpPr>
        <p:spPr>
          <a:xfrm>
            <a:off x="1596309" y="6486525"/>
            <a:ext cx="6384925" cy="357188"/>
          </a:xfrm>
        </p:spPr>
        <p:txBody>
          <a:bodyPr anchor="ctr">
            <a:normAutofit/>
          </a:bodyPr>
          <a:lstStyle>
            <a:lvl1pPr marL="0" indent="0" algn="l" defTabSz="685800" rtl="0" eaLnBrk="1" latinLnBrk="0" hangingPunct="1">
              <a:lnSpc>
                <a:spcPct val="90000"/>
              </a:lnSpc>
              <a:spcBef>
                <a:spcPts val="750"/>
              </a:spcBef>
              <a:buFont typeface="Arial" panose="020B0604020202020204" pitchFamily="34" charset="0"/>
              <a:buNone/>
              <a:defRPr sz="900" b="0" i="0" kern="1200" baseline="0">
                <a:solidFill>
                  <a:schemeClr val="tx1"/>
                </a:solidFill>
                <a:latin typeface="Gill Sans MT"/>
                <a:ea typeface="+mn-ea"/>
                <a:cs typeface="Gill Sans MT"/>
              </a:defRPr>
            </a:lvl1pPr>
            <a:lvl2pPr marL="3429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Arial"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Sources: LBNL, IREC</a:t>
            </a:r>
          </a:p>
        </p:txBody>
      </p:sp>
      <p:sp>
        <p:nvSpPr>
          <p:cNvPr id="13" name="Arrow: Down 12"/>
          <p:cNvSpPr/>
          <p:nvPr/>
        </p:nvSpPr>
        <p:spPr>
          <a:xfrm rot="10800000">
            <a:off x="3254998" y="2196910"/>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p:cNvSpPr/>
          <p:nvPr/>
        </p:nvSpPr>
        <p:spPr>
          <a:xfrm rot="10800000">
            <a:off x="7674413" y="2461069"/>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10"/>
          <a:stretch>
            <a:fillRect/>
          </a:stretch>
        </p:blipFill>
        <p:spPr>
          <a:xfrm>
            <a:off x="7340191" y="2736233"/>
            <a:ext cx="1138925" cy="822495"/>
          </a:xfrm>
          <a:prstGeom prst="rect">
            <a:avLst/>
          </a:prstGeom>
        </p:spPr>
      </p:pic>
      <p:sp>
        <p:nvSpPr>
          <p:cNvPr id="20" name="Arrow: Down 19"/>
          <p:cNvSpPr/>
          <p:nvPr/>
        </p:nvSpPr>
        <p:spPr>
          <a:xfrm>
            <a:off x="5849581" y="4969027"/>
            <a:ext cx="470484" cy="539322"/>
          </a:xfrm>
          <a:prstGeom prst="downArrow">
            <a:avLst/>
          </a:prstGeom>
          <a:solidFill>
            <a:schemeClr val="accent6"/>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11"/>
          <a:stretch>
            <a:fillRect/>
          </a:stretch>
        </p:blipFill>
        <p:spPr>
          <a:xfrm>
            <a:off x="5287406" y="4155494"/>
            <a:ext cx="1067198" cy="961951"/>
          </a:xfrm>
          <a:prstGeom prst="rect">
            <a:avLst/>
          </a:prstGeom>
        </p:spPr>
      </p:pic>
      <p:pic>
        <p:nvPicPr>
          <p:cNvPr id="21" name="Picture 20"/>
          <p:cNvPicPr>
            <a:picLocks noChangeAspect="1"/>
          </p:cNvPicPr>
          <p:nvPr/>
        </p:nvPicPr>
        <p:blipFill>
          <a:blip r:embed="rId12"/>
          <a:stretch>
            <a:fillRect/>
          </a:stretch>
        </p:blipFill>
        <p:spPr>
          <a:xfrm>
            <a:off x="3018081" y="2655858"/>
            <a:ext cx="944319" cy="944319"/>
          </a:xfrm>
          <a:prstGeom prst="rect">
            <a:avLst/>
          </a:prstGeom>
        </p:spPr>
      </p:pic>
      <p:sp>
        <p:nvSpPr>
          <p:cNvPr id="25" name="Rectangle 24"/>
          <p:cNvSpPr/>
          <p:nvPr/>
        </p:nvSpPr>
        <p:spPr>
          <a:xfrm>
            <a:off x="561147" y="1383734"/>
            <a:ext cx="8113507" cy="646331"/>
          </a:xfrm>
          <a:prstGeom prst="rect">
            <a:avLst/>
          </a:prstGeom>
        </p:spPr>
        <p:txBody>
          <a:bodyPr wrap="square">
            <a:spAutoFit/>
          </a:bodyPr>
          <a:lstStyle/>
          <a:p>
            <a:pPr indent="-228600"/>
            <a:r>
              <a:rPr lang="en-US" dirty="0"/>
              <a:t>Streamlining processes at the local level can free up staff time to address other priorities. </a:t>
            </a:r>
          </a:p>
        </p:txBody>
      </p:sp>
      <p:sp>
        <p:nvSpPr>
          <p:cNvPr id="14" name="Title 2"/>
          <p:cNvSpPr txBox="1">
            <a:spLocks/>
          </p:cNvSpPr>
          <p:nvPr/>
        </p:nvSpPr>
        <p:spPr>
          <a:xfrm>
            <a:off x="526018" y="402425"/>
            <a:ext cx="7273924" cy="99278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i="0" kern="1200">
                <a:solidFill>
                  <a:srgbClr val="FFA300"/>
                </a:solidFill>
                <a:latin typeface="Gill Sans MT"/>
                <a:ea typeface="+mj-ea"/>
                <a:cs typeface="Gill Sans MT"/>
              </a:defRPr>
            </a:lvl1pPr>
          </a:lstStyle>
          <a:p>
            <a:r>
              <a:rPr lang="en-US" sz="3600" b="0">
                <a:solidFill>
                  <a:srgbClr val="58595B"/>
                </a:solidFill>
                <a:latin typeface="BrownPro" panose="02010804010101010102" pitchFamily="50" charset="0"/>
              </a:rPr>
              <a:t>Benefits of Reducing Soft Costs</a:t>
            </a:r>
            <a:endParaRPr lang="en-US" sz="3600" b="0" dirty="0">
              <a:solidFill>
                <a:srgbClr val="58595B"/>
              </a:solidFill>
              <a:latin typeface="BrownPro" panose="02010804010101010102" pitchFamily="50" charset="0"/>
            </a:endParaRPr>
          </a:p>
        </p:txBody>
      </p:sp>
    </p:spTree>
    <p:extLst>
      <p:ext uri="{BB962C8B-B14F-4D97-AF65-F5344CB8AC3E}">
        <p14:creationId xmlns:p14="http://schemas.microsoft.com/office/powerpoint/2010/main" val="190936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14572" y="1282143"/>
            <a:ext cx="8342141" cy="3919864"/>
          </a:xfrm>
        </p:spPr>
        <p:txBody>
          <a:bodyPr/>
          <a:lstStyle/>
          <a:p>
            <a:pPr marL="0" indent="0">
              <a:lnSpc>
                <a:spcPct val="100000"/>
              </a:lnSpc>
              <a:spcAft>
                <a:spcPts val="600"/>
              </a:spcAft>
              <a:buNone/>
            </a:pPr>
            <a:r>
              <a:rPr lang="en-US" sz="1800" b="1" dirty="0"/>
              <a:t>Support American businesses</a:t>
            </a:r>
          </a:p>
          <a:p>
            <a:pPr marL="628650" lvl="1" indent="-285750">
              <a:lnSpc>
                <a:spcPct val="100000"/>
              </a:lnSpc>
              <a:spcAft>
                <a:spcPts val="600"/>
              </a:spcAft>
              <a:buFont typeface="Wingdings" panose="05000000000000000000" pitchFamily="2" charset="2"/>
              <a:buChar char="q"/>
            </a:pPr>
            <a:r>
              <a:rPr lang="en-US" sz="1800" dirty="0"/>
              <a:t>8,601 U.S. businesses comprise the solar value chain. All but a handful are small businesses.</a:t>
            </a:r>
          </a:p>
          <a:p>
            <a:pPr marL="628650" lvl="1" indent="-285750">
              <a:lnSpc>
                <a:spcPct val="100000"/>
              </a:lnSpc>
              <a:spcAft>
                <a:spcPts val="600"/>
              </a:spcAft>
              <a:buFont typeface="Wingdings" panose="05000000000000000000" pitchFamily="2" charset="2"/>
              <a:buChar char="q"/>
            </a:pPr>
            <a:r>
              <a:rPr lang="en-US" sz="1800" dirty="0"/>
              <a:t>Installers avoid multiple jurisdictions in their service areas based on onerous permitting.</a:t>
            </a:r>
          </a:p>
          <a:p>
            <a:pPr marL="0" indent="0">
              <a:lnSpc>
                <a:spcPct val="100000"/>
              </a:lnSpc>
              <a:spcAft>
                <a:spcPts val="600"/>
              </a:spcAft>
              <a:buNone/>
            </a:pPr>
            <a:r>
              <a:rPr lang="en-US" sz="1800" b="1" dirty="0"/>
              <a:t>Create American jobs</a:t>
            </a:r>
          </a:p>
          <a:p>
            <a:pPr marL="628650" lvl="1" indent="-285750">
              <a:lnSpc>
                <a:spcPct val="100000"/>
              </a:lnSpc>
              <a:spcAft>
                <a:spcPts val="600"/>
              </a:spcAft>
              <a:buFont typeface="Wingdings" panose="05000000000000000000" pitchFamily="2" charset="2"/>
              <a:buChar char="q"/>
            </a:pPr>
            <a:r>
              <a:rPr lang="en-US" sz="1800" dirty="0"/>
              <a:t>There are over </a:t>
            </a:r>
            <a:r>
              <a:rPr lang="en-US" sz="1800" b="1" dirty="0"/>
              <a:t>260,077 solar workers</a:t>
            </a:r>
            <a:r>
              <a:rPr lang="en-US" sz="1800" dirty="0"/>
              <a:t> in the U.S. </a:t>
            </a:r>
          </a:p>
          <a:p>
            <a:pPr marL="628650" lvl="1" indent="-285750">
              <a:lnSpc>
                <a:spcPct val="100000"/>
              </a:lnSpc>
              <a:spcAft>
                <a:spcPts val="600"/>
              </a:spcAft>
              <a:buFont typeface="Wingdings" panose="05000000000000000000" pitchFamily="2" charset="2"/>
              <a:buChar char="q"/>
            </a:pPr>
            <a:r>
              <a:rPr lang="en-US" sz="1800" b="1" dirty="0"/>
              <a:t>One in fifty jobs created</a:t>
            </a:r>
            <a:r>
              <a:rPr lang="en-US" sz="1800" dirty="0"/>
              <a:t> in 2016 was in the solar industry.</a:t>
            </a:r>
          </a:p>
          <a:p>
            <a:pPr marL="628650" lvl="1" indent="-285750">
              <a:lnSpc>
                <a:spcPct val="100000"/>
              </a:lnSpc>
              <a:spcAft>
                <a:spcPts val="600"/>
              </a:spcAft>
              <a:buFont typeface="Wingdings" panose="05000000000000000000" pitchFamily="2" charset="2"/>
              <a:buChar char="q"/>
            </a:pPr>
            <a:r>
              <a:rPr lang="en-US" sz="1800" dirty="0"/>
              <a:t>20% annual growth from 2012 – 2015 and another 25% in 2016.</a:t>
            </a:r>
          </a:p>
          <a:p>
            <a:pPr lvl="1"/>
            <a:endParaRPr lang="en-US" sz="1800" dirty="0"/>
          </a:p>
        </p:txBody>
      </p:sp>
      <p:sp>
        <p:nvSpPr>
          <p:cNvPr id="3" name="Title 2"/>
          <p:cNvSpPr>
            <a:spLocks noGrp="1"/>
          </p:cNvSpPr>
          <p:nvPr>
            <p:ph type="title"/>
          </p:nvPr>
        </p:nvSpPr>
        <p:spPr>
          <a:xfrm>
            <a:off x="526018" y="402425"/>
            <a:ext cx="7273924" cy="992783"/>
          </a:xfrm>
        </p:spPr>
        <p:txBody>
          <a:bodyPr>
            <a:noAutofit/>
          </a:bodyPr>
          <a:lstStyle/>
          <a:p>
            <a:r>
              <a:rPr lang="en-US" sz="3600" b="0" dirty="0">
                <a:solidFill>
                  <a:srgbClr val="58595B"/>
                </a:solidFill>
                <a:latin typeface="BrownPro" panose="02010804010101010102" pitchFamily="50" charset="0"/>
              </a:rPr>
              <a:t>Benefits of Reducing Soft Costs</a:t>
            </a:r>
          </a:p>
        </p:txBody>
      </p:sp>
      <p:sp>
        <p:nvSpPr>
          <p:cNvPr id="4" name="Text Placeholder 3"/>
          <p:cNvSpPr>
            <a:spLocks noGrp="1"/>
          </p:cNvSpPr>
          <p:nvPr>
            <p:ph type="body" sz="quarter" idx="10"/>
          </p:nvPr>
        </p:nvSpPr>
        <p:spPr>
          <a:xfrm>
            <a:off x="1773447" y="6500812"/>
            <a:ext cx="6384925" cy="357188"/>
          </a:xfrm>
        </p:spPr>
        <p:txBody>
          <a:bodyPr/>
          <a:lstStyle/>
          <a:p>
            <a:r>
              <a:rPr lang="en-US" dirty="0"/>
              <a:t>Sources: Clean Power Finance (Spruce); The Solar Foundation</a:t>
            </a:r>
          </a:p>
        </p:txBody>
      </p:sp>
      <p:grpSp>
        <p:nvGrpSpPr>
          <p:cNvPr id="16" name="Group 15"/>
          <p:cNvGrpSpPr/>
          <p:nvPr/>
        </p:nvGrpSpPr>
        <p:grpSpPr>
          <a:xfrm>
            <a:off x="914609" y="4715220"/>
            <a:ext cx="6885333" cy="2224182"/>
            <a:chOff x="914818" y="3852776"/>
            <a:chExt cx="7243763" cy="2490873"/>
          </a:xfrm>
        </p:grpSpPr>
        <p:graphicFrame>
          <p:nvGraphicFramePr>
            <p:cNvPr id="6" name="Diagram 5"/>
            <p:cNvGraphicFramePr/>
            <p:nvPr>
              <p:extLst>
                <p:ext uri="{D42A27DB-BD31-4B8C-83A1-F6EECF244321}">
                  <p14:modId xmlns:p14="http://schemas.microsoft.com/office/powerpoint/2010/main" val="520780390"/>
                </p:ext>
              </p:extLst>
            </p:nvPr>
          </p:nvGraphicFramePr>
          <p:xfrm>
            <a:off x="914818" y="3852776"/>
            <a:ext cx="7243763" cy="2490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1157077" y="3852776"/>
              <a:ext cx="697514" cy="643859"/>
            </a:xfrm>
            <a:prstGeom prst="rect">
              <a:avLst/>
            </a:prstGeom>
          </p:spPr>
        </p:pic>
        <p:pic>
          <p:nvPicPr>
            <p:cNvPr id="8" name="Picture 7"/>
            <p:cNvPicPr>
              <a:picLocks noChangeAspect="1"/>
            </p:cNvPicPr>
            <p:nvPr/>
          </p:nvPicPr>
          <p:blipFill>
            <a:blip r:embed="rId8"/>
            <a:stretch>
              <a:fillRect/>
            </a:stretch>
          </p:blipFill>
          <p:spPr>
            <a:xfrm>
              <a:off x="6261939" y="4158024"/>
              <a:ext cx="366829" cy="338611"/>
            </a:xfrm>
            <a:prstGeom prst="rect">
              <a:avLst/>
            </a:prstGeom>
          </p:spPr>
        </p:pic>
        <p:pic>
          <p:nvPicPr>
            <p:cNvPr id="9" name="Picture 8"/>
            <p:cNvPicPr>
              <a:picLocks noChangeAspect="1"/>
            </p:cNvPicPr>
            <p:nvPr/>
          </p:nvPicPr>
          <p:blipFill>
            <a:blip r:embed="rId8"/>
            <a:stretch>
              <a:fillRect/>
            </a:stretch>
          </p:blipFill>
          <p:spPr>
            <a:xfrm>
              <a:off x="3730580" y="4030562"/>
              <a:ext cx="504913" cy="466073"/>
            </a:xfrm>
            <a:prstGeom prst="rect">
              <a:avLst/>
            </a:prstGeom>
          </p:spPr>
        </p:pic>
        <p:pic>
          <p:nvPicPr>
            <p:cNvPr id="10" name="Picture 9"/>
            <p:cNvPicPr>
              <a:picLocks noChangeAspect="1"/>
            </p:cNvPicPr>
            <p:nvPr/>
          </p:nvPicPr>
          <p:blipFill>
            <a:blip r:embed="rId9"/>
            <a:stretch>
              <a:fillRect/>
            </a:stretch>
          </p:blipFill>
          <p:spPr>
            <a:xfrm>
              <a:off x="4427651" y="3852776"/>
              <a:ext cx="1181652" cy="1181652"/>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r="51280" b="46695"/>
            <a:stretch/>
          </p:blipFill>
          <p:spPr>
            <a:xfrm rot="10800000" flipH="1" flipV="1">
              <a:off x="2234003" y="4273114"/>
              <a:ext cx="577088" cy="590247"/>
            </a:xfrm>
            <a:prstGeom prst="rect">
              <a:avLst/>
            </a:prstGeom>
          </p:spPr>
        </p:pic>
        <p:pic>
          <p:nvPicPr>
            <p:cNvPr id="15" name="Picture 14"/>
            <p:cNvPicPr>
              <a:picLocks noChangeAspect="1"/>
            </p:cNvPicPr>
            <p:nvPr/>
          </p:nvPicPr>
          <p:blipFill>
            <a:blip r:embed="rId11"/>
            <a:stretch>
              <a:fillRect/>
            </a:stretch>
          </p:blipFill>
          <p:spPr>
            <a:xfrm>
              <a:off x="7159154" y="4378423"/>
              <a:ext cx="753033" cy="547501"/>
            </a:xfrm>
            <a:prstGeom prst="rect">
              <a:avLst/>
            </a:prstGeom>
          </p:spPr>
        </p:pic>
      </p:grpSp>
    </p:spTree>
    <p:extLst>
      <p:ext uri="{BB962C8B-B14F-4D97-AF65-F5344CB8AC3E}">
        <p14:creationId xmlns:p14="http://schemas.microsoft.com/office/powerpoint/2010/main" val="117765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326" y="264517"/>
            <a:ext cx="7273924" cy="992783"/>
          </a:xfrm>
        </p:spPr>
        <p:txBody>
          <a:bodyPr>
            <a:noAutofit/>
          </a:bodyPr>
          <a:lstStyle/>
          <a:p>
            <a:r>
              <a:rPr lang="en-US" sz="3600" b="0" dirty="0">
                <a:solidFill>
                  <a:srgbClr val="58595B"/>
                </a:solidFill>
                <a:latin typeface="BrownPro" panose="02010804010101010102" pitchFamily="50" charset="0"/>
              </a:rPr>
              <a:t>Solar Means Jobs</a:t>
            </a:r>
          </a:p>
        </p:txBody>
      </p:sp>
      <p:pic>
        <p:nvPicPr>
          <p:cNvPr id="13" name="Picture 12"/>
          <p:cNvPicPr>
            <a:picLocks noChangeAspect="1"/>
          </p:cNvPicPr>
          <p:nvPr/>
        </p:nvPicPr>
        <p:blipFill>
          <a:blip r:embed="rId3"/>
          <a:stretch>
            <a:fillRect/>
          </a:stretch>
        </p:blipFill>
        <p:spPr>
          <a:xfrm>
            <a:off x="272968" y="1257300"/>
            <a:ext cx="4692941" cy="3641075"/>
          </a:xfrm>
          <a:prstGeom prst="rect">
            <a:avLst/>
          </a:prstGeom>
        </p:spPr>
      </p:pic>
      <p:pic>
        <p:nvPicPr>
          <p:cNvPr id="17" name="Picture 16"/>
          <p:cNvPicPr>
            <a:picLocks noChangeAspect="1"/>
          </p:cNvPicPr>
          <p:nvPr/>
        </p:nvPicPr>
        <p:blipFill>
          <a:blip r:embed="rId4"/>
          <a:stretch>
            <a:fillRect/>
          </a:stretch>
        </p:blipFill>
        <p:spPr>
          <a:xfrm>
            <a:off x="5268047" y="1457325"/>
            <a:ext cx="3705248" cy="5043487"/>
          </a:xfrm>
          <a:prstGeom prst="rect">
            <a:avLst/>
          </a:prstGeom>
        </p:spPr>
      </p:pic>
      <p:sp>
        <p:nvSpPr>
          <p:cNvPr id="18" name="Rectangle 17"/>
          <p:cNvSpPr/>
          <p:nvPr/>
        </p:nvSpPr>
        <p:spPr>
          <a:xfrm>
            <a:off x="8384059" y="1457325"/>
            <a:ext cx="512806" cy="18612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
          <p:cNvSpPr>
            <a:spLocks noGrp="1"/>
          </p:cNvSpPr>
          <p:nvPr>
            <p:ph type="body" sz="quarter" idx="10"/>
          </p:nvPr>
        </p:nvSpPr>
        <p:spPr>
          <a:xfrm>
            <a:off x="1671848" y="6500811"/>
            <a:ext cx="3373877" cy="303459"/>
          </a:xfrm>
        </p:spPr>
        <p:txBody>
          <a:bodyPr>
            <a:normAutofit/>
          </a:bodyPr>
          <a:lstStyle/>
          <a:p>
            <a:r>
              <a:rPr lang="en-US" dirty="0"/>
              <a:t>Sources: 2016 Solar Jobs Census. The Solar Foundation.</a:t>
            </a:r>
          </a:p>
        </p:txBody>
      </p:sp>
      <p:sp>
        <p:nvSpPr>
          <p:cNvPr id="7" name="Text Placeholder 3"/>
          <p:cNvSpPr>
            <a:spLocks noGrp="1"/>
          </p:cNvSpPr>
          <p:nvPr>
            <p:ph type="body" sz="quarter" idx="10"/>
          </p:nvPr>
        </p:nvSpPr>
        <p:spPr>
          <a:xfrm>
            <a:off x="675071" y="4795849"/>
            <a:ext cx="4082280" cy="1175628"/>
          </a:xfrm>
        </p:spPr>
        <p:txBody>
          <a:bodyPr>
            <a:normAutofit/>
          </a:bodyPr>
          <a:lstStyle/>
          <a:p>
            <a:pPr algn="ctr">
              <a:lnSpc>
                <a:spcPct val="140000"/>
              </a:lnSpc>
            </a:pPr>
            <a:r>
              <a:rPr lang="en-US" sz="2400" dirty="0">
                <a:latin typeface="+mn-lt"/>
              </a:rPr>
              <a:t>Learn more at: </a:t>
            </a:r>
            <a:r>
              <a:rPr lang="en-US" sz="2400" b="1" dirty="0">
                <a:latin typeface="+mn-lt"/>
              </a:rPr>
              <a:t>solarstates.org</a:t>
            </a:r>
          </a:p>
        </p:txBody>
      </p:sp>
    </p:spTree>
    <p:extLst>
      <p:ext uri="{BB962C8B-B14F-4D97-AF65-F5344CB8AC3E}">
        <p14:creationId xmlns:p14="http://schemas.microsoft.com/office/powerpoint/2010/main" val="380802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326" y="264517"/>
            <a:ext cx="7273924" cy="992783"/>
          </a:xfrm>
        </p:spPr>
        <p:txBody>
          <a:bodyPr>
            <a:noAutofit/>
          </a:bodyPr>
          <a:lstStyle/>
          <a:p>
            <a:r>
              <a:rPr lang="en-US" sz="3600" b="0" dirty="0">
                <a:solidFill>
                  <a:srgbClr val="58595B"/>
                </a:solidFill>
                <a:latin typeface="BrownPro" panose="02010804010101010102" pitchFamily="50" charset="0"/>
              </a:rPr>
              <a:t>…and Economic Development</a:t>
            </a:r>
          </a:p>
        </p:txBody>
      </p:sp>
      <p:sp>
        <p:nvSpPr>
          <p:cNvPr id="4" name="Text Placeholder 3"/>
          <p:cNvSpPr>
            <a:spLocks noGrp="1"/>
          </p:cNvSpPr>
          <p:nvPr>
            <p:ph type="body" sz="quarter" idx="10"/>
          </p:nvPr>
        </p:nvSpPr>
        <p:spPr>
          <a:xfrm>
            <a:off x="1493149" y="6427846"/>
            <a:ext cx="6384925" cy="303459"/>
          </a:xfrm>
        </p:spPr>
        <p:txBody>
          <a:bodyPr>
            <a:normAutofit/>
          </a:bodyPr>
          <a:lstStyle/>
          <a:p>
            <a:r>
              <a:rPr lang="en-US" dirty="0"/>
              <a:t>Sources: Solar Jobs Census – 2016 Economic Impact  Analysis, The Solar Foundation.</a:t>
            </a:r>
          </a:p>
        </p:txBody>
      </p:sp>
      <p:sp>
        <p:nvSpPr>
          <p:cNvPr id="6" name="Text Placeholder 6"/>
          <p:cNvSpPr>
            <a:spLocks noGrp="1"/>
          </p:cNvSpPr>
          <p:nvPr>
            <p:ph type="body" sz="quarter" idx="11"/>
          </p:nvPr>
        </p:nvSpPr>
        <p:spPr>
          <a:xfrm>
            <a:off x="578511" y="1499671"/>
            <a:ext cx="8214200" cy="4841032"/>
          </a:xfrm>
        </p:spPr>
        <p:txBody>
          <a:bodyPr/>
          <a:lstStyle/>
          <a:p>
            <a:pPr marL="0" indent="0">
              <a:lnSpc>
                <a:spcPct val="120000"/>
              </a:lnSpc>
              <a:spcAft>
                <a:spcPts val="600"/>
              </a:spcAft>
              <a:buNone/>
            </a:pPr>
            <a:r>
              <a:rPr lang="en-US" sz="1800" b="1" dirty="0"/>
              <a:t>Solar’s nationwide effects</a:t>
            </a:r>
          </a:p>
          <a:p>
            <a:pPr marL="628650" lvl="1" indent="-285750">
              <a:lnSpc>
                <a:spcPct val="120000"/>
              </a:lnSpc>
              <a:spcAft>
                <a:spcPts val="600"/>
              </a:spcAft>
              <a:buFont typeface="Wingdings" panose="05000000000000000000" pitchFamily="2" charset="2"/>
              <a:buChar char="q"/>
            </a:pPr>
            <a:r>
              <a:rPr lang="en-US" sz="1800" dirty="0"/>
              <a:t>Added $84 billion to the GDP </a:t>
            </a:r>
          </a:p>
          <a:p>
            <a:pPr marL="628650" lvl="1" indent="-285750">
              <a:lnSpc>
                <a:spcPct val="120000"/>
              </a:lnSpc>
              <a:spcAft>
                <a:spcPts val="600"/>
              </a:spcAft>
              <a:buFont typeface="Wingdings" panose="05000000000000000000" pitchFamily="2" charset="2"/>
              <a:buChar char="q"/>
            </a:pPr>
            <a:r>
              <a:rPr lang="en-US" sz="1800" dirty="0"/>
              <a:t>1 solar job </a:t>
            </a:r>
            <a:r>
              <a:rPr lang="en-US" sz="1800" dirty="0">
                <a:sym typeface="Wingdings" panose="05000000000000000000" pitchFamily="2" charset="2"/>
              </a:rPr>
              <a:t> 2.03 jobs elsewhere in the economy</a:t>
            </a:r>
          </a:p>
          <a:p>
            <a:pPr marL="628650" lvl="1" indent="-285750">
              <a:lnSpc>
                <a:spcPct val="120000"/>
              </a:lnSpc>
              <a:spcAft>
                <a:spcPts val="600"/>
              </a:spcAft>
              <a:buFont typeface="Wingdings" panose="05000000000000000000" pitchFamily="2" charset="2"/>
              <a:buChar char="q"/>
            </a:pPr>
            <a:r>
              <a:rPr lang="en-US" sz="1800" dirty="0">
                <a:sym typeface="Wingdings" panose="05000000000000000000" pitchFamily="2" charset="2"/>
              </a:rPr>
              <a:t>$1 spent on solar  $1.47 in additional spending economy-wide</a:t>
            </a:r>
            <a:endParaRPr lang="en-US" sz="1800" dirty="0"/>
          </a:p>
          <a:p>
            <a:pPr marL="0" indent="0">
              <a:lnSpc>
                <a:spcPct val="120000"/>
              </a:lnSpc>
              <a:spcAft>
                <a:spcPts val="600"/>
              </a:spcAft>
              <a:buNone/>
            </a:pPr>
            <a:r>
              <a:rPr lang="en-US" sz="1800" b="1" dirty="0"/>
              <a:t>State-specific effects: Ohio</a:t>
            </a:r>
          </a:p>
          <a:p>
            <a:pPr marL="628650" lvl="1" indent="-285750">
              <a:lnSpc>
                <a:spcPct val="120000"/>
              </a:lnSpc>
              <a:spcAft>
                <a:spcPts val="600"/>
              </a:spcAft>
              <a:buFont typeface="Wingdings" panose="05000000000000000000" pitchFamily="2" charset="2"/>
              <a:buChar char="q"/>
            </a:pPr>
            <a:r>
              <a:rPr lang="en-US" sz="1800" dirty="0"/>
              <a:t>Ohio had 5,831 solar jobs in 2016 </a:t>
            </a:r>
          </a:p>
          <a:p>
            <a:pPr marL="971550" lvl="2" indent="-285750">
              <a:lnSpc>
                <a:spcPct val="120000"/>
              </a:lnSpc>
              <a:spcAft>
                <a:spcPts val="600"/>
              </a:spcAft>
              <a:buFont typeface="Wingdings" panose="05000000000000000000" pitchFamily="2" charset="2"/>
              <a:buChar char="q"/>
            </a:pPr>
            <a:r>
              <a:rPr lang="en-US" sz="1800" dirty="0"/>
              <a:t>13,000 jobs when taking into account direct, indirect and induced jobs</a:t>
            </a:r>
          </a:p>
          <a:p>
            <a:pPr marL="628650" lvl="1" indent="-285750">
              <a:lnSpc>
                <a:spcPct val="120000"/>
              </a:lnSpc>
              <a:spcAft>
                <a:spcPts val="600"/>
              </a:spcAft>
              <a:buFont typeface="Wingdings" panose="05000000000000000000" pitchFamily="2" charset="2"/>
              <a:buChar char="q"/>
            </a:pPr>
            <a:r>
              <a:rPr lang="en-US" sz="1800" dirty="0"/>
              <a:t>$1.3 billion in direct sales</a:t>
            </a:r>
          </a:p>
          <a:p>
            <a:pPr marL="628650" lvl="1" indent="-285750">
              <a:lnSpc>
                <a:spcPct val="120000"/>
              </a:lnSpc>
              <a:spcAft>
                <a:spcPts val="600"/>
              </a:spcAft>
              <a:buFont typeface="Wingdings" panose="05000000000000000000" pitchFamily="2" charset="2"/>
              <a:buChar char="q"/>
            </a:pPr>
            <a:r>
              <a:rPr lang="en-US" sz="1800" dirty="0"/>
              <a:t>$810 million in salaries, wages, and benefits</a:t>
            </a:r>
          </a:p>
          <a:p>
            <a:pPr marL="628650" lvl="1" indent="-285750">
              <a:lnSpc>
                <a:spcPct val="120000"/>
              </a:lnSpc>
              <a:spcAft>
                <a:spcPts val="600"/>
              </a:spcAft>
              <a:buFont typeface="Wingdings" panose="05000000000000000000" pitchFamily="2" charset="2"/>
              <a:buChar char="q"/>
            </a:pPr>
            <a:r>
              <a:rPr lang="en-US" sz="1800" dirty="0"/>
              <a:t>$1.2 billion to GDP</a:t>
            </a:r>
          </a:p>
        </p:txBody>
      </p:sp>
    </p:spTree>
    <p:extLst>
      <p:ext uri="{BB962C8B-B14F-4D97-AF65-F5344CB8AC3E}">
        <p14:creationId xmlns:p14="http://schemas.microsoft.com/office/powerpoint/2010/main" val="105032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ol Smart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Smart_template2" id="{C7E2D73C-9E24-2649-BB69-067D97C996C3}" vid="{B6FE8A13-24E8-8143-A77F-0627535994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SolSmart_template_final3</Template>
  <TotalTime>12375</TotalTime>
  <Words>2044</Words>
  <Application>Microsoft Office PowerPoint</Application>
  <PresentationFormat>On-screen Show (4:3)</PresentationFormat>
  <Paragraphs>245</Paragraphs>
  <Slides>30</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BrownPro</vt:lpstr>
      <vt:lpstr>BrownPro Light</vt:lpstr>
      <vt:lpstr>Calibri</vt:lpstr>
      <vt:lpstr>Calibri Light</vt:lpstr>
      <vt:lpstr>Courier New</vt:lpstr>
      <vt:lpstr>Gill Sans MT</vt:lpstr>
      <vt:lpstr>Wingdings</vt:lpstr>
      <vt:lpstr>Sol Smart </vt:lpstr>
      <vt:lpstr>PowerPoint Presentation</vt:lpstr>
      <vt:lpstr>Common Barriers to Solar</vt:lpstr>
      <vt:lpstr>The Cost of Solar in the US</vt:lpstr>
      <vt:lpstr>The Cost of Solar in the US</vt:lpstr>
      <vt:lpstr>Benefits of Reducing Soft Costs</vt:lpstr>
      <vt:lpstr>PowerPoint Presentation</vt:lpstr>
      <vt:lpstr>Benefits of Reducing Soft Costs</vt:lpstr>
      <vt:lpstr>Solar Means Jobs</vt:lpstr>
      <vt:lpstr>…and Economic Development</vt:lpstr>
      <vt:lpstr>Takeaways</vt:lpstr>
      <vt:lpstr>SolSmart</vt:lpstr>
      <vt:lpstr>SolSmart Goals &amp; Overview</vt:lpstr>
      <vt:lpstr>SolSmart Participants</vt:lpstr>
      <vt:lpstr>SolSmart Criteria</vt:lpstr>
      <vt:lpstr>Designation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SolSmart</vt:lpstr>
      <vt:lpstr>No-Cost Technical Assistance</vt:lpstr>
      <vt:lpstr>PowerPoint Presentation</vt:lpstr>
      <vt:lpstr>Will County, IL</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SPARC TAP Team</dc:title>
  <dc:creator>Philip Haddix</dc:creator>
  <cp:lastModifiedBy>Zachary Greene</cp:lastModifiedBy>
  <cp:revision>387</cp:revision>
  <cp:lastPrinted>2016-03-07T14:06:07Z</cp:lastPrinted>
  <dcterms:created xsi:type="dcterms:W3CDTF">2015-10-19T11:42:00Z</dcterms:created>
  <dcterms:modified xsi:type="dcterms:W3CDTF">2017-06-20T18:30:25Z</dcterms:modified>
</cp:coreProperties>
</file>