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8" r:id="rId2"/>
    <p:sldId id="312" r:id="rId3"/>
    <p:sldId id="316" r:id="rId4"/>
    <p:sldId id="313" r:id="rId5"/>
    <p:sldId id="314" r:id="rId6"/>
    <p:sldId id="317" r:id="rId7"/>
    <p:sldId id="315" r:id="rId8"/>
    <p:sldId id="275" r:id="rId9"/>
    <p:sldId id="284" r:id="rId10"/>
    <p:sldId id="277" r:id="rId11"/>
    <p:sldId id="285" r:id="rId12"/>
    <p:sldId id="302" r:id="rId13"/>
    <p:sldId id="303" r:id="rId14"/>
    <p:sldId id="286" r:id="rId15"/>
    <p:sldId id="293" r:id="rId16"/>
    <p:sldId id="295" r:id="rId17"/>
    <p:sldId id="297" r:id="rId18"/>
    <p:sldId id="311" r:id="rId19"/>
    <p:sldId id="287" r:id="rId20"/>
    <p:sldId id="288" r:id="rId21"/>
    <p:sldId id="278" r:id="rId22"/>
    <p:sldId id="310" r:id="rId23"/>
    <p:sldId id="304" r:id="rId24"/>
    <p:sldId id="306" r:id="rId25"/>
    <p:sldId id="307" r:id="rId26"/>
    <p:sldId id="296" r:id="rId27"/>
    <p:sldId id="305" r:id="rId28"/>
    <p:sldId id="309" r:id="rId29"/>
    <p:sldId id="269" r:id="rId30"/>
    <p:sldId id="279" r:id="rId31"/>
    <p:sldId id="280" r:id="rId32"/>
    <p:sldId id="281" r:id="rId33"/>
    <p:sldId id="294" r:id="rId34"/>
    <p:sldId id="289" r:id="rId35"/>
    <p:sldId id="290" r:id="rId36"/>
    <p:sldId id="291" r:id="rId37"/>
    <p:sldId id="292" r:id="rId38"/>
    <p:sldId id="301" r:id="rId39"/>
    <p:sldId id="298" r:id="rId40"/>
    <p:sldId id="300" r:id="rId41"/>
    <p:sldId id="299" r:id="rId42"/>
    <p:sldId id="282" r:id="rId43"/>
    <p:sldId id="283" r:id="rId44"/>
    <p:sldId id="30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ued Customer" initials="VC" lastIdx="0" clrIdx="0">
    <p:extLst>
      <p:ext uri="{19B8F6BF-5375-455C-9EA6-DF929625EA0E}">
        <p15:presenceInfo xmlns:p15="http://schemas.microsoft.com/office/powerpoint/2012/main" userId="Valued Custo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5294" autoAdjust="0"/>
  </p:normalViewPr>
  <p:slideViewPr>
    <p:cSldViewPr snapToGrid="0">
      <p:cViewPr varScale="1">
        <p:scale>
          <a:sx n="59" d="100"/>
          <a:sy n="59" d="100"/>
        </p:scale>
        <p:origin x="336" y="60"/>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US"/>
        </a:p>
      </dgm:t>
    </dgm:pt>
    <dgm:pt modelId="{012EDDC6-207F-4EE3-9DEB-146599520561}">
      <dgm:prSet phldrT="[Text]"/>
      <dgm:spPr/>
      <dgm:t>
        <a:bodyPr/>
        <a:lstStyle/>
        <a:p>
          <a:r>
            <a:rPr lang="en-US" dirty="0" smtClean="0"/>
            <a:t>US</a:t>
          </a:r>
          <a:endParaRPr lang="en-US" dirty="0"/>
        </a:p>
      </dgm:t>
      <dgm:extLst>
        <a:ext uri="{E40237B7-FDA0-4F09-8148-C483321AD2D9}">
          <dgm14:cNvPr xmlns:dgm14="http://schemas.microsoft.com/office/drawing/2010/diagram" id="0" name="" title="Step 1 title"/>
        </a:ext>
      </dgm:extLs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en-US" dirty="0"/>
        </a:p>
      </dgm:t>
      <dgm:extLst>
        <a:ext uri="{E40237B7-FDA0-4F09-8148-C483321AD2D9}">
          <dgm14:cNvPr xmlns:dgm14="http://schemas.microsoft.com/office/drawing/2010/diagram" id="0" name="" title="Arrow between Step 1 and Step 2"/>
        </a:ext>
      </dgm:extLst>
    </dgm:pt>
    <dgm:pt modelId="{38FB0022-09EC-4D6F-86C0-C813C6F2F39A}">
      <dgm:prSet phldrT="[Text]"/>
      <dgm:spPr/>
      <dgm:t>
        <a:bodyPr/>
        <a:lstStyle/>
        <a:p>
          <a:r>
            <a:rPr lang="en-US" dirty="0" smtClean="0"/>
            <a:t>Smaller fish</a:t>
          </a:r>
          <a:endParaRPr lang="en-US" dirty="0"/>
        </a:p>
      </dgm:t>
      <dgm:extLst>
        <a:ext uri="{E40237B7-FDA0-4F09-8148-C483321AD2D9}">
          <dgm14:cNvPr xmlns:dgm14="http://schemas.microsoft.com/office/drawing/2010/diagram" id="0" name="" title="Step 3 title"/>
        </a:ext>
      </dgm:extLst>
    </dgm:pt>
    <dgm:pt modelId="{A0BBE5C2-C8CF-4F12-974F-53039E6D00EC}" type="parTrans" cxnId="{9A1C775D-7DDB-48F9-97D9-490A63DE2A86}">
      <dgm:prSet/>
      <dgm:spPr/>
      <dgm:t>
        <a:bodyPr/>
        <a:lstStyle/>
        <a:p>
          <a:endParaRPr lang="en-US"/>
        </a:p>
      </dgm:t>
    </dgm:pt>
    <dgm:pt modelId="{EA86A114-EBD1-49CF-AB76-042FF3D636A5}" type="sibTrans" cxnId="{9A1C775D-7DDB-48F9-97D9-490A63DE2A86}">
      <dgm:prSet/>
      <dgm:spPr/>
      <dgm:t>
        <a:bodyPr/>
        <a:lstStyle/>
        <a:p>
          <a:endParaRPr lang="en-US"/>
        </a:p>
      </dgm:t>
      <dgm:extLst>
        <a:ext uri="{E40237B7-FDA0-4F09-8148-C483321AD2D9}">
          <dgm14:cNvPr xmlns:dgm14="http://schemas.microsoft.com/office/drawing/2010/diagram" id="0" name="" title="Arrow between Step 3 and Step 4"/>
        </a:ext>
      </dgm:extLst>
    </dgm:pt>
    <dgm:pt modelId="{9131EDB8-27A6-42FD-A541-052EFC01D4C6}">
      <dgm:prSet phldrT="[Text]"/>
      <dgm:spPr/>
      <dgm:t>
        <a:bodyPr/>
        <a:lstStyle/>
        <a:p>
          <a:r>
            <a:rPr lang="en-US" dirty="0" err="1" smtClean="0"/>
            <a:t>Microplastics</a:t>
          </a:r>
          <a:endParaRPr lang="en-US" dirty="0"/>
        </a:p>
      </dgm:t>
      <dgm:extLst>
        <a:ext uri="{E40237B7-FDA0-4F09-8148-C483321AD2D9}">
          <dgm14:cNvPr xmlns:dgm14="http://schemas.microsoft.com/office/drawing/2010/diagram" id="0" name="" title="Step 4 title"/>
        </a:ext>
      </dgm:extLst>
    </dgm:pt>
    <dgm:pt modelId="{6EC3601D-D6CE-49D7-9229-0442323129DA}" type="parTrans" cxnId="{198EE807-14A4-40FA-B030-5F9F79A9713E}">
      <dgm:prSet/>
      <dgm:spPr/>
      <dgm:t>
        <a:bodyPr/>
        <a:lstStyle/>
        <a:p>
          <a:endParaRPr lang="en-US"/>
        </a:p>
      </dgm:t>
    </dgm:pt>
    <dgm:pt modelId="{13A2EB04-B868-427A-B17F-16729BFA55DA}" type="sibTrans" cxnId="{198EE807-14A4-40FA-B030-5F9F79A9713E}">
      <dgm:prSet/>
      <dgm:spPr/>
      <dgm:t>
        <a:bodyPr/>
        <a:lstStyle/>
        <a:p>
          <a:endParaRPr lang="en-US"/>
        </a:p>
      </dgm:t>
      <dgm:extLst>
        <a:ext uri="{E40237B7-FDA0-4F09-8148-C483321AD2D9}">
          <dgm14:cNvPr xmlns:dgm14="http://schemas.microsoft.com/office/drawing/2010/diagram" id="0" name="" title="Arrow between Step 4 and Step 5"/>
        </a:ext>
      </dgm:extLst>
    </dgm:pt>
    <dgm:pt modelId="{23116FF9-AEB9-43F5-882D-9ECB1FD5DE18}">
      <dgm:prSet phldrT="[Text]"/>
      <dgm:spPr/>
      <dgm:t>
        <a:bodyPr/>
        <a:lstStyle/>
        <a:p>
          <a:r>
            <a:rPr lang="en-US" dirty="0" smtClean="0"/>
            <a:t>toxins</a:t>
          </a:r>
          <a:endParaRPr lang="en-US" dirty="0"/>
        </a:p>
      </dgm:t>
      <dgm:extLst>
        <a:ext uri="{E40237B7-FDA0-4F09-8148-C483321AD2D9}">
          <dgm14:cNvPr xmlns:dgm14="http://schemas.microsoft.com/office/drawing/2010/diagram" id="0" name="" title="Step 5 title"/>
        </a:ext>
      </dgm:extLst>
    </dgm:pt>
    <dgm:pt modelId="{86229775-B50F-4220-B88B-07C4BA05CEAC}" type="parTrans" cxnId="{97323DE5-E2BF-422D-8188-D2445F20223B}">
      <dgm:prSet/>
      <dgm:spPr/>
      <dgm:t>
        <a:bodyPr/>
        <a:lstStyle/>
        <a:p>
          <a:endParaRPr lang="en-US"/>
        </a:p>
      </dgm:t>
    </dgm:pt>
    <dgm:pt modelId="{BEE765C7-6165-4808-9B3B-A6627557B77F}" type="sibTrans" cxnId="{97323DE5-E2BF-422D-8188-D2445F20223B}">
      <dgm:prSet/>
      <dgm:spPr/>
      <dgm:t>
        <a:bodyPr/>
        <a:lstStyle/>
        <a:p>
          <a:endParaRPr lang="en-US"/>
        </a:p>
      </dgm:t>
      <dgm:extLst>
        <a:ext uri="{E40237B7-FDA0-4F09-8148-C483321AD2D9}">
          <dgm14:cNvPr xmlns:dgm14="http://schemas.microsoft.com/office/drawing/2010/diagram" id="0" name="" title="Arrow between Step 5 and Step 1"/>
        </a:ext>
      </dgm:extLst>
    </dgm:pt>
    <dgm:pt modelId="{DA2EE66E-1894-4E15-A659-CCDCFE4DAD65}">
      <dgm:prSet phldrT="[Text]"/>
      <dgm:spPr/>
      <dgm:t>
        <a:bodyPr/>
        <a:lstStyle/>
        <a:p>
          <a:r>
            <a:rPr lang="en-US" dirty="0" smtClean="0"/>
            <a:t>Large fish, tuna…</a:t>
          </a:r>
          <a:endParaRPr lang="en-US" dirty="0"/>
        </a:p>
      </dgm:t>
      <dgm:extLst>
        <a:ext uri="{E40237B7-FDA0-4F09-8148-C483321AD2D9}">
          <dgm14:cNvPr xmlns:dgm14="http://schemas.microsoft.com/office/drawing/2010/diagram" id="0" name="" title="Step 2 title"/>
        </a:ext>
      </dgm:extLs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en-US"/>
        </a:p>
      </dgm:t>
      <dgm:extLst>
        <a:ext uri="{E40237B7-FDA0-4F09-8148-C483321AD2D9}">
          <dgm14:cNvPr xmlns:dgm14="http://schemas.microsoft.com/office/drawing/2010/diagram" id="0" name="" title="Arrow between Step 2 and Step 3"/>
        </a:ext>
      </dgm:extLs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 modelId="{558890D5-4F42-4C33-B381-CD393B37A1FF}" type="pres">
      <dgm:prSet presAssocID="{012EDDC6-207F-4EE3-9DEB-146599520561}" presName="node" presStyleLbl="node1" presStyleIdx="0" presStyleCnt="5">
        <dgm:presLayoutVars>
          <dgm:bulletEnabled val="1"/>
        </dgm:presLayoutVars>
      </dgm:prSet>
      <dgm:spPr/>
      <dgm:t>
        <a:bodyPr/>
        <a:lstStyle/>
        <a:p>
          <a:endParaRPr lang="en-US"/>
        </a:p>
      </dgm:t>
    </dgm:pt>
    <dgm:pt modelId="{973C755A-5077-47FB-BDC0-FF7A84FD3F26}" type="pres">
      <dgm:prSet presAssocID="{7985EE53-BD3D-4DB3-B5BD-6B9FFA75B9E6}" presName="sibTrans" presStyleLbl="sibTrans2D1" presStyleIdx="0" presStyleCnt="5"/>
      <dgm:spPr/>
      <dgm:t>
        <a:bodyPr/>
        <a:lstStyle/>
        <a:p>
          <a:endParaRPr lang="en-US"/>
        </a:p>
      </dgm:t>
    </dgm:pt>
    <dgm:pt modelId="{746707A3-847D-4DEF-8437-C19565999197}" type="pres">
      <dgm:prSet presAssocID="{7985EE53-BD3D-4DB3-B5BD-6B9FFA75B9E6}" presName="connectorText" presStyleLbl="sibTrans2D1" presStyleIdx="0" presStyleCnt="5"/>
      <dgm:spPr/>
      <dgm:t>
        <a:bodyPr/>
        <a:lstStyle/>
        <a:p>
          <a:endParaRPr lang="en-US"/>
        </a:p>
      </dgm:t>
    </dgm:pt>
    <dgm:pt modelId="{7C5A343C-E262-450D-959C-A644EA0CABBE}" type="pres">
      <dgm:prSet presAssocID="{DA2EE66E-1894-4E15-A659-CCDCFE4DAD65}" presName="node" presStyleLbl="node1" presStyleIdx="1" presStyleCnt="5">
        <dgm:presLayoutVars>
          <dgm:bulletEnabled val="1"/>
        </dgm:presLayoutVars>
      </dgm:prSet>
      <dgm:spPr/>
      <dgm:t>
        <a:bodyPr/>
        <a:lstStyle/>
        <a:p>
          <a:endParaRPr lang="en-US"/>
        </a:p>
      </dgm:t>
    </dgm:pt>
    <dgm:pt modelId="{719BC63E-F731-4648-BC28-EDC25FC57AA9}" type="pres">
      <dgm:prSet presAssocID="{612BA10D-4F4F-4BF6-9059-06A94BDAF34E}" presName="sibTrans" presStyleLbl="sibTrans2D1" presStyleIdx="1" presStyleCnt="5"/>
      <dgm:spPr/>
      <dgm:t>
        <a:bodyPr/>
        <a:lstStyle/>
        <a:p>
          <a:endParaRPr lang="en-US"/>
        </a:p>
      </dgm:t>
    </dgm:pt>
    <dgm:pt modelId="{018B9E75-742E-4303-A16C-8A821310EF15}" type="pres">
      <dgm:prSet presAssocID="{612BA10D-4F4F-4BF6-9059-06A94BDAF34E}" presName="connectorText" presStyleLbl="sibTrans2D1" presStyleIdx="1" presStyleCnt="5"/>
      <dgm:spPr/>
      <dgm:t>
        <a:bodyPr/>
        <a:lstStyle/>
        <a:p>
          <a:endParaRPr lang="en-US"/>
        </a:p>
      </dgm:t>
    </dgm:pt>
    <dgm:pt modelId="{91CB6799-0928-4E01-9EDA-41B17BB04FAF}" type="pres">
      <dgm:prSet presAssocID="{38FB0022-09EC-4D6F-86C0-C813C6F2F39A}" presName="node" presStyleLbl="node1" presStyleIdx="2" presStyleCnt="5">
        <dgm:presLayoutVars>
          <dgm:bulletEnabled val="1"/>
        </dgm:presLayoutVars>
      </dgm:prSet>
      <dgm:spPr/>
      <dgm:t>
        <a:bodyPr/>
        <a:lstStyle/>
        <a:p>
          <a:endParaRPr lang="en-US"/>
        </a:p>
      </dgm:t>
    </dgm:pt>
    <dgm:pt modelId="{3701657F-6946-4A4C-877D-2A88A526B7E1}" type="pres">
      <dgm:prSet presAssocID="{EA86A114-EBD1-49CF-AB76-042FF3D636A5}" presName="sibTrans" presStyleLbl="sibTrans2D1" presStyleIdx="2" presStyleCnt="5"/>
      <dgm:spPr/>
      <dgm:t>
        <a:bodyPr/>
        <a:lstStyle/>
        <a:p>
          <a:endParaRPr lang="en-US"/>
        </a:p>
      </dgm:t>
    </dgm:pt>
    <dgm:pt modelId="{A60042D3-910C-4160-96CD-1A63C2C4C0FB}" type="pres">
      <dgm:prSet presAssocID="{EA86A114-EBD1-49CF-AB76-042FF3D636A5}" presName="connectorText" presStyleLbl="sibTrans2D1" presStyleIdx="2" presStyleCnt="5"/>
      <dgm:spPr/>
      <dgm:t>
        <a:bodyPr/>
        <a:lstStyle/>
        <a:p>
          <a:endParaRPr lang="en-US"/>
        </a:p>
      </dgm:t>
    </dgm:pt>
    <dgm:pt modelId="{28372633-A8CE-4898-AF86-305447452F30}" type="pres">
      <dgm:prSet presAssocID="{9131EDB8-27A6-42FD-A541-052EFC01D4C6}" presName="node" presStyleLbl="node1" presStyleIdx="3" presStyleCnt="5">
        <dgm:presLayoutVars>
          <dgm:bulletEnabled val="1"/>
        </dgm:presLayoutVars>
      </dgm:prSet>
      <dgm:spPr/>
      <dgm:t>
        <a:bodyPr/>
        <a:lstStyle/>
        <a:p>
          <a:endParaRPr lang="en-US"/>
        </a:p>
      </dgm:t>
    </dgm:pt>
    <dgm:pt modelId="{3BFA7701-5D17-48E5-8EAF-0CE4B894FCD8}" type="pres">
      <dgm:prSet presAssocID="{13A2EB04-B868-427A-B17F-16729BFA55DA}" presName="sibTrans" presStyleLbl="sibTrans2D1" presStyleIdx="3" presStyleCnt="5"/>
      <dgm:spPr/>
      <dgm:t>
        <a:bodyPr/>
        <a:lstStyle/>
        <a:p>
          <a:endParaRPr lang="en-US"/>
        </a:p>
      </dgm:t>
    </dgm:pt>
    <dgm:pt modelId="{2F68EEE9-28D4-49EC-A4B1-C191492E34F2}" type="pres">
      <dgm:prSet presAssocID="{13A2EB04-B868-427A-B17F-16729BFA55DA}" presName="connectorText" presStyleLbl="sibTrans2D1" presStyleIdx="3" presStyleCnt="5"/>
      <dgm:spPr/>
      <dgm:t>
        <a:bodyPr/>
        <a:lstStyle/>
        <a:p>
          <a:endParaRPr lang="en-US"/>
        </a:p>
      </dgm:t>
    </dgm:pt>
    <dgm:pt modelId="{4DD53E4A-81C3-4CAD-B31F-4C20BA5CFCD7}" type="pres">
      <dgm:prSet presAssocID="{23116FF9-AEB9-43F5-882D-9ECB1FD5DE18}" presName="node" presStyleLbl="node1" presStyleIdx="4" presStyleCnt="5">
        <dgm:presLayoutVars>
          <dgm:bulletEnabled val="1"/>
        </dgm:presLayoutVars>
      </dgm:prSet>
      <dgm:spPr/>
      <dgm:t>
        <a:bodyPr/>
        <a:lstStyle/>
        <a:p>
          <a:endParaRPr lang="en-US"/>
        </a:p>
      </dgm:t>
    </dgm:pt>
    <dgm:pt modelId="{670EC530-2BF9-418C-9EBE-CFD33FE15D7D}" type="pres">
      <dgm:prSet presAssocID="{BEE765C7-6165-4808-9B3B-A6627557B77F}" presName="sibTrans" presStyleLbl="sibTrans2D1" presStyleIdx="4" presStyleCnt="5"/>
      <dgm:spPr/>
      <dgm:t>
        <a:bodyPr/>
        <a:lstStyle/>
        <a:p>
          <a:endParaRPr lang="en-US"/>
        </a:p>
      </dgm:t>
    </dgm:pt>
    <dgm:pt modelId="{75E8BE9C-270B-4810-939F-EB750969C50A}" type="pres">
      <dgm:prSet presAssocID="{BEE765C7-6165-4808-9B3B-A6627557B77F}" presName="connectorText" presStyleLbl="sibTrans2D1" presStyleIdx="4" presStyleCnt="5"/>
      <dgm:spPr/>
      <dgm:t>
        <a:bodyPr/>
        <a:lstStyle/>
        <a:p>
          <a:endParaRPr lang="en-US"/>
        </a:p>
      </dgm:t>
    </dgm:pt>
  </dgm:ptLst>
  <dgm:cxnLst>
    <dgm:cxn modelId="{178C50D8-77D8-41C7-84A7-20D85C0A1825}" type="presOf" srcId="{BEE765C7-6165-4808-9B3B-A6627557B77F}" destId="{670EC530-2BF9-418C-9EBE-CFD33FE15D7D}" srcOrd="0" destOrd="0" presId="urn:microsoft.com/office/officeart/2005/8/layout/cycle2"/>
    <dgm:cxn modelId="{97323DE5-E2BF-422D-8188-D2445F20223B}" srcId="{13633CBA-2502-434A-928C-6EC6967F259D}" destId="{23116FF9-AEB9-43F5-882D-9ECB1FD5DE18}" srcOrd="4" destOrd="0" parTransId="{86229775-B50F-4220-B88B-07C4BA05CEAC}" sibTransId="{BEE765C7-6165-4808-9B3B-A6627557B77F}"/>
    <dgm:cxn modelId="{22D86A64-D851-411D-98DD-66DB08D887DE}" type="presOf" srcId="{012EDDC6-207F-4EE3-9DEB-146599520561}" destId="{558890D5-4F42-4C33-B381-CD393B37A1FF}" srcOrd="0" destOrd="0" presId="urn:microsoft.com/office/officeart/2005/8/layout/cycle2"/>
    <dgm:cxn modelId="{5637A8D1-6DDD-43E0-A654-B84F12CA0E6D}" type="presOf" srcId="{EA86A114-EBD1-49CF-AB76-042FF3D636A5}" destId="{A60042D3-910C-4160-96CD-1A63C2C4C0FB}" srcOrd="1" destOrd="0" presId="urn:microsoft.com/office/officeart/2005/8/layout/cycle2"/>
    <dgm:cxn modelId="{2E4A0F44-C22C-4A79-B441-BE1F243004F3}" type="presOf" srcId="{612BA10D-4F4F-4BF6-9059-06A94BDAF34E}" destId="{719BC63E-F731-4648-BC28-EDC25FC57AA9}" srcOrd="0" destOrd="0" presId="urn:microsoft.com/office/officeart/2005/8/layout/cycle2"/>
    <dgm:cxn modelId="{E6D814D4-FE86-41BE-AC34-7861C8901BCD}" type="presOf" srcId="{13633CBA-2502-434A-928C-6EC6967F259D}" destId="{EA3ADED0-C9AD-4C17-98CE-D872DACD90E8}" srcOrd="0" destOrd="0" presId="urn:microsoft.com/office/officeart/2005/8/layout/cycle2"/>
    <dgm:cxn modelId="{70A15E49-F97C-4E32-8474-DA58034FE49C}" type="presOf" srcId="{7985EE53-BD3D-4DB3-B5BD-6B9FFA75B9E6}" destId="{746707A3-847D-4DEF-8437-C19565999197}" srcOrd="1" destOrd="0" presId="urn:microsoft.com/office/officeart/2005/8/layout/cycle2"/>
    <dgm:cxn modelId="{64DAF508-E1BA-4EDC-A97D-EE1A011CB9E0}" srcId="{13633CBA-2502-434A-928C-6EC6967F259D}" destId="{DA2EE66E-1894-4E15-A659-CCDCFE4DAD65}" srcOrd="1" destOrd="0" parTransId="{21005F9D-878A-4CC9-A13A-8A9C577A9239}" sibTransId="{612BA10D-4F4F-4BF6-9059-06A94BDAF34E}"/>
    <dgm:cxn modelId="{70E930A6-C827-4F72-B6F2-9BC8DC8AB8CD}" type="presOf" srcId="{23116FF9-AEB9-43F5-882D-9ECB1FD5DE18}" destId="{4DD53E4A-81C3-4CAD-B31F-4C20BA5CFCD7}" srcOrd="0" destOrd="0" presId="urn:microsoft.com/office/officeart/2005/8/layout/cycle2"/>
    <dgm:cxn modelId="{08C26720-4CBB-4226-9FAA-5FA72C464F41}" type="presOf" srcId="{612BA10D-4F4F-4BF6-9059-06A94BDAF34E}" destId="{018B9E75-742E-4303-A16C-8A821310EF15}" srcOrd="1" destOrd="0" presId="urn:microsoft.com/office/officeart/2005/8/layout/cycle2"/>
    <dgm:cxn modelId="{A9676025-22BC-4F10-8860-B270A6112553}" srcId="{13633CBA-2502-434A-928C-6EC6967F259D}" destId="{012EDDC6-207F-4EE3-9DEB-146599520561}" srcOrd="0" destOrd="0" parTransId="{1850CBD5-1A99-4F4F-897C-451AA66F1516}" sibTransId="{7985EE53-BD3D-4DB3-B5BD-6B9FFA75B9E6}"/>
    <dgm:cxn modelId="{66822E6F-E441-4678-A445-668144701D63}" type="presOf" srcId="{13A2EB04-B868-427A-B17F-16729BFA55DA}" destId="{2F68EEE9-28D4-49EC-A4B1-C191492E34F2}" srcOrd="1" destOrd="0" presId="urn:microsoft.com/office/officeart/2005/8/layout/cycle2"/>
    <dgm:cxn modelId="{9A1C775D-7DDB-48F9-97D9-490A63DE2A86}" srcId="{13633CBA-2502-434A-928C-6EC6967F259D}" destId="{38FB0022-09EC-4D6F-86C0-C813C6F2F39A}" srcOrd="2" destOrd="0" parTransId="{A0BBE5C2-C8CF-4F12-974F-53039E6D00EC}" sibTransId="{EA86A114-EBD1-49CF-AB76-042FF3D636A5}"/>
    <dgm:cxn modelId="{6A3565DD-D04C-4E82-B5A0-4809B84DBC70}" type="presOf" srcId="{13A2EB04-B868-427A-B17F-16729BFA55DA}" destId="{3BFA7701-5D17-48E5-8EAF-0CE4B894FCD8}" srcOrd="0" destOrd="0" presId="urn:microsoft.com/office/officeart/2005/8/layout/cycle2"/>
    <dgm:cxn modelId="{04CB5DA5-3FF2-4B6D-8DE7-1F090C09BE47}" type="presOf" srcId="{EA86A114-EBD1-49CF-AB76-042FF3D636A5}" destId="{3701657F-6946-4A4C-877D-2A88A526B7E1}" srcOrd="0" destOrd="0" presId="urn:microsoft.com/office/officeart/2005/8/layout/cycle2"/>
    <dgm:cxn modelId="{8426E189-4684-4E41-AAAC-C4772D18A644}" type="presOf" srcId="{38FB0022-09EC-4D6F-86C0-C813C6F2F39A}" destId="{91CB6799-0928-4E01-9EDA-41B17BB04FAF}" srcOrd="0" destOrd="0" presId="urn:microsoft.com/office/officeart/2005/8/layout/cycle2"/>
    <dgm:cxn modelId="{3EDF7B8C-7598-4E0B-B3E9-3F82986F4CD4}" type="presOf" srcId="{9131EDB8-27A6-42FD-A541-052EFC01D4C6}" destId="{28372633-A8CE-4898-AF86-305447452F30}" srcOrd="0" destOrd="0" presId="urn:microsoft.com/office/officeart/2005/8/layout/cycle2"/>
    <dgm:cxn modelId="{142518E3-74EC-49D4-B3EA-D407F6E4F483}" type="presOf" srcId="{BEE765C7-6165-4808-9B3B-A6627557B77F}" destId="{75E8BE9C-270B-4810-939F-EB750969C50A}" srcOrd="1" destOrd="0" presId="urn:microsoft.com/office/officeart/2005/8/layout/cycle2"/>
    <dgm:cxn modelId="{54F8772A-7F81-4F90-B03D-21A18269F8D4}" type="presOf" srcId="{DA2EE66E-1894-4E15-A659-CCDCFE4DAD65}" destId="{7C5A343C-E262-450D-959C-A644EA0CABBE}" srcOrd="0" destOrd="0" presId="urn:microsoft.com/office/officeart/2005/8/layout/cycle2"/>
    <dgm:cxn modelId="{198EE807-14A4-40FA-B030-5F9F79A9713E}" srcId="{13633CBA-2502-434A-928C-6EC6967F259D}" destId="{9131EDB8-27A6-42FD-A541-052EFC01D4C6}" srcOrd="3" destOrd="0" parTransId="{6EC3601D-D6CE-49D7-9229-0442323129DA}" sibTransId="{13A2EB04-B868-427A-B17F-16729BFA55DA}"/>
    <dgm:cxn modelId="{6BAAF43C-7E5B-435B-A7D7-29098A98B81E}" type="presOf" srcId="{7985EE53-BD3D-4DB3-B5BD-6B9FFA75B9E6}" destId="{973C755A-5077-47FB-BDC0-FF7A84FD3F26}" srcOrd="0" destOrd="0" presId="urn:microsoft.com/office/officeart/2005/8/layout/cycle2"/>
    <dgm:cxn modelId="{DFA86892-7D69-4BFB-B34F-2C8C07271E8B}" type="presParOf" srcId="{EA3ADED0-C9AD-4C17-98CE-D872DACD90E8}" destId="{558890D5-4F42-4C33-B381-CD393B37A1FF}" srcOrd="0" destOrd="0" presId="urn:microsoft.com/office/officeart/2005/8/layout/cycle2"/>
    <dgm:cxn modelId="{7F9B98CF-1D17-4778-A91B-7B74EBAA0FA8}" type="presParOf" srcId="{EA3ADED0-C9AD-4C17-98CE-D872DACD90E8}" destId="{973C755A-5077-47FB-BDC0-FF7A84FD3F26}" srcOrd="1" destOrd="0" presId="urn:microsoft.com/office/officeart/2005/8/layout/cycle2"/>
    <dgm:cxn modelId="{58B0DBF7-4E3D-49F6-8D26-ACACE46843EA}" type="presParOf" srcId="{973C755A-5077-47FB-BDC0-FF7A84FD3F26}" destId="{746707A3-847D-4DEF-8437-C19565999197}" srcOrd="0" destOrd="0" presId="urn:microsoft.com/office/officeart/2005/8/layout/cycle2"/>
    <dgm:cxn modelId="{381EE5FA-8238-4893-AAE3-669FE20776B0}" type="presParOf" srcId="{EA3ADED0-C9AD-4C17-98CE-D872DACD90E8}" destId="{7C5A343C-E262-450D-959C-A644EA0CABBE}" srcOrd="2" destOrd="0" presId="urn:microsoft.com/office/officeart/2005/8/layout/cycle2"/>
    <dgm:cxn modelId="{516E789B-A1EF-4A99-AEAC-BA725AC33E92}" type="presParOf" srcId="{EA3ADED0-C9AD-4C17-98CE-D872DACD90E8}" destId="{719BC63E-F731-4648-BC28-EDC25FC57AA9}" srcOrd="3" destOrd="0" presId="urn:microsoft.com/office/officeart/2005/8/layout/cycle2"/>
    <dgm:cxn modelId="{13FBEBCD-DC9D-4FEF-AE29-4C9E0849BF3F}" type="presParOf" srcId="{719BC63E-F731-4648-BC28-EDC25FC57AA9}" destId="{018B9E75-742E-4303-A16C-8A821310EF15}" srcOrd="0" destOrd="0" presId="urn:microsoft.com/office/officeart/2005/8/layout/cycle2"/>
    <dgm:cxn modelId="{FB008668-0FF3-46C7-8959-1F236FB4F4D0}" type="presParOf" srcId="{EA3ADED0-C9AD-4C17-98CE-D872DACD90E8}" destId="{91CB6799-0928-4E01-9EDA-41B17BB04FAF}" srcOrd="4" destOrd="0" presId="urn:microsoft.com/office/officeart/2005/8/layout/cycle2"/>
    <dgm:cxn modelId="{971F10E2-5CED-4C4E-9252-D755753EA2E9}" type="presParOf" srcId="{EA3ADED0-C9AD-4C17-98CE-D872DACD90E8}" destId="{3701657F-6946-4A4C-877D-2A88A526B7E1}" srcOrd="5" destOrd="0" presId="urn:microsoft.com/office/officeart/2005/8/layout/cycle2"/>
    <dgm:cxn modelId="{A68F6CC6-1A0A-4333-8003-8FEDD4F0E677}" type="presParOf" srcId="{3701657F-6946-4A4C-877D-2A88A526B7E1}" destId="{A60042D3-910C-4160-96CD-1A63C2C4C0FB}" srcOrd="0" destOrd="0" presId="urn:microsoft.com/office/officeart/2005/8/layout/cycle2"/>
    <dgm:cxn modelId="{10A74CE4-5A25-4509-ADD3-06BB9CEF21C7}" type="presParOf" srcId="{EA3ADED0-C9AD-4C17-98CE-D872DACD90E8}" destId="{28372633-A8CE-4898-AF86-305447452F30}" srcOrd="6" destOrd="0" presId="urn:microsoft.com/office/officeart/2005/8/layout/cycle2"/>
    <dgm:cxn modelId="{1B430A39-072A-40C5-B4BD-47B08DF907B6}" type="presParOf" srcId="{EA3ADED0-C9AD-4C17-98CE-D872DACD90E8}" destId="{3BFA7701-5D17-48E5-8EAF-0CE4B894FCD8}" srcOrd="7" destOrd="0" presId="urn:microsoft.com/office/officeart/2005/8/layout/cycle2"/>
    <dgm:cxn modelId="{46827EAB-B72B-42D7-AFD7-E30968E9F4C3}" type="presParOf" srcId="{3BFA7701-5D17-48E5-8EAF-0CE4B894FCD8}" destId="{2F68EEE9-28D4-49EC-A4B1-C191492E34F2}" srcOrd="0" destOrd="0" presId="urn:microsoft.com/office/officeart/2005/8/layout/cycle2"/>
    <dgm:cxn modelId="{9F3F7806-C569-417D-8EC1-52CA3866F5CB}" type="presParOf" srcId="{EA3ADED0-C9AD-4C17-98CE-D872DACD90E8}" destId="{4DD53E4A-81C3-4CAD-B31F-4C20BA5CFCD7}" srcOrd="8" destOrd="0" presId="urn:microsoft.com/office/officeart/2005/8/layout/cycle2"/>
    <dgm:cxn modelId="{30A9895D-4071-42A8-815E-0C83C1883982}" type="presParOf" srcId="{EA3ADED0-C9AD-4C17-98CE-D872DACD90E8}" destId="{670EC530-2BF9-418C-9EBE-CFD33FE15D7D}" srcOrd="9" destOrd="0" presId="urn:microsoft.com/office/officeart/2005/8/layout/cycle2"/>
    <dgm:cxn modelId="{687D3A8C-60B6-45BD-AF82-A0D5A13C4B1D}" type="presParOf" srcId="{670EC530-2BF9-418C-9EBE-CFD33FE15D7D}" destId="{75E8BE9C-270B-4810-939F-EB750969C50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90D5-4F42-4C33-B381-CD393B37A1FF}">
      <dsp:nvSpPr>
        <dsp:cNvPr id="0" name=""/>
        <dsp:cNvSpPr/>
      </dsp:nvSpPr>
      <dsp:spPr>
        <a:xfrm>
          <a:off x="1762302" y="230737"/>
          <a:ext cx="1450165" cy="145016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US</a:t>
          </a:r>
          <a:endParaRPr lang="en-US" sz="1400" kern="1200" dirty="0"/>
        </a:p>
      </dsp:txBody>
      <dsp:txXfrm>
        <a:off x="1974674" y="443109"/>
        <a:ext cx="1025421" cy="1025421"/>
      </dsp:txXfrm>
    </dsp:sp>
    <dsp:sp modelId="{973C755A-5077-47FB-BDC0-FF7A84FD3F26}">
      <dsp:nvSpPr>
        <dsp:cNvPr id="0" name=""/>
        <dsp:cNvSpPr/>
      </dsp:nvSpPr>
      <dsp:spPr>
        <a:xfrm rot="2160000">
          <a:off x="3166640" y="1344660"/>
          <a:ext cx="385520" cy="489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3177684" y="1408556"/>
        <a:ext cx="269864" cy="293658"/>
      </dsp:txXfrm>
    </dsp:sp>
    <dsp:sp modelId="{7C5A343C-E262-450D-959C-A644EA0CABBE}">
      <dsp:nvSpPr>
        <dsp:cNvPr id="0" name=""/>
        <dsp:cNvSpPr/>
      </dsp:nvSpPr>
      <dsp:spPr>
        <a:xfrm>
          <a:off x="3523987" y="1510676"/>
          <a:ext cx="1450165" cy="145016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Large fish, tuna…</a:t>
          </a:r>
          <a:endParaRPr lang="en-US" sz="1400" kern="1200" dirty="0"/>
        </a:p>
      </dsp:txBody>
      <dsp:txXfrm>
        <a:off x="3736359" y="1723048"/>
        <a:ext cx="1025421" cy="1025421"/>
      </dsp:txXfrm>
    </dsp:sp>
    <dsp:sp modelId="{719BC63E-F731-4648-BC28-EDC25FC57AA9}">
      <dsp:nvSpPr>
        <dsp:cNvPr id="0" name=""/>
        <dsp:cNvSpPr/>
      </dsp:nvSpPr>
      <dsp:spPr>
        <a:xfrm rot="6480000">
          <a:off x="3723229" y="3016158"/>
          <a:ext cx="385520" cy="489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798927" y="3059046"/>
        <a:ext cx="269864" cy="293658"/>
      </dsp:txXfrm>
    </dsp:sp>
    <dsp:sp modelId="{91CB6799-0928-4E01-9EDA-41B17BB04FAF}">
      <dsp:nvSpPr>
        <dsp:cNvPr id="0" name=""/>
        <dsp:cNvSpPr/>
      </dsp:nvSpPr>
      <dsp:spPr>
        <a:xfrm>
          <a:off x="2851083" y="3581660"/>
          <a:ext cx="1450165" cy="145016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Smaller fish</a:t>
          </a:r>
          <a:endParaRPr lang="en-US" sz="1400" kern="1200" dirty="0"/>
        </a:p>
      </dsp:txBody>
      <dsp:txXfrm>
        <a:off x="3063455" y="3794032"/>
        <a:ext cx="1025421" cy="1025421"/>
      </dsp:txXfrm>
    </dsp:sp>
    <dsp:sp modelId="{3701657F-6946-4A4C-877D-2A88A526B7E1}">
      <dsp:nvSpPr>
        <dsp:cNvPr id="0" name=""/>
        <dsp:cNvSpPr/>
      </dsp:nvSpPr>
      <dsp:spPr>
        <a:xfrm rot="10800000">
          <a:off x="2305536" y="4062027"/>
          <a:ext cx="385520" cy="489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421192" y="4159913"/>
        <a:ext cx="269864" cy="293658"/>
      </dsp:txXfrm>
    </dsp:sp>
    <dsp:sp modelId="{28372633-A8CE-4898-AF86-305447452F30}">
      <dsp:nvSpPr>
        <dsp:cNvPr id="0" name=""/>
        <dsp:cNvSpPr/>
      </dsp:nvSpPr>
      <dsp:spPr>
        <a:xfrm>
          <a:off x="673521" y="3581660"/>
          <a:ext cx="1450165" cy="145016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Microplastics</a:t>
          </a:r>
          <a:endParaRPr lang="en-US" sz="1400" kern="1200" dirty="0"/>
        </a:p>
      </dsp:txBody>
      <dsp:txXfrm>
        <a:off x="885893" y="3794032"/>
        <a:ext cx="1025421" cy="1025421"/>
      </dsp:txXfrm>
    </dsp:sp>
    <dsp:sp modelId="{3BFA7701-5D17-48E5-8EAF-0CE4B894FCD8}">
      <dsp:nvSpPr>
        <dsp:cNvPr id="0" name=""/>
        <dsp:cNvSpPr/>
      </dsp:nvSpPr>
      <dsp:spPr>
        <a:xfrm rot="15120000">
          <a:off x="872764" y="3036912"/>
          <a:ext cx="385520" cy="489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948462" y="3189796"/>
        <a:ext cx="269864" cy="293658"/>
      </dsp:txXfrm>
    </dsp:sp>
    <dsp:sp modelId="{4DD53E4A-81C3-4CAD-B31F-4C20BA5CFCD7}">
      <dsp:nvSpPr>
        <dsp:cNvPr id="0" name=""/>
        <dsp:cNvSpPr/>
      </dsp:nvSpPr>
      <dsp:spPr>
        <a:xfrm>
          <a:off x="618" y="1510676"/>
          <a:ext cx="1450165" cy="145016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toxins</a:t>
          </a:r>
          <a:endParaRPr lang="en-US" sz="1400" kern="1200" dirty="0"/>
        </a:p>
      </dsp:txBody>
      <dsp:txXfrm>
        <a:off x="212990" y="1723048"/>
        <a:ext cx="1025421" cy="1025421"/>
      </dsp:txXfrm>
    </dsp:sp>
    <dsp:sp modelId="{670EC530-2BF9-418C-9EBE-CFD33FE15D7D}">
      <dsp:nvSpPr>
        <dsp:cNvPr id="0" name=""/>
        <dsp:cNvSpPr/>
      </dsp:nvSpPr>
      <dsp:spPr>
        <a:xfrm rot="19440000">
          <a:off x="1404955" y="1357487"/>
          <a:ext cx="385520" cy="489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15999" y="1489363"/>
        <a:ext cx="269864" cy="29365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9/24/2019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9/24/2019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9/24/2019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9/24/2019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9/24/2019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9/24/2019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9/24/2019</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9/24/2019</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9/24/2019</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9/24/2019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9/24/2019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9/24/2019</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ogle.com/search?client=firefox-b-1-ab&amp;q=microbead+did+you+know&amp;stick=H4sIAAAAAAAAAOPgE-LSz9U3SCk2Sa-o1JLJTrbST87Pzc3P0y_JL8hMtkorzUtLTC4pjs9OBgA3-j14LAAAAA&amp;sa=X&amp;ved=2ahUKEwjXhvjW75zeAhVtUd8KHbABBpsQ6BMoADAqegQIBhA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2286000"/>
            <a:ext cx="4846320" cy="2090057"/>
          </a:xfrm>
        </p:spPr>
        <p:txBody>
          <a:bodyPr>
            <a:normAutofit/>
          </a:bodyPr>
          <a:lstStyle/>
          <a:p>
            <a:r>
              <a:rPr lang="en-US" dirty="0" smtClean="0"/>
              <a:t>The </a:t>
            </a:r>
            <a:r>
              <a:rPr lang="en-US" smtClean="0"/>
              <a:t>problem with PLASTIC</a:t>
            </a:r>
            <a:r>
              <a:rPr lang="en-US" dirty="0"/>
              <a:t>.</a:t>
            </a:r>
            <a:endParaRPr lang="en-US" dirty="0"/>
          </a:p>
        </p:txBody>
      </p:sp>
      <p:sp>
        <p:nvSpPr>
          <p:cNvPr id="3" name="Subtitle 2"/>
          <p:cNvSpPr>
            <a:spLocks noGrp="1"/>
          </p:cNvSpPr>
          <p:nvPr>
            <p:ph type="subTitle" idx="1"/>
          </p:nvPr>
        </p:nvSpPr>
        <p:spPr/>
        <p:txBody>
          <a:bodyPr/>
          <a:lstStyle/>
          <a:p>
            <a:r>
              <a:rPr lang="en-US" dirty="0" smtClean="0"/>
              <a:t>Environmental Defenders of McHenry County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615" y="285481"/>
            <a:ext cx="2054305" cy="2189902"/>
          </a:xfrm>
          <a:prstGeom prst="rect">
            <a:avLst/>
          </a:prstGeom>
        </p:spPr>
      </p:pic>
      <p:pic>
        <p:nvPicPr>
          <p:cNvPr id="5" name="Picture 4"/>
          <p:cNvPicPr>
            <a:picLocks noChangeAspect="1"/>
          </p:cNvPicPr>
          <p:nvPr/>
        </p:nvPicPr>
        <p:blipFill>
          <a:blip r:embed="rId4"/>
          <a:stretch>
            <a:fillRect/>
          </a:stretch>
        </p:blipFill>
        <p:spPr>
          <a:xfrm rot="16200000">
            <a:off x="8006146" y="-589220"/>
            <a:ext cx="2775714" cy="4202633"/>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plastic?</a:t>
            </a:r>
            <a:endParaRPr lang="en-US" dirty="0"/>
          </a:p>
        </p:txBody>
      </p:sp>
      <p:sp>
        <p:nvSpPr>
          <p:cNvPr id="3" name="Content Placeholder 2"/>
          <p:cNvSpPr>
            <a:spLocks noGrp="1"/>
          </p:cNvSpPr>
          <p:nvPr>
            <p:ph sz="half" idx="1"/>
          </p:nvPr>
        </p:nvSpPr>
        <p:spPr/>
        <p:txBody>
          <a:bodyPr/>
          <a:lstStyle/>
          <a:p>
            <a:r>
              <a:rPr lang="en-US" dirty="0" smtClean="0"/>
              <a:t>Product of fossil fuel</a:t>
            </a:r>
            <a:endParaRPr lang="en-US" dirty="0"/>
          </a:p>
          <a:p>
            <a:r>
              <a:rPr lang="en-US" dirty="0" smtClean="0"/>
              <a:t>Polymers – long chain molecules made of repeating links.</a:t>
            </a:r>
            <a:endParaRPr lang="en-US" dirty="0"/>
          </a:p>
          <a:p>
            <a:r>
              <a:rPr lang="en-US" dirty="0" smtClean="0"/>
              <a:t>Malleable</a:t>
            </a:r>
          </a:p>
          <a:p>
            <a:r>
              <a:rPr lang="en-US" b="1" dirty="0" smtClean="0">
                <a:solidFill>
                  <a:schemeClr val="tx2"/>
                </a:solidFill>
              </a:rPr>
              <a:t>GOOD &amp; BAD FOR SAME REASON</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10</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a:t>Add a footer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556" y="3725198"/>
            <a:ext cx="4764386" cy="2548393"/>
          </a:xfrm>
          <a:prstGeom prst="rect">
            <a:avLst/>
          </a:prstGeom>
        </p:spPr>
      </p:pic>
      <p:sp>
        <p:nvSpPr>
          <p:cNvPr id="9" name="Content Placeholder 8"/>
          <p:cNvSpPr>
            <a:spLocks noGrp="1"/>
          </p:cNvSpPr>
          <p:nvPr>
            <p:ph sz="half" idx="2"/>
          </p:nvPr>
        </p:nvSpPr>
        <p:spPr>
          <a:xfrm>
            <a:off x="7188200" y="1286117"/>
            <a:ext cx="4609775" cy="4620682"/>
          </a:xfrm>
        </p:spPr>
        <p:txBody>
          <a:bodyPr/>
          <a:lstStyle/>
          <a:p>
            <a:r>
              <a:rPr lang="en-US" b="1" dirty="0" smtClean="0">
                <a:solidFill>
                  <a:srgbClr val="FF0000"/>
                </a:solidFill>
              </a:rPr>
              <a:t>PET		11%</a:t>
            </a:r>
          </a:p>
          <a:p>
            <a:r>
              <a:rPr lang="en-US" b="1" dirty="0" smtClean="0">
                <a:solidFill>
                  <a:srgbClr val="FF0000"/>
                </a:solidFill>
              </a:rPr>
              <a:t>HDPE	14%</a:t>
            </a:r>
          </a:p>
          <a:p>
            <a:r>
              <a:rPr lang="en-US" b="1" dirty="0" smtClean="0">
                <a:solidFill>
                  <a:srgbClr val="FF0000"/>
                </a:solidFill>
              </a:rPr>
              <a:t>PVC		5%</a:t>
            </a:r>
          </a:p>
          <a:p>
            <a:r>
              <a:rPr lang="en-US" b="1" dirty="0" smtClean="0">
                <a:solidFill>
                  <a:srgbClr val="FF0000"/>
                </a:solidFill>
              </a:rPr>
              <a:t>LDPE		20%</a:t>
            </a:r>
          </a:p>
          <a:p>
            <a:r>
              <a:rPr lang="en-US" b="1" dirty="0" smtClean="0">
                <a:solidFill>
                  <a:srgbClr val="FF0000"/>
                </a:solidFill>
              </a:rPr>
              <a:t>PP		19%</a:t>
            </a:r>
          </a:p>
          <a:p>
            <a:r>
              <a:rPr lang="en-US" b="1" dirty="0" smtClean="0">
                <a:solidFill>
                  <a:srgbClr val="FF0000"/>
                </a:solidFill>
              </a:rPr>
              <a:t>PS		6%</a:t>
            </a:r>
          </a:p>
          <a:p>
            <a:r>
              <a:rPr lang="en-US" b="1" dirty="0" smtClean="0">
                <a:solidFill>
                  <a:srgbClr val="FF0000"/>
                </a:solidFill>
              </a:rPr>
              <a:t>OTHER	24%</a:t>
            </a:r>
            <a:endParaRPr lang="en-US" b="1" dirty="0">
              <a:solidFill>
                <a:srgbClr val="FF0000"/>
              </a:solidFill>
            </a:endParaRPr>
          </a:p>
        </p:txBody>
      </p:sp>
    </p:spTree>
    <p:extLst>
      <p:ext uri="{BB962C8B-B14F-4D97-AF65-F5344CB8AC3E}">
        <p14:creationId xmlns:p14="http://schemas.microsoft.com/office/powerpoint/2010/main" val="40155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11</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065" y="853602"/>
            <a:ext cx="8977742" cy="5049980"/>
          </a:xfrm>
          <a:prstGeom prst="rect">
            <a:avLst/>
          </a:prstGeom>
        </p:spPr>
      </p:pic>
      <p:sp>
        <p:nvSpPr>
          <p:cNvPr id="6" name="TextBox 5"/>
          <p:cNvSpPr txBox="1"/>
          <p:nvPr/>
        </p:nvSpPr>
        <p:spPr>
          <a:xfrm>
            <a:off x="1836952" y="4835331"/>
            <a:ext cx="8594855" cy="954107"/>
          </a:xfrm>
          <a:prstGeom prst="rect">
            <a:avLst/>
          </a:prstGeom>
          <a:noFill/>
        </p:spPr>
        <p:txBody>
          <a:bodyPr wrap="square" rtlCol="0">
            <a:spAutoFit/>
          </a:bodyPr>
          <a:lstStyle/>
          <a:p>
            <a:r>
              <a:rPr lang="en-US" sz="2800" dirty="0" smtClean="0">
                <a:solidFill>
                  <a:schemeClr val="bg1"/>
                </a:solidFill>
              </a:rPr>
              <a:t>HALF OF PLASTIC EVER MANUFACTURED HAS BEEN MADE IN PAST 15 YEARS</a:t>
            </a:r>
            <a:r>
              <a:rPr lang="en-US" dirty="0" smtClean="0"/>
              <a:t>.</a:t>
            </a:r>
            <a:endParaRPr lang="en-US" dirty="0"/>
          </a:p>
        </p:txBody>
      </p:sp>
    </p:spTree>
    <p:extLst>
      <p:ext uri="{BB962C8B-B14F-4D97-AF65-F5344CB8AC3E}">
        <p14:creationId xmlns:p14="http://schemas.microsoft.com/office/powerpoint/2010/main" val="167820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0" y="682171"/>
            <a:ext cx="9964636" cy="4986625"/>
          </a:xfrm>
        </p:spPr>
        <p:txBody>
          <a:bodyPr>
            <a:noAutofit/>
          </a:bodyPr>
          <a:lstStyle/>
          <a:p>
            <a:r>
              <a:rPr lang="en-US" sz="3600" dirty="0" smtClean="0">
                <a:solidFill>
                  <a:srgbClr val="002060"/>
                </a:solidFill>
              </a:rPr>
              <a:t>“Every </a:t>
            </a:r>
            <a:r>
              <a:rPr lang="en-US" sz="3600" dirty="0">
                <a:solidFill>
                  <a:srgbClr val="002060"/>
                </a:solidFill>
              </a:rPr>
              <a:t>year, more than eight million tons ends up in the ocean, costing billions of dollars in damage to marine ecosystems and killing an estimated one million sea birds, 100,000 sea mammals and untold numbers of fish, studies have shown</a:t>
            </a:r>
            <a:r>
              <a:rPr lang="en-US" sz="3600" dirty="0" smtClean="0">
                <a:solidFill>
                  <a:srgbClr val="002060"/>
                </a:solidFill>
              </a:rPr>
              <a:t>.”</a:t>
            </a:r>
            <a:r>
              <a:rPr lang="en-US" sz="3600" dirty="0">
                <a:solidFill>
                  <a:srgbClr val="002060"/>
                </a:solidFill>
              </a:rPr>
              <a:t/>
            </a:r>
            <a:br>
              <a:rPr lang="en-US" sz="3600" dirty="0">
                <a:solidFill>
                  <a:srgbClr val="002060"/>
                </a:solidFill>
              </a:rPr>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t>12</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9/24/2019</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94911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D8D479-8942-46E8-A226-A4E01F7A105C}" type="slidenum">
              <a:rPr lang="en-US" smtClean="0"/>
              <a:t>13</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9/24/2019</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66" y="103568"/>
            <a:ext cx="10551957" cy="6525832"/>
          </a:xfrm>
          <a:prstGeom prst="rect">
            <a:avLst/>
          </a:prstGeom>
        </p:spPr>
      </p:pic>
      <p:sp>
        <p:nvSpPr>
          <p:cNvPr id="7" name="TextBox 6"/>
          <p:cNvSpPr txBox="1"/>
          <p:nvPr/>
        </p:nvSpPr>
        <p:spPr>
          <a:xfrm>
            <a:off x="1349829" y="420914"/>
            <a:ext cx="9942285" cy="707886"/>
          </a:xfrm>
          <a:prstGeom prst="rect">
            <a:avLst/>
          </a:prstGeom>
          <a:noFill/>
        </p:spPr>
        <p:txBody>
          <a:bodyPr wrap="square" rtlCol="0">
            <a:spAutoFit/>
          </a:bodyPr>
          <a:lstStyle/>
          <a:p>
            <a:r>
              <a:rPr lang="en-US" sz="4000" dirty="0" smtClean="0">
                <a:solidFill>
                  <a:schemeClr val="tx2"/>
                </a:solidFill>
              </a:rPr>
              <a:t>OFF THE COAST OF ROATAN, HONDURAS</a:t>
            </a:r>
            <a:endParaRPr lang="en-US" sz="4000" dirty="0">
              <a:solidFill>
                <a:schemeClr val="tx2"/>
              </a:solidFill>
            </a:endParaRPr>
          </a:p>
        </p:txBody>
      </p:sp>
    </p:spTree>
    <p:extLst>
      <p:ext uri="{BB962C8B-B14F-4D97-AF65-F5344CB8AC3E}">
        <p14:creationId xmlns:p14="http://schemas.microsoft.com/office/powerpoint/2010/main" val="425156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a </a:t>
            </a:r>
            <a:r>
              <a:rPr lang="en-US" dirty="0" err="1" smtClean="0"/>
              <a:t>nano</a:t>
            </a:r>
            <a:r>
              <a:rPr lang="en-US" dirty="0" smtClean="0"/>
              <a:t> and micro-plastics</a:t>
            </a:r>
            <a:endParaRPr lang="en-US" dirty="0"/>
          </a:p>
        </p:txBody>
      </p:sp>
      <p:sp>
        <p:nvSpPr>
          <p:cNvPr id="3" name="Content Placeholder 2"/>
          <p:cNvSpPr>
            <a:spLocks noGrp="1"/>
          </p:cNvSpPr>
          <p:nvPr>
            <p:ph sz="half" idx="1"/>
          </p:nvPr>
        </p:nvSpPr>
        <p:spPr>
          <a:xfrm>
            <a:off x="2382157" y="1599823"/>
            <a:ext cx="7995557" cy="4620682"/>
          </a:xfrm>
        </p:spPr>
        <p:txBody>
          <a:bodyPr/>
          <a:lstStyle/>
          <a:p>
            <a:r>
              <a:rPr lang="en-US" dirty="0" smtClean="0"/>
              <a:t>Plastic enters waste stream </a:t>
            </a:r>
          </a:p>
          <a:p>
            <a:r>
              <a:rPr lang="en-US" dirty="0" smtClean="0"/>
              <a:t>Enters watershed and open ocean</a:t>
            </a:r>
          </a:p>
          <a:p>
            <a:r>
              <a:rPr lang="en-US" dirty="0" smtClean="0"/>
              <a:t>Breaks down from the sun into smaller and smaller particulates</a:t>
            </a:r>
          </a:p>
          <a:p>
            <a:r>
              <a:rPr lang="en-US" dirty="0" smtClean="0"/>
              <a:t>Chemicals in the environment bond with plastic, causing additional concerns to endocrine systems of fish and mammals.</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14</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
        <p:nvSpPr>
          <p:cNvPr id="11" name="Rectangle 10"/>
          <p:cNvSpPr/>
          <p:nvPr/>
        </p:nvSpPr>
        <p:spPr>
          <a:xfrm>
            <a:off x="3341880" y="4447792"/>
            <a:ext cx="5508239"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Where does it go?</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1335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en-US" smtClean="0"/>
              <a:t>15</a:t>
            </a:fld>
            <a:endParaRPr lang="en-US"/>
          </a:p>
        </p:txBody>
      </p:sp>
      <p:sp>
        <p:nvSpPr>
          <p:cNvPr id="6" name="Date Placeholder 5"/>
          <p:cNvSpPr>
            <a:spLocks noGrp="1"/>
          </p:cNvSpPr>
          <p:nvPr>
            <p:ph type="dt" sz="half" idx="10"/>
          </p:nvPr>
        </p:nvSpPr>
        <p:spPr/>
        <p:txBody>
          <a:bodyPr/>
          <a:lstStyle/>
          <a:p>
            <a:fld id="{E1447A63-5E3D-469C-A0D1-119323F4F95E}"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8"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617" y="322566"/>
            <a:ext cx="10018455" cy="6161349"/>
          </a:xfrm>
          <a:prstGeom prst="rect">
            <a:avLst/>
          </a:prstGeom>
        </p:spPr>
      </p:pic>
    </p:spTree>
    <p:extLst>
      <p:ext uri="{BB962C8B-B14F-4D97-AF65-F5344CB8AC3E}">
        <p14:creationId xmlns:p14="http://schemas.microsoft.com/office/powerpoint/2010/main" val="96157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16</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398" y="644726"/>
            <a:ext cx="8610893" cy="5734854"/>
          </a:xfrm>
          <a:prstGeom prst="rect">
            <a:avLst/>
          </a:prstGeom>
        </p:spPr>
      </p:pic>
      <p:sp>
        <p:nvSpPr>
          <p:cNvPr id="6" name="TextBox 5"/>
          <p:cNvSpPr txBox="1"/>
          <p:nvPr/>
        </p:nvSpPr>
        <p:spPr>
          <a:xfrm>
            <a:off x="2116183" y="644726"/>
            <a:ext cx="4480560" cy="830997"/>
          </a:xfrm>
          <a:prstGeom prst="rect">
            <a:avLst/>
          </a:prstGeom>
          <a:noFill/>
        </p:spPr>
        <p:txBody>
          <a:bodyPr wrap="square" rtlCol="0">
            <a:spAutoFit/>
          </a:bodyPr>
          <a:lstStyle/>
          <a:p>
            <a:r>
              <a:rPr lang="en-US" sz="2400" b="1" dirty="0" smtClean="0">
                <a:solidFill>
                  <a:schemeClr val="tx2"/>
                </a:solidFill>
              </a:rPr>
              <a:t>38 billion pieces of plastic on the isolated HENDERSON ISLAND.</a:t>
            </a:r>
            <a:endParaRPr lang="en-US" sz="2400" b="1" dirty="0">
              <a:solidFill>
                <a:schemeClr val="tx2"/>
              </a:solidFill>
            </a:endParaRPr>
          </a:p>
        </p:txBody>
      </p:sp>
      <p:sp>
        <p:nvSpPr>
          <p:cNvPr id="7" name="TextBox 6"/>
          <p:cNvSpPr txBox="1"/>
          <p:nvPr/>
        </p:nvSpPr>
        <p:spPr>
          <a:xfrm>
            <a:off x="5505995" y="4781006"/>
            <a:ext cx="3435531" cy="1446550"/>
          </a:xfrm>
          <a:prstGeom prst="rect">
            <a:avLst/>
          </a:prstGeom>
          <a:noFill/>
        </p:spPr>
        <p:txBody>
          <a:bodyPr wrap="square" rtlCol="0">
            <a:spAutoFit/>
          </a:bodyPr>
          <a:lstStyle/>
          <a:p>
            <a:r>
              <a:rPr lang="en-US" sz="4400" b="1" dirty="0" smtClean="0">
                <a:solidFill>
                  <a:srgbClr val="002060"/>
                </a:solidFill>
              </a:rPr>
              <a:t>PARADISE LOST?</a:t>
            </a:r>
            <a:endParaRPr lang="en-US" sz="4400" b="1" dirty="0">
              <a:solidFill>
                <a:srgbClr val="002060"/>
              </a:solidFill>
            </a:endParaRPr>
          </a:p>
        </p:txBody>
      </p:sp>
    </p:spTree>
    <p:extLst>
      <p:ext uri="{BB962C8B-B14F-4D97-AF65-F5344CB8AC3E}">
        <p14:creationId xmlns:p14="http://schemas.microsoft.com/office/powerpoint/2010/main" val="3296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17</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Rectangle 4"/>
          <p:cNvSpPr/>
          <p:nvPr/>
        </p:nvSpPr>
        <p:spPr>
          <a:xfrm>
            <a:off x="807220" y="2967335"/>
            <a:ext cx="10577576"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SUNLIGHT, WIND, WAVES &amp; HEAT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57894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18</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486" y="961031"/>
            <a:ext cx="7852228" cy="5254279"/>
          </a:xfrm>
          <a:prstGeom prst="rect">
            <a:avLst/>
          </a:prstGeom>
        </p:spPr>
      </p:pic>
      <p:sp>
        <p:nvSpPr>
          <p:cNvPr id="6" name="TextBox 5"/>
          <p:cNvSpPr txBox="1"/>
          <p:nvPr/>
        </p:nvSpPr>
        <p:spPr>
          <a:xfrm>
            <a:off x="2438400" y="4329123"/>
            <a:ext cx="6502400" cy="1569660"/>
          </a:xfrm>
          <a:prstGeom prst="rect">
            <a:avLst/>
          </a:prstGeom>
          <a:noFill/>
        </p:spPr>
        <p:txBody>
          <a:bodyPr wrap="square" rtlCol="0">
            <a:spAutoFit/>
          </a:bodyPr>
          <a:lstStyle/>
          <a:p>
            <a:r>
              <a:rPr lang="en-US" sz="2400" dirty="0" smtClean="0">
                <a:solidFill>
                  <a:schemeClr val="bg1"/>
                </a:solidFill>
              </a:rPr>
              <a:t>“Elevated </a:t>
            </a:r>
            <a:r>
              <a:rPr lang="en-US" sz="2400" dirty="0">
                <a:solidFill>
                  <a:schemeClr val="bg1"/>
                </a:solidFill>
              </a:rPr>
              <a:t>concentrations in dolphin urine of a specific phthalate compound most commonly added to plastics hinted at plastic waste as a possible source of exposure for the </a:t>
            </a:r>
            <a:r>
              <a:rPr lang="en-US" sz="2400" dirty="0" smtClean="0">
                <a:solidFill>
                  <a:schemeClr val="bg1"/>
                </a:solidFill>
              </a:rPr>
              <a:t>dolphins.”</a:t>
            </a:r>
            <a:endParaRPr lang="en-US" sz="2400" dirty="0">
              <a:solidFill>
                <a:schemeClr val="bg1"/>
              </a:solidFill>
            </a:endParaRPr>
          </a:p>
        </p:txBody>
      </p:sp>
      <p:sp>
        <p:nvSpPr>
          <p:cNvPr id="7" name="TextBox 6"/>
          <p:cNvSpPr txBox="1"/>
          <p:nvPr/>
        </p:nvSpPr>
        <p:spPr>
          <a:xfrm>
            <a:off x="7893632" y="1121583"/>
            <a:ext cx="2888343" cy="1015663"/>
          </a:xfrm>
          <a:prstGeom prst="rect">
            <a:avLst/>
          </a:prstGeom>
          <a:noFill/>
        </p:spPr>
        <p:txBody>
          <a:bodyPr wrap="square" rtlCol="0">
            <a:spAutoFit/>
          </a:bodyPr>
          <a:lstStyle/>
          <a:p>
            <a:r>
              <a:rPr lang="en-US" sz="6000" dirty="0" smtClean="0">
                <a:solidFill>
                  <a:schemeClr val="bg1"/>
                </a:solidFill>
              </a:rPr>
              <a:t>71%</a:t>
            </a:r>
            <a:endParaRPr lang="en-US" sz="6000" dirty="0">
              <a:solidFill>
                <a:schemeClr val="bg1"/>
              </a:solidFill>
            </a:endParaRPr>
          </a:p>
        </p:txBody>
      </p:sp>
    </p:spTree>
    <p:extLst>
      <p:ext uri="{BB962C8B-B14F-4D97-AF65-F5344CB8AC3E}">
        <p14:creationId xmlns:p14="http://schemas.microsoft.com/office/powerpoint/2010/main" val="73643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19</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Rectangle 4"/>
          <p:cNvSpPr/>
          <p:nvPr/>
        </p:nvSpPr>
        <p:spPr>
          <a:xfrm>
            <a:off x="1163781" y="1205345"/>
            <a:ext cx="9206345" cy="3170099"/>
          </a:xfrm>
          <a:prstGeom prst="rect">
            <a:avLst/>
          </a:prstGeom>
        </p:spPr>
        <p:txBody>
          <a:bodyPr wrap="square">
            <a:spAutoFit/>
          </a:bodyPr>
          <a:lstStyle/>
          <a:p>
            <a:r>
              <a:rPr lang="en-US" sz="4000" dirty="0">
                <a:hlinkClick r:id="rId2"/>
              </a:rPr>
              <a:t>Did you </a:t>
            </a:r>
            <a:r>
              <a:rPr lang="en-US" sz="4000" dirty="0" smtClean="0">
                <a:hlinkClick r:id="rId2"/>
              </a:rPr>
              <a:t>know</a:t>
            </a:r>
            <a:r>
              <a:rPr lang="en-US" sz="4000" dirty="0" smtClean="0"/>
              <a:t>?: </a:t>
            </a:r>
            <a:r>
              <a:rPr lang="en-US" sz="4000" dirty="0"/>
              <a:t>Illinois became the first U.S. state to enact legislation banning the manufacture and sale of products containing microbeads; the two-part ban goes into effect in 2018 and </a:t>
            </a:r>
            <a:r>
              <a:rPr lang="en-US" sz="4000" dirty="0" smtClean="0"/>
              <a:t>2019.</a:t>
            </a:r>
            <a:endParaRPr lang="en-US" sz="4000" dirty="0"/>
          </a:p>
        </p:txBody>
      </p:sp>
    </p:spTree>
    <p:extLst>
      <p:ext uri="{BB962C8B-B14F-4D97-AF65-F5344CB8AC3E}">
        <p14:creationId xmlns:p14="http://schemas.microsoft.com/office/powerpoint/2010/main" val="404687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FROM MCHENRY COUNTY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a:t>
            </a:r>
            <a:r>
              <a:rPr lang="en-US" sz="2800" dirty="0"/>
              <a:t>Environmental Defenders of McHenry County's single-use plastic reduction program has set out a few goals for the next three years.  We will continue to advocate for the reduction of single-use plastic use - at restaurants and stores through direct connection between our non-profit and those establishments and through advocating for ordinances that bring about change town-wide throughout our county (such as a fee.)  We also will continue to strive to educate the public about </a:t>
            </a:r>
            <a:r>
              <a:rPr lang="en-US" sz="2800" dirty="0" smtClean="0"/>
              <a:t>changing </a:t>
            </a:r>
            <a:r>
              <a:rPr lang="en-US" sz="2800" dirty="0"/>
              <a:t>habits, thereby reducing the demand for single-use products through our campaign that reminds people to bring their own...bottles, container, bag, etc. </a:t>
            </a:r>
            <a:r>
              <a:rPr lang="en-US" dirty="0"/>
              <a:t/>
            </a:r>
            <a:br>
              <a:rPr lang="en-US" dirty="0"/>
            </a:b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9/24/2019</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429343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20</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774" y="498764"/>
            <a:ext cx="9400215" cy="5278582"/>
          </a:xfrm>
          <a:prstGeom prst="rect">
            <a:avLst/>
          </a:prstGeom>
        </p:spPr>
      </p:pic>
    </p:spTree>
    <p:extLst>
      <p:ext uri="{BB962C8B-B14F-4D97-AF65-F5344CB8AC3E}">
        <p14:creationId xmlns:p14="http://schemas.microsoft.com/office/powerpoint/2010/main" val="212835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food chain</a:t>
            </a:r>
            <a:endParaRPr lang="en-US" dirty="0"/>
          </a:p>
        </p:txBody>
      </p:sp>
      <p:sp>
        <p:nvSpPr>
          <p:cNvPr id="3" name="Content Placeholder 2"/>
          <p:cNvSpPr>
            <a:spLocks noGrp="1"/>
          </p:cNvSpPr>
          <p:nvPr>
            <p:ph sz="half" idx="1"/>
          </p:nvPr>
        </p:nvSpPr>
        <p:spPr/>
        <p:txBody>
          <a:bodyPr/>
          <a:lstStyle/>
          <a:p>
            <a:r>
              <a:rPr lang="en-US" dirty="0" smtClean="0"/>
              <a:t>Krill</a:t>
            </a:r>
            <a:endParaRPr lang="en-US" dirty="0"/>
          </a:p>
          <a:p>
            <a:r>
              <a:rPr lang="en-US" dirty="0" smtClean="0"/>
              <a:t>Bottom feeders, shrimp</a:t>
            </a:r>
            <a:endParaRPr lang="en-US" dirty="0"/>
          </a:p>
          <a:p>
            <a:r>
              <a:rPr lang="en-US" dirty="0" smtClean="0"/>
              <a:t>Fish</a:t>
            </a:r>
          </a:p>
          <a:p>
            <a:r>
              <a:rPr lang="en-US" dirty="0" smtClean="0"/>
              <a:t>Larger fish</a:t>
            </a:r>
          </a:p>
          <a:p>
            <a:r>
              <a:rPr lang="en-US" dirty="0" smtClean="0"/>
              <a:t>Humans</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21</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a:t>Add a footer</a:t>
            </a:r>
            <a:endParaRPr lang="en-US" dirty="0"/>
          </a:p>
        </p:txBody>
      </p:sp>
      <p:graphicFrame>
        <p:nvGraphicFramePr>
          <p:cNvPr id="8" name="Content Placeholder 9" descr="Basic cycle diagram with a continuing sequence of stages, tasks, or events in a circular flow. Emphasizes the stages or steps rather than the connecting arrows or flow"/>
          <p:cNvGraphicFramePr>
            <a:graphicFrameLocks noGrp="1"/>
          </p:cNvGraphicFramePr>
          <p:nvPr>
            <p:ph sz="half" idx="2"/>
            <p:extLst>
              <p:ext uri="{D42A27DB-BD31-4B8C-83A1-F6EECF244321}">
                <p14:modId xmlns:p14="http://schemas.microsoft.com/office/powerpoint/2010/main" val="2964128174"/>
              </p:ext>
            </p:extLst>
          </p:nvPr>
        </p:nvGraphicFramePr>
        <p:xfrm>
          <a:off x="6172199" y="914400"/>
          <a:ext cx="4974771" cy="5262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677" y="276087"/>
            <a:ext cx="8727298" cy="1183566"/>
          </a:xfrm>
        </p:spPr>
        <p:txBody>
          <a:bodyPr>
            <a:normAutofit fontScale="90000"/>
          </a:bodyPr>
          <a:lstStyle/>
          <a:p>
            <a:r>
              <a:rPr lang="en-US" b="1" dirty="0" smtClean="0">
                <a:solidFill>
                  <a:srgbClr val="7030A0"/>
                </a:solidFill>
              </a:rPr>
              <a:t>PLASTIC COVERED IN BIOLOGICAL MATERIALS ATTRACT OCEAN LIFE, SUCH AS FISH.</a:t>
            </a:r>
            <a:endParaRPr lang="en-US" b="1" dirty="0">
              <a:solidFill>
                <a:srgbClr val="7030A0"/>
              </a:solidFill>
            </a:endParaRPr>
          </a:p>
        </p:txBody>
      </p:sp>
      <p:sp>
        <p:nvSpPr>
          <p:cNvPr id="3" name="Slide Number Placeholder 2"/>
          <p:cNvSpPr>
            <a:spLocks noGrp="1"/>
          </p:cNvSpPr>
          <p:nvPr>
            <p:ph type="sldNum" sz="quarter" idx="12"/>
          </p:nvPr>
        </p:nvSpPr>
        <p:spPr/>
        <p:txBody>
          <a:bodyPr/>
          <a:lstStyle/>
          <a:p>
            <a:fld id="{9CD8D479-8942-46E8-A226-A4E01F7A105C}" type="slidenum">
              <a:rPr lang="en-US" smtClean="0"/>
              <a:t>22</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9/24/2019</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677" y="1604795"/>
            <a:ext cx="8395609" cy="4628062"/>
          </a:xfrm>
          <a:prstGeom prst="rect">
            <a:avLst/>
          </a:prstGeom>
        </p:spPr>
      </p:pic>
    </p:spTree>
    <p:extLst>
      <p:ext uri="{BB962C8B-B14F-4D97-AF65-F5344CB8AC3E}">
        <p14:creationId xmlns:p14="http://schemas.microsoft.com/office/powerpoint/2010/main" val="29653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101915"/>
            <a:ext cx="9371949" cy="1183566"/>
          </a:xfrm>
        </p:spPr>
        <p:txBody>
          <a:bodyPr/>
          <a:lstStyle/>
          <a:p>
            <a:r>
              <a:rPr lang="en-US" b="1" dirty="0" smtClean="0">
                <a:solidFill>
                  <a:srgbClr val="7030A0"/>
                </a:solidFill>
              </a:rPr>
              <a:t>FOOD FOR THOUGHT…</a:t>
            </a:r>
            <a:endParaRPr lang="en-US" b="1" dirty="0">
              <a:solidFill>
                <a:srgbClr val="7030A0"/>
              </a:solidFill>
            </a:endParaRPr>
          </a:p>
        </p:txBody>
      </p:sp>
      <p:sp>
        <p:nvSpPr>
          <p:cNvPr id="5" name="Slide Number Placeholder 4"/>
          <p:cNvSpPr>
            <a:spLocks noGrp="1"/>
          </p:cNvSpPr>
          <p:nvPr>
            <p:ph type="sldNum" sz="quarter" idx="12"/>
          </p:nvPr>
        </p:nvSpPr>
        <p:spPr/>
        <p:txBody>
          <a:bodyPr/>
          <a:lstStyle/>
          <a:p>
            <a:fld id="{9CD8D479-8942-46E8-A226-A4E01F7A105C}" type="slidenum">
              <a:rPr lang="en-US" smtClean="0"/>
              <a:t>23</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066" y="1219200"/>
            <a:ext cx="6848648" cy="5136486"/>
          </a:xfrm>
          <a:prstGeom prst="rect">
            <a:avLst/>
          </a:prstGeom>
        </p:spPr>
      </p:pic>
    </p:spTree>
    <p:extLst>
      <p:ext uri="{BB962C8B-B14F-4D97-AF65-F5344CB8AC3E}">
        <p14:creationId xmlns:p14="http://schemas.microsoft.com/office/powerpoint/2010/main" val="155161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40" y="1074056"/>
            <a:ext cx="10752946" cy="4920343"/>
          </a:xfrm>
        </p:spPr>
        <p:txBody>
          <a:bodyPr>
            <a:normAutofit/>
          </a:bodyPr>
          <a:lstStyle/>
          <a:p>
            <a:r>
              <a:rPr lang="en-US" sz="4000" b="1" dirty="0" smtClean="0">
                <a:solidFill>
                  <a:srgbClr val="7030A0"/>
                </a:solidFill>
              </a:rPr>
              <a:t>“</a:t>
            </a:r>
            <a:r>
              <a:rPr lang="en-US" sz="4000" b="1" dirty="0" err="1" smtClean="0">
                <a:solidFill>
                  <a:srgbClr val="7030A0"/>
                </a:solidFill>
              </a:rPr>
              <a:t>Microplastics</a:t>
            </a:r>
            <a:r>
              <a:rPr lang="en-US" sz="4000" b="1" dirty="0" smtClean="0">
                <a:solidFill>
                  <a:srgbClr val="7030A0"/>
                </a:solidFill>
              </a:rPr>
              <a:t> </a:t>
            </a:r>
            <a:r>
              <a:rPr lang="en-US" sz="4000" b="1" dirty="0">
                <a:solidFill>
                  <a:srgbClr val="7030A0"/>
                </a:solidFill>
              </a:rPr>
              <a:t>can transfer up the food chain from fish to top predators, such as seals, reveals new research by Plymouth Marine Laboratory (PML), University of Exeter and the Cornish Seal Sanctuary</a:t>
            </a:r>
            <a:r>
              <a:rPr lang="en-US" sz="4000" b="1" dirty="0" smtClean="0">
                <a:solidFill>
                  <a:srgbClr val="7030A0"/>
                </a:solidFill>
              </a:rPr>
              <a:t>.”</a:t>
            </a:r>
            <a:r>
              <a:rPr lang="en-US" dirty="0"/>
              <a:t/>
            </a:r>
            <a:br>
              <a:rPr lang="en-US" dirty="0"/>
            </a:br>
            <a:r>
              <a:rPr lang="en-US" dirty="0"/>
              <a:t/>
            </a:r>
            <a:br>
              <a:rPr lang="en-US" dirty="0"/>
            </a:br>
            <a:r>
              <a:rPr lang="en-US" dirty="0"/>
              <a:t>Read more at: https://phys.org/news/2018-02-evidence-consume-microplastics-prey.html#jCp</a:t>
            </a:r>
          </a:p>
        </p:txBody>
      </p:sp>
      <p:sp>
        <p:nvSpPr>
          <p:cNvPr id="5" name="Slide Number Placeholder 4"/>
          <p:cNvSpPr>
            <a:spLocks noGrp="1"/>
          </p:cNvSpPr>
          <p:nvPr>
            <p:ph type="sldNum" sz="quarter" idx="12"/>
          </p:nvPr>
        </p:nvSpPr>
        <p:spPr/>
        <p:txBody>
          <a:bodyPr/>
          <a:lstStyle/>
          <a:p>
            <a:fld id="{9CD8D479-8942-46E8-A226-A4E01F7A105C}" type="slidenum">
              <a:rPr lang="en-US" smtClean="0"/>
              <a:t>24</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134395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25</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294" y="263778"/>
            <a:ext cx="6929792" cy="41630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71" y="2676978"/>
            <a:ext cx="5055205" cy="3499757"/>
          </a:xfrm>
          <a:prstGeom prst="rect">
            <a:avLst/>
          </a:prstGeom>
        </p:spPr>
      </p:pic>
      <p:sp>
        <p:nvSpPr>
          <p:cNvPr id="7" name="TextBox 6"/>
          <p:cNvSpPr txBox="1"/>
          <p:nvPr/>
        </p:nvSpPr>
        <p:spPr>
          <a:xfrm>
            <a:off x="5673876" y="4510190"/>
            <a:ext cx="5892800" cy="369332"/>
          </a:xfrm>
          <a:prstGeom prst="rect">
            <a:avLst/>
          </a:prstGeom>
          <a:noFill/>
        </p:spPr>
        <p:txBody>
          <a:bodyPr wrap="square" rtlCol="0">
            <a:spAutoFit/>
          </a:bodyPr>
          <a:lstStyle/>
          <a:p>
            <a:r>
              <a:rPr lang="en-US" b="1" dirty="0" smtClean="0"/>
              <a:t>PLYMOUTH MARINE LABORATORY, FEBRUARY 2018</a:t>
            </a:r>
            <a:endParaRPr lang="en-US" b="1" dirty="0"/>
          </a:p>
        </p:txBody>
      </p:sp>
    </p:spTree>
    <p:extLst>
      <p:ext uri="{BB962C8B-B14F-4D97-AF65-F5344CB8AC3E}">
        <p14:creationId xmlns:p14="http://schemas.microsoft.com/office/powerpoint/2010/main" val="124721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HEALTH –  ARE WE EATING PLASTIC?</a:t>
            </a:r>
            <a:endParaRPr lang="en-US" dirty="0"/>
          </a:p>
        </p:txBody>
      </p:sp>
      <p:sp>
        <p:nvSpPr>
          <p:cNvPr id="3" name="Content Placeholder 2"/>
          <p:cNvSpPr>
            <a:spLocks noGrp="1"/>
          </p:cNvSpPr>
          <p:nvPr>
            <p:ph sz="half" idx="1"/>
          </p:nvPr>
        </p:nvSpPr>
        <p:spPr/>
        <p:txBody>
          <a:bodyPr/>
          <a:lstStyle/>
          <a:p>
            <a:r>
              <a:rPr lang="en-US" dirty="0" smtClean="0"/>
              <a:t>SCIENTISTS HAVE FOUND MICROPLASTIC IN 114 AQUATIC SPECIES WITH MORE THAN HALF ENDING UP ON DINNER PLATES.</a:t>
            </a:r>
          </a:p>
          <a:p>
            <a:r>
              <a:rPr lang="en-US" dirty="0" smtClean="0"/>
              <a:t>SMALLER THAN 1/5 OF AN INCH</a:t>
            </a:r>
          </a:p>
          <a:p>
            <a:r>
              <a:rPr lang="en-US" dirty="0" smtClean="0"/>
              <a:t>Shrimp and bi-valves have plastic fibers, fragments or microbeads.</a:t>
            </a:r>
          </a:p>
          <a:p>
            <a:endParaRPr lang="en-US" dirty="0" smtClean="0"/>
          </a:p>
          <a:p>
            <a:endParaRPr lang="en-US" dirty="0"/>
          </a:p>
        </p:txBody>
      </p:sp>
      <p:sp>
        <p:nvSpPr>
          <p:cNvPr id="4" name="Content Placeholder 3"/>
          <p:cNvSpPr>
            <a:spLocks noGrp="1"/>
          </p:cNvSpPr>
          <p:nvPr>
            <p:ph sz="half" idx="2"/>
          </p:nvPr>
        </p:nvSpPr>
        <p:spPr/>
        <p:txBody>
          <a:bodyPr>
            <a:normAutofit/>
          </a:bodyPr>
          <a:lstStyle/>
          <a:p>
            <a:pPr marL="0" indent="0">
              <a:buNone/>
            </a:pPr>
            <a:r>
              <a:rPr lang="en-US" sz="2800" dirty="0" smtClean="0">
                <a:solidFill>
                  <a:srgbClr val="7030A0"/>
                </a:solidFill>
              </a:rPr>
              <a:t>Studies </a:t>
            </a:r>
            <a:r>
              <a:rPr lang="en-US" sz="2800" dirty="0">
                <a:solidFill>
                  <a:srgbClr val="7030A0"/>
                </a:solidFill>
              </a:rPr>
              <a:t>suggest that patches of floating plastic trash might act as </a:t>
            </a:r>
            <a:r>
              <a:rPr lang="en-US" sz="2800" b="1" dirty="0">
                <a:solidFill>
                  <a:srgbClr val="FF0000"/>
                </a:solidFill>
              </a:rPr>
              <a:t>olfactory traps </a:t>
            </a:r>
            <a:r>
              <a:rPr lang="en-US" sz="2800" dirty="0">
                <a:solidFill>
                  <a:srgbClr val="7030A0"/>
                </a:solidFill>
              </a:rPr>
              <a:t>for susceptible marine wildlife such as seabirds. Those species that have evolved to use </a:t>
            </a:r>
            <a:r>
              <a:rPr lang="en-US" sz="2800" dirty="0">
                <a:solidFill>
                  <a:srgbClr val="FF0000"/>
                </a:solidFill>
              </a:rPr>
              <a:t>dimethyl sulfide </a:t>
            </a:r>
            <a:r>
              <a:rPr lang="en-US" sz="2800" dirty="0" smtClean="0">
                <a:solidFill>
                  <a:srgbClr val="7030A0"/>
                </a:solidFill>
              </a:rPr>
              <a:t>(DMS) </a:t>
            </a:r>
            <a:r>
              <a:rPr lang="en-US" sz="2800" dirty="0">
                <a:solidFill>
                  <a:srgbClr val="7030A0"/>
                </a:solidFill>
              </a:rPr>
              <a:t>as a sign of food can be tricked by marine plastic debris that also emits DMS</a:t>
            </a:r>
            <a:r>
              <a:rPr lang="en-US" sz="2800" dirty="0" smtClean="0">
                <a:solidFill>
                  <a:srgbClr val="7030A0"/>
                </a:solidFill>
              </a:rPr>
              <a:t>.”</a:t>
            </a:r>
            <a:endParaRPr lang="en-US" sz="2800" dirty="0">
              <a:solidFill>
                <a:srgbClr val="7030A0"/>
              </a:solidFill>
            </a:endParaRPr>
          </a:p>
        </p:txBody>
      </p:sp>
      <p:sp>
        <p:nvSpPr>
          <p:cNvPr id="5" name="Slide Number Placeholder 4"/>
          <p:cNvSpPr>
            <a:spLocks noGrp="1"/>
          </p:cNvSpPr>
          <p:nvPr>
            <p:ph type="sldNum" sz="quarter" idx="12"/>
          </p:nvPr>
        </p:nvSpPr>
        <p:spPr/>
        <p:txBody>
          <a:bodyPr/>
          <a:lstStyle/>
          <a:p>
            <a:fld id="{9CD8D479-8942-46E8-A226-A4E01F7A105C}" type="slidenum">
              <a:rPr lang="en-US" smtClean="0"/>
              <a:t>26</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396595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39316" y="1456428"/>
            <a:ext cx="8536798" cy="4668561"/>
          </a:xfrm>
        </p:spPr>
      </p:pic>
      <p:sp>
        <p:nvSpPr>
          <p:cNvPr id="5" name="Slide Number Placeholder 4"/>
          <p:cNvSpPr>
            <a:spLocks noGrp="1"/>
          </p:cNvSpPr>
          <p:nvPr>
            <p:ph type="sldNum" sz="quarter" idx="12"/>
          </p:nvPr>
        </p:nvSpPr>
        <p:spPr/>
        <p:txBody>
          <a:bodyPr/>
          <a:lstStyle/>
          <a:p>
            <a:fld id="{9CD8D479-8942-46E8-A226-A4E01F7A105C}" type="slidenum">
              <a:rPr lang="en-US" smtClean="0"/>
              <a:t>27</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
        <p:nvSpPr>
          <p:cNvPr id="2" name="Title 1"/>
          <p:cNvSpPr>
            <a:spLocks noGrp="1"/>
          </p:cNvSpPr>
          <p:nvPr>
            <p:ph type="title"/>
          </p:nvPr>
        </p:nvSpPr>
        <p:spPr>
          <a:xfrm>
            <a:off x="1884459" y="130629"/>
            <a:ext cx="9371949" cy="1183566"/>
          </a:xfrm>
        </p:spPr>
        <p:txBody>
          <a:bodyPr>
            <a:normAutofit/>
          </a:bodyPr>
          <a:lstStyle/>
          <a:p>
            <a:r>
              <a:rPr lang="en-US" sz="3600" b="1" dirty="0" smtClean="0">
                <a:solidFill>
                  <a:schemeClr val="tx2"/>
                </a:solidFill>
              </a:rPr>
              <a:t>FRESH WATER RESEARCH ON THE RISE</a:t>
            </a:r>
            <a:endParaRPr lang="en-US" sz="3600" b="1" dirty="0">
              <a:solidFill>
                <a:schemeClr val="tx2"/>
              </a:solidFill>
            </a:endParaRPr>
          </a:p>
        </p:txBody>
      </p:sp>
    </p:spTree>
    <p:extLst>
      <p:ext uri="{BB962C8B-B14F-4D97-AF65-F5344CB8AC3E}">
        <p14:creationId xmlns:p14="http://schemas.microsoft.com/office/powerpoint/2010/main" val="156257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28</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TextBox 4"/>
          <p:cNvSpPr txBox="1"/>
          <p:nvPr/>
        </p:nvSpPr>
        <p:spPr>
          <a:xfrm>
            <a:off x="1454065" y="1248229"/>
            <a:ext cx="9927771" cy="3539430"/>
          </a:xfrm>
          <a:prstGeom prst="rect">
            <a:avLst/>
          </a:prstGeom>
          <a:noFill/>
        </p:spPr>
        <p:txBody>
          <a:bodyPr wrap="square" rtlCol="0">
            <a:spAutoFit/>
          </a:bodyPr>
          <a:lstStyle/>
          <a:p>
            <a:r>
              <a:rPr lang="en-US" sz="3200" dirty="0" smtClean="0">
                <a:solidFill>
                  <a:srgbClr val="7030A0"/>
                </a:solidFill>
              </a:rPr>
              <a:t>“Endocrine </a:t>
            </a:r>
            <a:r>
              <a:rPr lang="en-US" sz="3200" dirty="0">
                <a:solidFill>
                  <a:srgbClr val="7030A0"/>
                </a:solidFill>
              </a:rPr>
              <a:t>disruptors may be found in many everyday products– including plastic bottles, metal food cans, detergents, flame retardants, food, toys, cosmetics, and pesticides. NIEHS supports studies to determine whether exposure to endocrine disruptors may result in human health effects including lowered fertility and an increased incidence of endometriosis and some cancers</a:t>
            </a:r>
            <a:r>
              <a:rPr lang="en-US" sz="3200" dirty="0" smtClean="0">
                <a:solidFill>
                  <a:srgbClr val="7030A0"/>
                </a:solidFill>
              </a:rPr>
              <a:t>.”</a:t>
            </a:r>
            <a:endParaRPr lang="en-US" sz="3200" dirty="0">
              <a:solidFill>
                <a:srgbClr val="7030A0"/>
              </a:solidFill>
            </a:endParaRPr>
          </a:p>
        </p:txBody>
      </p:sp>
    </p:spTree>
    <p:extLst>
      <p:ext uri="{BB962C8B-B14F-4D97-AF65-F5344CB8AC3E}">
        <p14:creationId xmlns:p14="http://schemas.microsoft.com/office/powerpoint/2010/main" val="265383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WE DOING?</a:t>
            </a:r>
            <a:endParaRPr lang="en-US" dirty="0"/>
          </a:p>
        </p:txBody>
      </p:sp>
      <p:sp>
        <p:nvSpPr>
          <p:cNvPr id="5" name="Text Placeholder 4"/>
          <p:cNvSpPr>
            <a:spLocks noGrp="1"/>
          </p:cNvSpPr>
          <p:nvPr>
            <p:ph type="body" idx="1"/>
          </p:nvPr>
        </p:nvSpPr>
        <p:spPr/>
        <p:txBody>
          <a:bodyPr/>
          <a:lstStyle/>
          <a:p>
            <a:r>
              <a:rPr lang="en-US" dirty="0" smtClean="0"/>
              <a:t>Single-Use Plastic Reduction Committee</a:t>
            </a:r>
            <a:endParaRPr lang="en-US"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WOODSTOCK, SINGLE-USE BAG FEE!</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9/24/2019</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6424" y="1565275"/>
            <a:ext cx="6159152" cy="4621213"/>
          </a:xfrm>
        </p:spPr>
      </p:pic>
    </p:spTree>
    <p:extLst>
      <p:ext uri="{BB962C8B-B14F-4D97-AF65-F5344CB8AC3E}">
        <p14:creationId xmlns:p14="http://schemas.microsoft.com/office/powerpoint/2010/main" val="92835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402" y="624430"/>
            <a:ext cx="9371949" cy="1183566"/>
          </a:xfrm>
        </p:spPr>
        <p:txBody>
          <a:bodyPr>
            <a:normAutofit fontScale="90000"/>
          </a:bodyPr>
          <a:lstStyle/>
          <a:p>
            <a:r>
              <a:rPr lang="en-US" dirty="0" smtClean="0">
                <a:solidFill>
                  <a:schemeClr val="tx2"/>
                </a:solidFill>
              </a:rPr>
              <a:t>BYOBAG MCHENRY COUNTY</a:t>
            </a:r>
            <a:r>
              <a:rPr lang="en-US" dirty="0" smtClean="0"/>
              <a:t/>
            </a:r>
            <a:br>
              <a:rPr lang="en-US" dirty="0" smtClean="0"/>
            </a:br>
            <a:r>
              <a:rPr lang="en-US" sz="2700" dirty="0" smtClean="0"/>
              <a:t>2/3 of towns have </a:t>
            </a:r>
            <a:r>
              <a:rPr lang="en-US" sz="2700" dirty="0" err="1" smtClean="0"/>
              <a:t>have</a:t>
            </a:r>
            <a:r>
              <a:rPr lang="en-US" sz="2700" dirty="0" smtClean="0"/>
              <a:t> had </a:t>
            </a:r>
            <a:r>
              <a:rPr lang="en-US" sz="2700" dirty="0" err="1" smtClean="0"/>
              <a:t>BYOBag</a:t>
            </a:r>
            <a:r>
              <a:rPr lang="en-US" sz="2700" dirty="0" smtClean="0"/>
              <a:t> </a:t>
            </a:r>
            <a:br>
              <a:rPr lang="en-US" sz="2700" dirty="0" smtClean="0"/>
            </a:br>
            <a:r>
              <a:rPr lang="en-US" sz="2700" dirty="0" smtClean="0"/>
              <a:t>proclamations since October 2014.</a:t>
            </a:r>
            <a:endParaRPr lang="en-US" sz="2700" dirty="0"/>
          </a:p>
        </p:txBody>
      </p:sp>
      <p:sp>
        <p:nvSpPr>
          <p:cNvPr id="7" name="Slide Number Placeholder 6"/>
          <p:cNvSpPr>
            <a:spLocks noGrp="1"/>
          </p:cNvSpPr>
          <p:nvPr>
            <p:ph type="sldNum" sz="quarter" idx="12"/>
          </p:nvPr>
        </p:nvSpPr>
        <p:spPr/>
        <p:txBody>
          <a:bodyPr/>
          <a:lstStyle/>
          <a:p>
            <a:fld id="{9CD8D479-8942-46E8-A226-A4E01F7A105C}" type="slidenum">
              <a:rPr lang="en-US" smtClean="0"/>
              <a:t>30</a:t>
            </a:fld>
            <a:endParaRPr lang="en-US" dirty="0"/>
          </a:p>
        </p:txBody>
      </p:sp>
      <p:sp>
        <p:nvSpPr>
          <p:cNvPr id="8" name="Date Placeholder 7"/>
          <p:cNvSpPr>
            <a:spLocks noGrp="1"/>
          </p:cNvSpPr>
          <p:nvPr>
            <p:ph type="dt" sz="half" idx="10"/>
          </p:nvPr>
        </p:nvSpPr>
        <p:spPr/>
        <p:txBody>
          <a:bodyPr/>
          <a:lstStyle/>
          <a:p>
            <a:fld id="{94C81B4D-F060-418E-A958-B2BDC1A258F8}" type="datetime1">
              <a:rPr lang="en-US" smtClean="0"/>
              <a:pPr/>
              <a:t>9/24/2019</a:t>
            </a:fld>
            <a:endParaRPr lang="en-US" dirty="0"/>
          </a:p>
        </p:txBody>
      </p:sp>
      <p:sp>
        <p:nvSpPr>
          <p:cNvPr id="9" name="Footer Placeholder 8"/>
          <p:cNvSpPr>
            <a:spLocks noGrp="1"/>
          </p:cNvSpPr>
          <p:nvPr>
            <p:ph type="ftr" sz="quarter" idx="11"/>
          </p:nvPr>
        </p:nvSpPr>
        <p:spPr/>
        <p:txBody>
          <a:bodyPr/>
          <a:lstStyle/>
          <a:p>
            <a:r>
              <a:rPr lang="en-US"/>
              <a:t>Add a footer</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657" y="177907"/>
            <a:ext cx="5073568" cy="6565793"/>
          </a:xfrm>
          <a:prstGeom prst="rect">
            <a:avLst/>
          </a:prstGeom>
        </p:spPr>
      </p:pic>
      <p:sp>
        <p:nvSpPr>
          <p:cNvPr id="14" name="TextBox 13"/>
          <p:cNvSpPr txBox="1"/>
          <p:nvPr/>
        </p:nvSpPr>
        <p:spPr>
          <a:xfrm>
            <a:off x="953734" y="2293257"/>
            <a:ext cx="4271409"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VILLAGE OF ALGONQUIN </a:t>
            </a:r>
          </a:p>
          <a:p>
            <a:pPr marL="285750" indent="-285750">
              <a:buFont typeface="Arial" panose="020B0604020202020204" pitchFamily="34" charset="0"/>
              <a:buChar char="•"/>
            </a:pPr>
            <a:r>
              <a:rPr lang="en-US" dirty="0" smtClean="0"/>
              <a:t>CITY OF HUNLTEY </a:t>
            </a:r>
          </a:p>
          <a:p>
            <a:pPr marL="285750" indent="-285750">
              <a:buFont typeface="Arial" panose="020B0604020202020204" pitchFamily="34" charset="0"/>
              <a:buChar char="•"/>
            </a:pPr>
            <a:r>
              <a:rPr lang="en-US" dirty="0" smtClean="0"/>
              <a:t>VILLAGE OF LITH </a:t>
            </a:r>
          </a:p>
          <a:p>
            <a:pPr marL="285750" indent="-285750">
              <a:buFont typeface="Arial" panose="020B0604020202020204" pitchFamily="34" charset="0"/>
              <a:buChar char="•"/>
            </a:pPr>
            <a:r>
              <a:rPr lang="en-US" dirty="0" smtClean="0"/>
              <a:t>CITY OF CRYSTAL LAKE </a:t>
            </a:r>
          </a:p>
          <a:p>
            <a:pPr marL="285750" indent="-285750">
              <a:buFont typeface="Arial" panose="020B0604020202020204" pitchFamily="34" charset="0"/>
              <a:buChar char="•"/>
            </a:pPr>
            <a:r>
              <a:rPr lang="en-US" dirty="0" smtClean="0"/>
              <a:t>CITY OF MCHENRY</a:t>
            </a:r>
          </a:p>
          <a:p>
            <a:pPr marL="285750" indent="-285750">
              <a:buFont typeface="Arial" panose="020B0604020202020204" pitchFamily="34" charset="0"/>
              <a:buChar char="•"/>
            </a:pPr>
            <a:r>
              <a:rPr lang="en-US" dirty="0" smtClean="0"/>
              <a:t>VILLAGE OF SPRING GROVE </a:t>
            </a:r>
          </a:p>
          <a:p>
            <a:pPr marL="285750" indent="-285750">
              <a:buFont typeface="Arial" panose="020B0604020202020204" pitchFamily="34" charset="0"/>
              <a:buChar char="•"/>
            </a:pPr>
            <a:r>
              <a:rPr lang="en-US" dirty="0" smtClean="0"/>
              <a:t>VILLAGE OF ISLAND LAKE</a:t>
            </a:r>
          </a:p>
          <a:p>
            <a:pPr marL="285750" indent="-285750">
              <a:buFont typeface="Arial" panose="020B0604020202020204" pitchFamily="34" charset="0"/>
              <a:buChar char="•"/>
            </a:pPr>
            <a:r>
              <a:rPr lang="en-US" dirty="0" smtClean="0"/>
              <a:t>CITY OF WOODSTOCK (YEAR-LONG)</a:t>
            </a:r>
          </a:p>
          <a:p>
            <a:pPr marL="285750" indent="-285750">
              <a:buFont typeface="Arial" panose="020B0604020202020204" pitchFamily="34" charset="0"/>
              <a:buChar char="•"/>
            </a:pPr>
            <a:r>
              <a:rPr lang="en-US" dirty="0" smtClean="0"/>
              <a:t>COUNTY WIDE IN AUGUST </a:t>
            </a:r>
            <a:r>
              <a:rPr lang="en-US" dirty="0" smtClean="0"/>
              <a:t>2016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FIRST ORDINANCE IN MCHENRY COUNTY: City of Woodstock</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STRAW PROJECT</a:t>
            </a: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t>31</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9/24/2019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03" y="2307771"/>
            <a:ext cx="5279560" cy="35175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503" y="2307772"/>
            <a:ext cx="5923897" cy="3517506"/>
          </a:xfrm>
          <a:prstGeom prst="rect">
            <a:avLst/>
          </a:prstGeom>
        </p:spPr>
      </p:pic>
    </p:spTree>
    <p:extLst>
      <p:ext uri="{BB962C8B-B14F-4D97-AF65-F5344CB8AC3E}">
        <p14:creationId xmlns:p14="http://schemas.microsoft.com/office/powerpoint/2010/main" val="1332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32</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6" name="Title 1"/>
          <p:cNvSpPr txBox="1">
            <a:spLocks/>
          </p:cNvSpPr>
          <p:nvPr/>
        </p:nvSpPr>
        <p:spPr>
          <a:xfrm>
            <a:off x="0" y="0"/>
            <a:ext cx="12192000" cy="70539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endParaRPr lang="en-US" dirty="0" smtClean="0"/>
          </a:p>
          <a:p>
            <a:r>
              <a:rPr lang="en-US" dirty="0"/>
              <a:t> </a:t>
            </a:r>
            <a:r>
              <a:rPr lang="en-US" dirty="0" smtClean="0"/>
              <a:t>  STYROFOAM COLLECTION &amp; REDUCTION PROGRAM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14" y="1272268"/>
            <a:ext cx="9144000" cy="5781675"/>
          </a:xfrm>
          <a:prstGeom prst="rect">
            <a:avLst/>
          </a:prstGeom>
        </p:spPr>
      </p:pic>
    </p:spTree>
    <p:extLst>
      <p:ext uri="{BB962C8B-B14F-4D97-AF65-F5344CB8AC3E}">
        <p14:creationId xmlns:p14="http://schemas.microsoft.com/office/powerpoint/2010/main" val="1090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33</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Rectangle 4"/>
          <p:cNvSpPr/>
          <p:nvPr/>
        </p:nvSpPr>
        <p:spPr>
          <a:xfrm>
            <a:off x="1705901" y="2270649"/>
            <a:ext cx="9076074" cy="1754326"/>
          </a:xfrm>
          <a:prstGeom prst="rect">
            <a:avLst/>
          </a:prstGeom>
          <a:noFill/>
        </p:spPr>
        <p:txBody>
          <a:bodyPr wrap="non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HUMAN &amp; ANIMAL WELFARE</a:t>
            </a:r>
          </a:p>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CAN YOU DO?</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95737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CLIP SIX-PACK PLASTIC WASTE</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5836" r="5836"/>
          <a:stretch>
            <a:fillRect/>
          </a:stretch>
        </p:blipFill>
        <p:spPr/>
      </p:pic>
      <p:sp>
        <p:nvSpPr>
          <p:cNvPr id="4" name="Text Placeholder 3"/>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34</a:t>
            </a:fld>
            <a:endParaRPr lang="en-US"/>
          </a:p>
        </p:txBody>
      </p:sp>
      <p:sp>
        <p:nvSpPr>
          <p:cNvPr id="6" name="Date Placeholder 5"/>
          <p:cNvSpPr>
            <a:spLocks noGrp="1"/>
          </p:cNvSpPr>
          <p:nvPr>
            <p:ph type="dt" sz="half" idx="10"/>
          </p:nvPr>
        </p:nvSpPr>
        <p:spPr/>
        <p:txBody>
          <a:bodyPr/>
          <a:lstStyle/>
          <a:p>
            <a:fld id="{E1447A63-5E3D-469C-A0D1-119323F4F95E}"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358268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CLIP MILK BOTTLE RINGS</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3139" r="3139"/>
          <a:stretch>
            <a:fillRect/>
          </a:stretch>
        </p:blipFill>
        <p:spPr/>
      </p:pic>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9CD8D479-8942-46E8-A226-A4E01F7A105C}" type="slidenum">
              <a:rPr lang="en-US" smtClean="0"/>
              <a:t>35</a:t>
            </a:fld>
            <a:endParaRPr lang="en-US"/>
          </a:p>
        </p:txBody>
      </p:sp>
      <p:sp>
        <p:nvSpPr>
          <p:cNvPr id="6" name="Date Placeholder 5"/>
          <p:cNvSpPr>
            <a:spLocks noGrp="1"/>
          </p:cNvSpPr>
          <p:nvPr>
            <p:ph type="dt" sz="half" idx="10"/>
          </p:nvPr>
        </p:nvSpPr>
        <p:spPr/>
        <p:txBody>
          <a:bodyPr/>
          <a:lstStyle/>
          <a:p>
            <a:fld id="{E1447A63-5E3D-469C-A0D1-119323F4F95E}"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7138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THE PLASTIC BAG</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20689" b="20689"/>
          <a:stretch>
            <a:fillRect/>
          </a:stretch>
        </p:blipFill>
        <p:spPr/>
      </p:pic>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9CD8D479-8942-46E8-A226-A4E01F7A105C}" type="slidenum">
              <a:rPr lang="en-US" smtClean="0"/>
              <a:t>36</a:t>
            </a:fld>
            <a:endParaRPr lang="en-US"/>
          </a:p>
        </p:txBody>
      </p:sp>
      <p:sp>
        <p:nvSpPr>
          <p:cNvPr id="6" name="Date Placeholder 5"/>
          <p:cNvSpPr>
            <a:spLocks noGrp="1"/>
          </p:cNvSpPr>
          <p:nvPr>
            <p:ph type="dt" sz="half" idx="10"/>
          </p:nvPr>
        </p:nvSpPr>
        <p:spPr/>
        <p:txBody>
          <a:bodyPr/>
          <a:lstStyle/>
          <a:p>
            <a:fld id="{E1447A63-5E3D-469C-A0D1-119323F4F95E}"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166327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REUSABLE..NOW</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24947" b="24947"/>
          <a:stretch>
            <a:fillRect/>
          </a:stretch>
        </p:blipFill>
        <p:spPr>
          <a:xfrm>
            <a:off x="1454065" y="1436915"/>
            <a:ext cx="4556039" cy="4544784"/>
          </a:xfrm>
        </p:spPr>
      </p:pic>
      <p:sp>
        <p:nvSpPr>
          <p:cNvPr id="4" name="Text Placeholder 3"/>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37</a:t>
            </a:fld>
            <a:endParaRPr lang="en-US"/>
          </a:p>
        </p:txBody>
      </p:sp>
      <p:sp>
        <p:nvSpPr>
          <p:cNvPr id="6" name="Date Placeholder 5"/>
          <p:cNvSpPr>
            <a:spLocks noGrp="1"/>
          </p:cNvSpPr>
          <p:nvPr>
            <p:ph type="dt" sz="half" idx="10"/>
          </p:nvPr>
        </p:nvSpPr>
        <p:spPr/>
        <p:txBody>
          <a:bodyPr/>
          <a:lstStyle/>
          <a:p>
            <a:fld id="{E1447A63-5E3D-469C-A0D1-119323F4F95E}"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136718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D8D479-8942-46E8-A226-A4E01F7A105C}" type="slidenum">
              <a:rPr lang="en-US" smtClean="0"/>
              <a:t>38</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9/24/2019</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Rectangle 5"/>
          <p:cNvSpPr/>
          <p:nvPr/>
        </p:nvSpPr>
        <p:spPr>
          <a:xfrm>
            <a:off x="1954391" y="2967335"/>
            <a:ext cx="8283230"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IT’S OUR RESPONSIBILITY</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72236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39</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75" y="638175"/>
            <a:ext cx="9925050" cy="5581650"/>
          </a:xfrm>
          <a:prstGeom prst="rect">
            <a:avLst/>
          </a:prstGeom>
        </p:spPr>
      </p:pic>
    </p:spTree>
    <p:extLst>
      <p:ext uri="{BB962C8B-B14F-4D97-AF65-F5344CB8AC3E}">
        <p14:creationId xmlns:p14="http://schemas.microsoft.com/office/powerpoint/2010/main" val="222110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are you doing this?</a:t>
            </a:r>
            <a:r>
              <a:rPr lang="en-US" dirty="0"/>
              <a:t> </a:t>
            </a:r>
            <a:br>
              <a:rPr lang="en-US" dirty="0"/>
            </a:br>
            <a:endParaRPr lang="en-US" dirty="0"/>
          </a:p>
        </p:txBody>
      </p:sp>
      <p:sp>
        <p:nvSpPr>
          <p:cNvPr id="3" name="Content Placeholder 2"/>
          <p:cNvSpPr>
            <a:spLocks noGrp="1"/>
          </p:cNvSpPr>
          <p:nvPr>
            <p:ph idx="1"/>
          </p:nvPr>
        </p:nvSpPr>
        <p:spPr>
          <a:xfrm>
            <a:off x="1410027" y="1071154"/>
            <a:ext cx="9371948" cy="5115529"/>
          </a:xfrm>
        </p:spPr>
        <p:txBody>
          <a:bodyPr>
            <a:normAutofit lnSpcReduction="10000"/>
          </a:bodyPr>
          <a:lstStyle/>
          <a:p>
            <a:r>
              <a:rPr lang="en-US" sz="2400" dirty="0" smtClean="0"/>
              <a:t>The </a:t>
            </a:r>
            <a:r>
              <a:rPr lang="en-US" sz="2400" dirty="0"/>
              <a:t>Mission of The Defenders is to preserve and protect the environment for all living things (since 1970!).  Reducing single-use plastic is paramount - both as mitigating a waste stream that is unnecessary, cutting down on recycling costs and keeping a product from harming wildlife, </a:t>
            </a:r>
            <a:r>
              <a:rPr lang="en-US" sz="2400" dirty="0" smtClean="0"/>
              <a:t>polluting </a:t>
            </a:r>
            <a:r>
              <a:rPr lang="en-US" sz="2400" dirty="0"/>
              <a:t>our planet's water systems and even harming humans as more and more </a:t>
            </a:r>
            <a:r>
              <a:rPr lang="en-US" sz="2400" dirty="0" err="1"/>
              <a:t>nano</a:t>
            </a:r>
            <a:r>
              <a:rPr lang="en-US" sz="2400" dirty="0"/>
              <a:t>-plastics enter our </a:t>
            </a:r>
            <a:r>
              <a:rPr lang="en-US" sz="2400" dirty="0" err="1"/>
              <a:t>foodstream</a:t>
            </a:r>
            <a:r>
              <a:rPr lang="en-US" sz="2400" dirty="0"/>
              <a:t>. I started our </a:t>
            </a:r>
            <a:r>
              <a:rPr lang="en-US" sz="2400" dirty="0" err="1"/>
              <a:t>BYOBag</a:t>
            </a:r>
            <a:r>
              <a:rPr lang="en-US" sz="2400" dirty="0"/>
              <a:t> program as a volunteer in 2013 because plastic grocery bags are completely unnecessary and I just had to start something up in our county to address it.  Thankfully, The Defenders were extremely receptive and we went on to receive grants </a:t>
            </a:r>
            <a:r>
              <a:rPr lang="en-US" sz="2400" dirty="0" smtClean="0"/>
              <a:t>totaling </a:t>
            </a:r>
            <a:r>
              <a:rPr lang="en-US" sz="2400" dirty="0"/>
              <a:t>$7,000 for the project.  I also feel it's vital that we wean the public from thinking that it's fine to use something once since it can be recycled.  That doesn't mean it's the right choice and we work at educating people about alternatives to recycling...like </a:t>
            </a:r>
            <a:r>
              <a:rPr lang="en-US" sz="2400" b="1" dirty="0"/>
              <a:t>reducing and reusing</a:t>
            </a:r>
            <a:r>
              <a:rPr lang="en-US" sz="2400" dirty="0"/>
              <a:t>. And, of course, we all know that recycling isn't always successful. </a:t>
            </a:r>
            <a:r>
              <a:rPr lang="en-US" dirty="0"/>
              <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9/24/2019</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286243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40</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147" y="1161141"/>
            <a:ext cx="9046749" cy="5087711"/>
          </a:xfrm>
          <a:prstGeom prst="rect">
            <a:avLst/>
          </a:prstGeom>
        </p:spPr>
      </p:pic>
      <p:sp>
        <p:nvSpPr>
          <p:cNvPr id="6" name="TextBox 5"/>
          <p:cNvSpPr txBox="1"/>
          <p:nvPr/>
        </p:nvSpPr>
        <p:spPr>
          <a:xfrm>
            <a:off x="1881147" y="145143"/>
            <a:ext cx="8900828" cy="954107"/>
          </a:xfrm>
          <a:prstGeom prst="rect">
            <a:avLst/>
          </a:prstGeom>
          <a:noFill/>
        </p:spPr>
        <p:txBody>
          <a:bodyPr wrap="square" rtlCol="0">
            <a:spAutoFit/>
          </a:bodyPr>
          <a:lstStyle/>
          <a:p>
            <a:pPr algn="ctr"/>
            <a:r>
              <a:rPr lang="en-US" sz="2800" dirty="0" smtClean="0">
                <a:solidFill>
                  <a:schemeClr val="tx2"/>
                </a:solidFill>
              </a:rPr>
              <a:t>GRAYSLAKE WM SITE…IT COSTS NEARLY $1,500 PER HOUR WHEN MACHINES FORCED OFF</a:t>
            </a:r>
            <a:endParaRPr lang="en-US" sz="2800" dirty="0">
              <a:solidFill>
                <a:schemeClr val="tx2"/>
              </a:solidFill>
            </a:endParaRPr>
          </a:p>
        </p:txBody>
      </p:sp>
    </p:spTree>
    <p:extLst>
      <p:ext uri="{BB962C8B-B14F-4D97-AF65-F5344CB8AC3E}">
        <p14:creationId xmlns:p14="http://schemas.microsoft.com/office/powerpoint/2010/main" val="25404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41</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75" y="638175"/>
            <a:ext cx="9925050" cy="5581650"/>
          </a:xfrm>
          <a:prstGeom prst="rect">
            <a:avLst/>
          </a:prstGeom>
        </p:spPr>
      </p:pic>
    </p:spTree>
    <p:extLst>
      <p:ext uri="{BB962C8B-B14F-4D97-AF65-F5344CB8AC3E}">
        <p14:creationId xmlns:p14="http://schemas.microsoft.com/office/powerpoint/2010/main" val="1425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766" y="587830"/>
            <a:ext cx="3670663" cy="4376056"/>
          </a:xfrm>
        </p:spPr>
        <p:txBody>
          <a:bodyPr/>
          <a:lstStyle/>
          <a:p>
            <a:r>
              <a:rPr lang="en-US" dirty="0" smtClean="0"/>
              <a:t>INDUSTRY MUST MOVE TOWARD COMPOSTABLE ITEMS AND AWAY FROM PLASTICS</a:t>
            </a:r>
            <a:endParaRPr lang="en-US" dirty="0"/>
          </a:p>
        </p:txBody>
      </p:sp>
      <p:sp>
        <p:nvSpPr>
          <p:cNvPr id="3" name="Content Placeholder 2"/>
          <p:cNvSpPr>
            <a:spLocks noGrp="1"/>
          </p:cNvSpPr>
          <p:nvPr>
            <p:ph idx="1"/>
          </p:nvPr>
        </p:nvSpPr>
        <p:spPr>
          <a:xfrm>
            <a:off x="1409699" y="333830"/>
            <a:ext cx="5216979" cy="6052456"/>
          </a:xfrm>
        </p:spPr>
        <p:txBody>
          <a:bodyPr>
            <a:normAutofit fontScale="92500" lnSpcReduction="10000"/>
          </a:bodyPr>
          <a:lstStyle/>
          <a:p>
            <a:pPr marL="0" indent="0">
              <a:buNone/>
            </a:pPr>
            <a:r>
              <a:rPr lang="en-US" sz="2600" b="1" dirty="0" smtClean="0">
                <a:solidFill>
                  <a:schemeClr val="tx2"/>
                </a:solidFill>
              </a:rPr>
              <a:t>WHAT CAN WE DO? </a:t>
            </a:r>
          </a:p>
          <a:p>
            <a:pPr marL="0" indent="0">
              <a:buNone/>
            </a:pPr>
            <a:endParaRPr lang="en-US" dirty="0"/>
          </a:p>
          <a:p>
            <a:pPr marL="0" indent="0">
              <a:buNone/>
            </a:pPr>
            <a:r>
              <a:rPr lang="en-US" dirty="0" smtClean="0">
                <a:solidFill>
                  <a:srgbClr val="002060"/>
                </a:solidFill>
              </a:rPr>
              <a:t>SUPPORT LEGISLATION THAT REDUCES SINGLE USE PLATIC WASTE</a:t>
            </a:r>
          </a:p>
          <a:p>
            <a:pPr marL="0" indent="0">
              <a:buNone/>
            </a:pPr>
            <a:endParaRPr lang="en-US" dirty="0">
              <a:solidFill>
                <a:srgbClr val="002060"/>
              </a:solidFill>
            </a:endParaRPr>
          </a:p>
          <a:p>
            <a:pPr marL="0" indent="0">
              <a:buNone/>
            </a:pPr>
            <a:r>
              <a:rPr lang="en-US" dirty="0" smtClean="0">
                <a:solidFill>
                  <a:srgbClr val="002060"/>
                </a:solidFill>
              </a:rPr>
              <a:t>BRING YOUR OWN BAG </a:t>
            </a:r>
          </a:p>
          <a:p>
            <a:pPr marL="0" indent="0">
              <a:buNone/>
            </a:pPr>
            <a:endParaRPr lang="en-US" dirty="0">
              <a:solidFill>
                <a:srgbClr val="002060"/>
              </a:solidFill>
            </a:endParaRPr>
          </a:p>
          <a:p>
            <a:pPr marL="0" indent="0">
              <a:buNone/>
            </a:pPr>
            <a:r>
              <a:rPr lang="en-US" dirty="0" smtClean="0">
                <a:solidFill>
                  <a:srgbClr val="002060"/>
                </a:solidFill>
              </a:rPr>
              <a:t>NO THANK YOU TO STRAWS </a:t>
            </a:r>
          </a:p>
          <a:p>
            <a:pPr marL="0" indent="0">
              <a:buNone/>
            </a:pPr>
            <a:endParaRPr lang="en-US" dirty="0">
              <a:solidFill>
                <a:srgbClr val="002060"/>
              </a:solidFill>
            </a:endParaRPr>
          </a:p>
          <a:p>
            <a:pPr marL="0" indent="0">
              <a:buNone/>
            </a:pPr>
            <a:r>
              <a:rPr lang="en-US" dirty="0" smtClean="0">
                <a:solidFill>
                  <a:srgbClr val="002060"/>
                </a:solidFill>
              </a:rPr>
              <a:t>BRING YOUR OWN REUSABLE WATER BOTTLE AND COFFEE CUP WHEREEVER YOU GO</a:t>
            </a:r>
          </a:p>
          <a:p>
            <a:pPr marL="0" indent="0">
              <a:buNone/>
            </a:pPr>
            <a:endParaRPr lang="en-US" dirty="0">
              <a:solidFill>
                <a:srgbClr val="002060"/>
              </a:solidFill>
            </a:endParaRPr>
          </a:p>
          <a:p>
            <a:pPr marL="0" indent="0">
              <a:buNone/>
            </a:pPr>
            <a:r>
              <a:rPr lang="en-US" dirty="0" smtClean="0">
                <a:solidFill>
                  <a:srgbClr val="002060"/>
                </a:solidFill>
              </a:rPr>
              <a:t>BE CONSCIOUS OF PLASTIC PURCHASES..LOOK FOR LESS!</a:t>
            </a:r>
          </a:p>
          <a:p>
            <a:pPr marL="0" indent="0">
              <a:buNone/>
            </a:pPr>
            <a:endParaRPr lang="en-US" dirty="0">
              <a:solidFill>
                <a:srgbClr val="002060"/>
              </a:solidFill>
            </a:endParaRPr>
          </a:p>
          <a:p>
            <a:pPr marL="0" indent="0">
              <a:buNone/>
            </a:pPr>
            <a:r>
              <a:rPr lang="en-US" dirty="0" smtClean="0">
                <a:solidFill>
                  <a:srgbClr val="002060"/>
                </a:solidFill>
              </a:rPr>
              <a:t>PICK UP WHEREVER YOU SEE PLASTIC DEBRIS</a:t>
            </a:r>
            <a:endParaRPr lang="en-US" dirty="0">
              <a:solidFill>
                <a:srgbClr val="002060"/>
              </a:solidFill>
            </a:endParaRPr>
          </a:p>
        </p:txBody>
      </p:sp>
      <p:sp>
        <p:nvSpPr>
          <p:cNvPr id="5" name="Slide Number Placeholder 4"/>
          <p:cNvSpPr>
            <a:spLocks noGrp="1"/>
          </p:cNvSpPr>
          <p:nvPr>
            <p:ph type="sldNum" sz="quarter" idx="12"/>
          </p:nvPr>
        </p:nvSpPr>
        <p:spPr/>
        <p:txBody>
          <a:bodyPr/>
          <a:lstStyle/>
          <a:p>
            <a:fld id="{9CD8D479-8942-46E8-A226-A4E01F7A105C}" type="slidenum">
              <a:rPr lang="en-US" smtClean="0"/>
              <a:t>42</a:t>
            </a:fld>
            <a:endParaRPr lang="en-US"/>
          </a:p>
        </p:txBody>
      </p:sp>
      <p:sp>
        <p:nvSpPr>
          <p:cNvPr id="6" name="Date Placeholder 5"/>
          <p:cNvSpPr>
            <a:spLocks noGrp="1"/>
          </p:cNvSpPr>
          <p:nvPr>
            <p:ph type="dt" sz="half" idx="10"/>
          </p:nvPr>
        </p:nvSpPr>
        <p:spPr/>
        <p:txBody>
          <a:bodyPr/>
          <a:lstStyle/>
          <a:p>
            <a:fld id="{BA2A3310-D664-4933-9402-AB5DB0887727}"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9711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2321" y="78419"/>
            <a:ext cx="4155622" cy="2532888"/>
          </a:xfrm>
        </p:spPr>
        <p:txBody>
          <a:bodyPr>
            <a:normAutofit/>
          </a:bodyPr>
          <a:lstStyle/>
          <a:p>
            <a:r>
              <a:rPr lang="en-US" dirty="0" smtClean="0"/>
              <a:t>WATER PLANET: </a:t>
            </a:r>
            <a:br>
              <a:rPr lang="en-US" dirty="0" smtClean="0"/>
            </a:br>
            <a:r>
              <a:rPr lang="en-US" dirty="0" smtClean="0"/>
              <a:t>OUR CLOSED SYSTEM</a:t>
            </a:r>
            <a:br>
              <a:rPr lang="en-US" dirty="0" smtClean="0"/>
            </a:br>
            <a:r>
              <a:rPr lang="en-US" dirty="0" smtClean="0"/>
              <a:t>FROM THE TINIEST INHABITANT TO THE LARGEST.</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43</a:t>
            </a:fld>
            <a:endParaRPr lang="en-US"/>
          </a:p>
        </p:txBody>
      </p:sp>
      <p:sp>
        <p:nvSpPr>
          <p:cNvPr id="6" name="Date Placeholder 5"/>
          <p:cNvSpPr>
            <a:spLocks noGrp="1"/>
          </p:cNvSpPr>
          <p:nvPr>
            <p:ph type="dt" sz="half" idx="10"/>
          </p:nvPr>
        </p:nvSpPr>
        <p:spPr/>
        <p:txBody>
          <a:bodyPr/>
          <a:lstStyle/>
          <a:p>
            <a:fld id="{E1447A63-5E3D-469C-A0D1-119323F4F95E}" type="datetime1">
              <a:rPr lang="en-US" smtClean="0"/>
              <a:pPr/>
              <a:t>9/24/2019</a:t>
            </a:fld>
            <a:endParaRPr lang="en-US" dirty="0"/>
          </a:p>
        </p:txBody>
      </p:sp>
      <p:sp>
        <p:nvSpPr>
          <p:cNvPr id="7" name="Footer Placeholder 6"/>
          <p:cNvSpPr>
            <a:spLocks noGrp="1"/>
          </p:cNvSpPr>
          <p:nvPr>
            <p:ph type="ftr" sz="quarter" idx="11"/>
          </p:nvPr>
        </p:nvSpPr>
        <p:spPr/>
        <p:txBody>
          <a:bodyPr/>
          <a:lstStyle/>
          <a:p>
            <a:r>
              <a:rPr lang="en-US"/>
              <a:t>Add a footer</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4691" y="2611307"/>
            <a:ext cx="2331938" cy="3075084"/>
          </a:xfrm>
          <a:prstGeom prst="rect">
            <a:avLst/>
          </a:prstGeom>
        </p:spPr>
      </p:pic>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l="7875" r="7875"/>
          <a:stretch>
            <a:fillRect/>
          </a:stretch>
        </p:blipFill>
        <p:spPr>
          <a:xfrm>
            <a:off x="237687" y="327542"/>
            <a:ext cx="6956863" cy="5318187"/>
          </a:xfrm>
        </p:spPr>
      </p:pic>
    </p:spTree>
    <p:extLst>
      <p:ext uri="{BB962C8B-B14F-4D97-AF65-F5344CB8AC3E}">
        <p14:creationId xmlns:p14="http://schemas.microsoft.com/office/powerpoint/2010/main" val="14456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44</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9/24/2019</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886" y="223061"/>
            <a:ext cx="6604000" cy="6256421"/>
          </a:xfrm>
          <a:prstGeom prst="rect">
            <a:avLst/>
          </a:prstGeom>
        </p:spPr>
      </p:pic>
      <p:sp>
        <p:nvSpPr>
          <p:cNvPr id="6" name="TextBox 5"/>
          <p:cNvSpPr txBox="1"/>
          <p:nvPr/>
        </p:nvSpPr>
        <p:spPr>
          <a:xfrm>
            <a:off x="2583543" y="348343"/>
            <a:ext cx="1509486" cy="923330"/>
          </a:xfrm>
          <a:prstGeom prst="rect">
            <a:avLst/>
          </a:prstGeom>
          <a:noFill/>
        </p:spPr>
        <p:txBody>
          <a:bodyPr wrap="square" rtlCol="0">
            <a:spAutoFit/>
          </a:bodyPr>
          <a:lstStyle/>
          <a:p>
            <a:r>
              <a:rPr lang="en-US" b="1" dirty="0" smtClean="0">
                <a:solidFill>
                  <a:schemeClr val="bg1"/>
                </a:solidFill>
              </a:rPr>
              <a:t>OUR WATER </a:t>
            </a:r>
            <a:r>
              <a:rPr lang="en-US" b="1" dirty="0" smtClean="0">
                <a:solidFill>
                  <a:schemeClr val="bg1"/>
                </a:solidFill>
              </a:rPr>
              <a:t>PLANET: EARTH</a:t>
            </a:r>
            <a:endParaRPr lang="en-US" b="1" dirty="0">
              <a:solidFill>
                <a:schemeClr val="bg1"/>
              </a:solidFill>
            </a:endParaRPr>
          </a:p>
        </p:txBody>
      </p:sp>
    </p:spTree>
    <p:extLst>
      <p:ext uri="{BB962C8B-B14F-4D97-AF65-F5344CB8AC3E}">
        <p14:creationId xmlns:p14="http://schemas.microsoft.com/office/powerpoint/2010/main" val="34039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is involved?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Our </a:t>
            </a:r>
            <a:r>
              <a:rPr lang="en-US" sz="3200" dirty="0"/>
              <a:t>Waste Reduction Committee of The Defenders works on plastic reduction issues - from our </a:t>
            </a:r>
            <a:r>
              <a:rPr lang="en-US" sz="3200" dirty="0" err="1"/>
              <a:t>BYOBag</a:t>
            </a:r>
            <a:r>
              <a:rPr lang="en-US" sz="3200" dirty="0"/>
              <a:t> campaign, to plastic straw reduction program to education about other means to live without plastic and helping bring about change to daily habits and shopping habits of consumers.  We partner with municipalities, advocate for ordinances, and work with </a:t>
            </a:r>
            <a:r>
              <a:rPr lang="en-US" sz="3200" dirty="0" err="1"/>
              <a:t>estalbishments</a:t>
            </a:r>
            <a:r>
              <a:rPr lang="en-US" sz="3200" dirty="0"/>
              <a:t> that want to see the same change we do. </a:t>
            </a:r>
            <a:r>
              <a:rPr lang="en-US" dirty="0"/>
              <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9/24/2019</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104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STRAW FREE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6424" y="1565275"/>
            <a:ext cx="6159152" cy="4621213"/>
          </a:xfrm>
        </p:spPr>
      </p:pic>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9/24/2019</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369457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results have you seen?</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I </a:t>
            </a:r>
            <a:r>
              <a:rPr lang="en-US" dirty="0"/>
              <a:t>can certainly say that since 2013, fewer people are accepting plastic bags. It's hard to quantify since we do not have the staff to collect data, but our educational signs from our 2013 </a:t>
            </a:r>
            <a:r>
              <a:rPr lang="en-US" dirty="0" err="1"/>
              <a:t>BYOBag</a:t>
            </a:r>
            <a:r>
              <a:rPr lang="en-US" dirty="0"/>
              <a:t> campaign are still up at many places around the county from</a:t>
            </a:r>
            <a:r>
              <a:rPr lang="en-US" b="1" dirty="0"/>
              <a:t> </a:t>
            </a:r>
            <a:r>
              <a:rPr lang="en-US" dirty="0"/>
              <a:t>stores to city/village halls. Over the years, we have sold and given away decals for shoppers' cars reminding them to bring their bags to store from the car. Restaurants are actively getting rid of plastic straw use and those establishments will be published in our fall edition of our newsletter, </a:t>
            </a:r>
            <a:r>
              <a:rPr lang="en-US" dirty="0" err="1"/>
              <a:t>EarthConnect</a:t>
            </a:r>
            <a:r>
              <a:rPr lang="en-US" dirty="0"/>
              <a:t> and also receive our "Plastic Straw Free" clings for their front door/window to help connect all those that are moving away from plastic. We advocate for something other than Styrofoam use, and some restaurants offer other materials for take-home containers, for example.  Just through actively being a part of our </a:t>
            </a:r>
            <a:r>
              <a:rPr lang="en-US" dirty="0" smtClean="0"/>
              <a:t>community</a:t>
            </a:r>
            <a:r>
              <a:rPr lang="en-US" dirty="0"/>
              <a:t>, I see change at churches, dental offices, coffee houses, business offices and restaurants.  But, there's much, much more to be done and many, many people who need to be engaged. </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7</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9/24/2019</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Tree>
    <p:extLst>
      <p:ext uri="{BB962C8B-B14F-4D97-AF65-F5344CB8AC3E}">
        <p14:creationId xmlns:p14="http://schemas.microsoft.com/office/powerpoint/2010/main" val="95579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single-use?</a:t>
            </a:r>
            <a:endParaRPr lang="en-US" dirty="0"/>
          </a:p>
        </p:txBody>
      </p:sp>
      <p:sp>
        <p:nvSpPr>
          <p:cNvPr id="3" name="Content Placeholder 2"/>
          <p:cNvSpPr>
            <a:spLocks noGrp="1"/>
          </p:cNvSpPr>
          <p:nvPr>
            <p:ph idx="1"/>
          </p:nvPr>
        </p:nvSpPr>
        <p:spPr/>
        <p:txBody>
          <a:bodyPr/>
          <a:lstStyle/>
          <a:p>
            <a:r>
              <a:rPr lang="en-US" sz="3200" dirty="0" smtClean="0"/>
              <a:t>For health reasons, a product that should only be used once. i.e. </a:t>
            </a:r>
            <a:r>
              <a:rPr lang="en-US" sz="3200" b="1" dirty="0"/>
              <a:t>p</a:t>
            </a:r>
            <a:r>
              <a:rPr lang="en-US" sz="3200" b="1" dirty="0" smtClean="0"/>
              <a:t>lastic water bottles</a:t>
            </a:r>
            <a:endParaRPr lang="en-US" sz="3200" b="1" dirty="0"/>
          </a:p>
          <a:p>
            <a:r>
              <a:rPr lang="en-US" sz="3200" dirty="0" smtClean="0"/>
              <a:t>An item that is often tossed after one use or reused but still ends up in a landfill. i.e. </a:t>
            </a:r>
            <a:r>
              <a:rPr lang="en-US" sz="3200" b="1" dirty="0" smtClean="0"/>
              <a:t>plastic bags</a:t>
            </a:r>
            <a:endParaRPr lang="en-US" sz="3200" b="1" dirty="0"/>
          </a:p>
          <a:p>
            <a:r>
              <a:rPr lang="en-US" sz="3200" dirty="0" smtClean="0"/>
              <a:t>An item that is used once and discarded.  This item is also NOT recyclable or recoverable.  i.e. </a:t>
            </a:r>
            <a:r>
              <a:rPr lang="en-US" sz="3200" b="1" dirty="0" smtClean="0"/>
              <a:t>plastic straws </a:t>
            </a:r>
            <a:r>
              <a:rPr lang="en-US" sz="3200" dirty="0" smtClean="0"/>
              <a:t>and polystyrene</a:t>
            </a:r>
            <a:r>
              <a:rPr lang="en-US" sz="3200" dirty="0"/>
              <a:t>. </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8</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9/24/2019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16" y="160253"/>
            <a:ext cx="9371949" cy="795532"/>
          </a:xfrm>
        </p:spPr>
        <p:txBody>
          <a:bodyPr/>
          <a:lstStyle/>
          <a:p>
            <a:r>
              <a:rPr lang="en-US" dirty="0" smtClean="0"/>
              <a:t>More plastic in our oceans than land on Earth.</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9175" y="1447452"/>
            <a:ext cx="6158596" cy="4618947"/>
          </a:xfrm>
        </p:spPr>
      </p:pic>
      <p:sp>
        <p:nvSpPr>
          <p:cNvPr id="4" name="Slide Number Placeholder 3"/>
          <p:cNvSpPr>
            <a:spLocks noGrp="1"/>
          </p:cNvSpPr>
          <p:nvPr>
            <p:ph type="sldNum" sz="quarter" idx="12"/>
          </p:nvPr>
        </p:nvSpPr>
        <p:spPr/>
        <p:txBody>
          <a:bodyPr/>
          <a:lstStyle/>
          <a:p>
            <a:fld id="{9CD8D479-8942-46E8-A226-A4E01F7A105C}" type="slidenum">
              <a:rPr lang="en-US" smtClean="0"/>
              <a:t>9</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9/24/2019</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3" name="TextBox 2"/>
          <p:cNvSpPr txBox="1"/>
          <p:nvPr/>
        </p:nvSpPr>
        <p:spPr>
          <a:xfrm>
            <a:off x="453403" y="1447452"/>
            <a:ext cx="3280946" cy="1200329"/>
          </a:xfrm>
          <a:prstGeom prst="rect">
            <a:avLst/>
          </a:prstGeom>
          <a:noFill/>
        </p:spPr>
        <p:txBody>
          <a:bodyPr wrap="square" rtlCol="0">
            <a:spAutoFit/>
          </a:bodyPr>
          <a:lstStyle/>
          <a:p>
            <a:r>
              <a:rPr lang="en-US" sz="3600" dirty="0" smtClean="0">
                <a:solidFill>
                  <a:srgbClr val="FF0000"/>
                </a:solidFill>
                <a:effectLst>
                  <a:outerShdw blurRad="38100" dist="38100" dir="2700000" algn="tl">
                    <a:srgbClr val="000000">
                      <a:alpha val="43137"/>
                    </a:srgbClr>
                  </a:outerShdw>
                </a:effectLst>
              </a:rPr>
              <a:t>18 BILLION LBS ANNUALLY</a:t>
            </a:r>
            <a:endParaRPr lang="en-US" sz="3600"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410402" y="3139448"/>
            <a:ext cx="4525868" cy="1754326"/>
          </a:xfrm>
          <a:prstGeom prst="rect">
            <a:avLst/>
          </a:prstGeom>
          <a:noFill/>
        </p:spPr>
        <p:txBody>
          <a:bodyPr wrap="square" rtlCol="0">
            <a:spAutoFit/>
          </a:bodyPr>
          <a:lstStyle/>
          <a:p>
            <a:r>
              <a:rPr lang="en-US" sz="3600" dirty="0" smtClean="0">
                <a:solidFill>
                  <a:srgbClr val="FF0000"/>
                </a:solidFill>
                <a:effectLst>
                  <a:outerShdw blurRad="38100" dist="38100" dir="2700000" algn="tl">
                    <a:srgbClr val="000000">
                      <a:alpha val="43137"/>
                    </a:srgbClr>
                  </a:outerShdw>
                </a:effectLst>
              </a:rPr>
              <a:t>18% </a:t>
            </a:r>
            <a:r>
              <a:rPr lang="en-US" sz="3600" dirty="0" smtClean="0">
                <a:solidFill>
                  <a:srgbClr val="FF0000"/>
                </a:solidFill>
                <a:effectLst>
                  <a:outerShdw blurRad="38100" dist="38100" dir="2700000" algn="tl">
                    <a:srgbClr val="000000">
                      <a:alpha val="43137"/>
                    </a:srgbClr>
                  </a:outerShdw>
                </a:effectLst>
              </a:rPr>
              <a:t>(??) OF </a:t>
            </a:r>
            <a:r>
              <a:rPr lang="en-US" sz="3600" dirty="0" smtClean="0">
                <a:solidFill>
                  <a:srgbClr val="FF0000"/>
                </a:solidFill>
                <a:effectLst>
                  <a:outerShdw blurRad="38100" dist="38100" dir="2700000" algn="tl">
                    <a:srgbClr val="000000">
                      <a:alpha val="43137"/>
                    </a:srgbClr>
                  </a:outerShdw>
                </a:effectLst>
              </a:rPr>
              <a:t>PLASTICS ARE RECYCLED – UP FROM  ZERO IN 1980</a:t>
            </a:r>
            <a:endParaRPr lang="en-US"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658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2005</TotalTime>
  <Words>1239</Words>
  <Application>Microsoft Office PowerPoint</Application>
  <PresentationFormat>Widescreen</PresentationFormat>
  <Paragraphs>238</Paragraphs>
  <Slides>44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Corbel</vt:lpstr>
      <vt:lpstr>Ecology 16x9</vt:lpstr>
      <vt:lpstr>The problem with PLASTIC.</vt:lpstr>
      <vt:lpstr>UPDATE FROM MCHENRY COUNTY</vt:lpstr>
      <vt:lpstr>CITY OF WOODSTOCK, SINGLE-USE BAG FEE!</vt:lpstr>
      <vt:lpstr>Why are you doing this?  </vt:lpstr>
      <vt:lpstr>Who is involved?  </vt:lpstr>
      <vt:lpstr>PLASTIC STRAW FREE</vt:lpstr>
      <vt:lpstr>What results have you seen? </vt:lpstr>
      <vt:lpstr>What is single-use?</vt:lpstr>
      <vt:lpstr>More plastic in our oceans than land on Earth.</vt:lpstr>
      <vt:lpstr>What is plastic?</vt:lpstr>
      <vt:lpstr>PowerPoint Presentation</vt:lpstr>
      <vt:lpstr>“Every year, more than eight million tons ends up in the ocean, costing billions of dollars in damage to marine ecosystems and killing an estimated one million sea birds, 100,000 sea mammals and untold numbers of fish, studies have shown.”  </vt:lpstr>
      <vt:lpstr>PowerPoint Presentation</vt:lpstr>
      <vt:lpstr>The evolution of a nano and micro-plastics</vt:lpstr>
      <vt:lpstr>PowerPoint Presentation</vt:lpstr>
      <vt:lpstr>PowerPoint Presentation</vt:lpstr>
      <vt:lpstr>PowerPoint Presentation</vt:lpstr>
      <vt:lpstr>PowerPoint Presentation</vt:lpstr>
      <vt:lpstr>PowerPoint Presentation</vt:lpstr>
      <vt:lpstr>PowerPoint Presentation</vt:lpstr>
      <vt:lpstr>The food chain</vt:lpstr>
      <vt:lpstr>PLASTIC COVERED IN BIOLOGICAL MATERIALS ATTRACT OCEAN LIFE, SUCH AS FISH.</vt:lpstr>
      <vt:lpstr>FOOD FOR THOUGHT…</vt:lpstr>
      <vt:lpstr>“Microplastics can transfer up the food chain from fish to top predators, such as seals, reveals new research by Plymouth Marine Laboratory (PML), University of Exeter and the Cornish Seal Sanctuary.”  Read more at: https://phys.org/news/2018-02-evidence-consume-microplastics-prey.html#jCp</vt:lpstr>
      <vt:lpstr>PowerPoint Presentation</vt:lpstr>
      <vt:lpstr>HUMAN HEALTH –  ARE WE EATING PLASTIC?</vt:lpstr>
      <vt:lpstr>FRESH WATER RESEARCH ON THE RISE</vt:lpstr>
      <vt:lpstr>PowerPoint Presentation</vt:lpstr>
      <vt:lpstr>WHAT ARE WE DOING?</vt:lpstr>
      <vt:lpstr>BYOBAG MCHENRY COUNTY 2/3 of towns have have had BYOBag  proclamations since October 2014.</vt:lpstr>
      <vt:lpstr>THE LAST STRAW PROJECT</vt:lpstr>
      <vt:lpstr>PowerPoint Presentation</vt:lpstr>
      <vt:lpstr>PowerPoint Presentation</vt:lpstr>
      <vt:lpstr>CLIP SIX-PACK PLASTIC WASTE</vt:lpstr>
      <vt:lpstr>CLIP MILK BOTTLE RINGS</vt:lpstr>
      <vt:lpstr>DECLINE THE PLASTIC BAG</vt:lpstr>
      <vt:lpstr>GO REUSABLE..NOW</vt:lpstr>
      <vt:lpstr>PowerPoint Presentation</vt:lpstr>
      <vt:lpstr>PowerPoint Presentation</vt:lpstr>
      <vt:lpstr>PowerPoint Presentation</vt:lpstr>
      <vt:lpstr>PowerPoint Presentation</vt:lpstr>
      <vt:lpstr>INDUSTRY MUST MOVE TOWARD COMPOSTABLE ITEMS AND AWAY FROM PLASTICS</vt:lpstr>
      <vt:lpstr>WATER PLANET:  OUR CLOSED SYSTEM FROM THE TINIEST INHABITANT TO THE LARGEST.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Single-use and human health: the problem with plastic</dc:title>
  <dc:creator>Valued Customer</dc:creator>
  <cp:lastModifiedBy>Valued Customer</cp:lastModifiedBy>
  <cp:revision>57</cp:revision>
  <dcterms:created xsi:type="dcterms:W3CDTF">2018-10-23T13:55:27Z</dcterms:created>
  <dcterms:modified xsi:type="dcterms:W3CDTF">2019-09-25T03:00:06Z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