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49" r:id="rId2"/>
  </p:sldMasterIdLst>
  <p:notesMasterIdLst>
    <p:notesMasterId r:id="rId11"/>
  </p:notesMasterIdLst>
  <p:handoutMasterIdLst>
    <p:handoutMasterId r:id="rId12"/>
  </p:handoutMasterIdLst>
  <p:sldIdLst>
    <p:sldId id="426" r:id="rId3"/>
    <p:sldId id="413" r:id="rId4"/>
    <p:sldId id="436" r:id="rId5"/>
    <p:sldId id="441" r:id="rId6"/>
    <p:sldId id="442" r:id="rId7"/>
    <p:sldId id="440" r:id="rId8"/>
    <p:sldId id="443" r:id="rId9"/>
    <p:sldId id="444" r:id="rId1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5424">
          <p15:clr>
            <a:srgbClr val="A4A3A4"/>
          </p15:clr>
        </p15:guide>
        <p15:guide id="3" orient="horz" pos="1044" userDrawn="1">
          <p15:clr>
            <a:srgbClr val="A4A3A4"/>
          </p15:clr>
        </p15:guide>
        <p15:guide id="4" pos="5232">
          <p15:clr>
            <a:srgbClr val="A4A3A4"/>
          </p15:clr>
        </p15:guide>
        <p15:guide id="5" orient="horz" pos="276" userDrawn="1">
          <p15:clr>
            <a:srgbClr val="A4A3A4"/>
          </p15:clr>
        </p15:guide>
        <p15:guide id="6" orient="horz" pos="792">
          <p15:clr>
            <a:srgbClr val="A4A3A4"/>
          </p15:clr>
        </p15:guide>
        <p15:guide id="7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6" userDrawn="1">
          <p15:clr>
            <a:srgbClr val="A4A3A4"/>
          </p15:clr>
        </p15:guide>
        <p15:guide id="2" pos="2205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9" autoAdjust="0"/>
  </p:normalViewPr>
  <p:slideViewPr>
    <p:cSldViewPr>
      <p:cViewPr varScale="1">
        <p:scale>
          <a:sx n="129" d="100"/>
          <a:sy n="129" d="100"/>
        </p:scale>
        <p:origin x="52" y="86"/>
      </p:cViewPr>
      <p:guideLst>
        <p:guide orient="horz" pos="384"/>
        <p:guide pos="5424"/>
        <p:guide orient="horz" pos="1044"/>
        <p:guide pos="5232"/>
        <p:guide orient="horz" pos="276"/>
        <p:guide orient="horz" pos="792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1852"/>
    </p:cViewPr>
  </p:sorterViewPr>
  <p:notesViewPr>
    <p:cSldViewPr>
      <p:cViewPr varScale="1">
        <p:scale>
          <a:sx n="48" d="100"/>
          <a:sy n="48" d="100"/>
        </p:scale>
        <p:origin x="2660" y="48"/>
      </p:cViewPr>
      <p:guideLst>
        <p:guide orient="horz" pos="2906"/>
        <p:guide pos="2205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40AA9D-867A-48C7-9418-25AA90826240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9EB8284-6EA6-48FA-9639-494144758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4982"/>
          </a:xfrm>
          <a:prstGeom prst="rect">
            <a:avLst/>
          </a:prstGeom>
        </p:spPr>
        <p:txBody>
          <a:bodyPr vert="horz" lIns="91769" tIns="45884" rIns="91769" bIns="458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982"/>
          </a:xfrm>
          <a:prstGeom prst="rect">
            <a:avLst/>
          </a:prstGeom>
        </p:spPr>
        <p:txBody>
          <a:bodyPr vert="horz" lIns="91769" tIns="45884" rIns="91769" bIns="45884" rtlCol="0"/>
          <a:lstStyle>
            <a:lvl1pPr algn="r">
              <a:defRPr sz="1200"/>
            </a:lvl1pPr>
          </a:lstStyle>
          <a:p>
            <a:fld id="{24B26924-B625-4D28-9F51-F074A1FAAC53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4" rIns="91769" bIns="458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769" tIns="45884" rIns="91769" bIns="458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3"/>
            <a:ext cx="3038475" cy="464982"/>
          </a:xfrm>
          <a:prstGeom prst="rect">
            <a:avLst/>
          </a:prstGeom>
        </p:spPr>
        <p:txBody>
          <a:bodyPr vert="horz" lIns="91769" tIns="45884" rIns="91769" bIns="458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2"/>
          </a:xfrm>
          <a:prstGeom prst="rect">
            <a:avLst/>
          </a:prstGeom>
        </p:spPr>
        <p:txBody>
          <a:bodyPr vert="horz" lIns="91769" tIns="45884" rIns="91769" bIns="45884" rtlCol="0" anchor="b"/>
          <a:lstStyle>
            <a:lvl1pPr algn="r">
              <a:defRPr sz="1200"/>
            </a:lvl1pPr>
          </a:lstStyle>
          <a:p>
            <a:fld id="{3510060D-312A-4280-A86B-7D1C6D9DC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60D-312A-4280-A86B-7D1C6D9DC9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28800" y="0"/>
            <a:ext cx="73152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" y="-1"/>
            <a:ext cx="1752599" cy="4229349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1028700"/>
            <a:ext cx="6172200" cy="1420772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2438041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5A9E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63523" y="490855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-8562" y="4286250"/>
            <a:ext cx="1761161" cy="857250"/>
          </a:xfrm>
          <a:prstGeom prst="rect">
            <a:avLst/>
          </a:prstGeom>
          <a:solidFill>
            <a:srgbClr val="005A9E">
              <a:alpha val="5098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"/>
            <a:ext cx="2810024" cy="9691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8" y="5011"/>
            <a:ext cx="1749425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7329115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1845"/>
            <a:ext cx="6172200" cy="484346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6172200" cy="35433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/>
          <a:lstStyle>
            <a:lvl1pPr marL="400050" indent="-400050">
              <a:buFont typeface="+mj-lt"/>
              <a:buAutoNum type="romanLcPeriod"/>
              <a:defRPr sz="18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56077" y="491490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484708" y="0"/>
            <a:ext cx="2735493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484708" y="0"/>
            <a:ext cx="2735493" cy="422910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1" y="800100"/>
            <a:ext cx="5486399" cy="227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Makai Ocean Engineering 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4229100"/>
            <a:ext cx="2714626" cy="8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22" y="386788"/>
            <a:ext cx="2331531" cy="128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95" y="2522989"/>
            <a:ext cx="2362196" cy="12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 userDrawn="1"/>
        </p:nvSpPr>
        <p:spPr>
          <a:xfrm flipH="1">
            <a:off x="7577896" y="1771651"/>
            <a:ext cx="625794" cy="75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8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5978"/>
            <a:ext cx="6248400" cy="65127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38067" y="491490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57250"/>
            <a:ext cx="498296" cy="171450"/>
          </a:xfrm>
          <a:prstGeom prst="rect">
            <a:avLst/>
          </a:prstGeom>
          <a:solidFill>
            <a:srgbClr val="005A9E">
              <a:alpha val="5098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78778" y="857250"/>
            <a:ext cx="8565222" cy="17145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35" y="53268"/>
            <a:ext cx="1122865" cy="792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7329115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1845"/>
            <a:ext cx="6172200" cy="484346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6172200" cy="35433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t"/>
          <a:lstStyle>
            <a:lvl1pPr marL="400050" indent="-400050">
              <a:buFont typeface="+mj-lt"/>
              <a:buAutoNum type="romanLcPeriod"/>
              <a:defRPr sz="18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56077" y="491490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329116" y="0"/>
            <a:ext cx="189108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7391402" y="0"/>
            <a:ext cx="1828799" cy="422910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391402" y="4286250"/>
            <a:ext cx="1828799" cy="857250"/>
          </a:xfrm>
          <a:prstGeom prst="rect">
            <a:avLst/>
          </a:prstGeom>
          <a:solidFill>
            <a:srgbClr val="005A9E">
              <a:alpha val="5098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68" y="4350544"/>
            <a:ext cx="1122865" cy="7929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201" y="800100"/>
            <a:ext cx="5486399" cy="227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2" y="0"/>
            <a:ext cx="1821995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328" y="205978"/>
            <a:ext cx="6116672" cy="53697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38067" y="491490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57250"/>
            <a:ext cx="498296" cy="171450"/>
          </a:xfrm>
          <a:prstGeom prst="rect">
            <a:avLst/>
          </a:prstGeom>
          <a:solidFill>
            <a:srgbClr val="005A9E">
              <a:alpha val="5098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78778" y="857250"/>
            <a:ext cx="8565222" cy="17145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2" y="103886"/>
            <a:ext cx="1066800" cy="753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143000"/>
            <a:ext cx="3962400" cy="382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419600" y="1143000"/>
            <a:ext cx="4419600" cy="382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73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267"/>
            <a:ext cx="5938503" cy="728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39" y="164489"/>
            <a:ext cx="7400924" cy="7655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akai Ocean Engineering 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25614" b="36641"/>
          <a:stretch/>
        </p:blipFill>
        <p:spPr bwMode="auto">
          <a:xfrm>
            <a:off x="7781924" y="157163"/>
            <a:ext cx="1362076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52400" y="857250"/>
            <a:ext cx="7629524" cy="1714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924800" y="857250"/>
            <a:ext cx="1219200" cy="1714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931965" y="24537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5903" y="53267"/>
            <a:ext cx="7467600" cy="7283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38067" y="4914900"/>
            <a:ext cx="533400" cy="2286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3704A4-F6BD-4B14-A29A-8FA8A3B49D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01" y="74233"/>
            <a:ext cx="1122865" cy="79295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0" y="857250"/>
            <a:ext cx="498296" cy="171450"/>
          </a:xfrm>
          <a:prstGeom prst="rect">
            <a:avLst/>
          </a:prstGeom>
          <a:solidFill>
            <a:srgbClr val="005A9E">
              <a:alpha val="5098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578778" y="857250"/>
            <a:ext cx="8565222" cy="17145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6" r:id="rId4"/>
    <p:sldLayoutId id="2147483847" r:id="rId5"/>
    <p:sldLayoutId id="2147483848" r:id="rId6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2D21-497A-4E4D-98AC-5A3FBF5BDF1C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B3D-44A8-4511-A830-9D9A1F77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1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1581150"/>
            <a:ext cx="6172200" cy="8873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1111 DAVIS SOLAR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68522"/>
            <a:ext cx="3437426" cy="23678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3350"/>
            <a:ext cx="280983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60" y="2468523"/>
            <a:ext cx="3551725" cy="23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164"/>
            <a:ext cx="6248400" cy="6512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Preliminary Design – 1,188-kWp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6253" r="18043" b="35388"/>
          <a:stretch/>
        </p:blipFill>
        <p:spPr>
          <a:xfrm>
            <a:off x="-53672" y="1047750"/>
            <a:ext cx="9197671" cy="42672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1899"/>
            <a:ext cx="6248400" cy="651272"/>
          </a:xfrm>
        </p:spPr>
        <p:txBody>
          <a:bodyPr/>
          <a:lstStyle/>
          <a:p>
            <a:r>
              <a:rPr lang="en-US" dirty="0"/>
              <a:t>Community Solar (up to 2-MWp)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Jobs Energy Act– </a:t>
            </a:r>
          </a:p>
          <a:p>
            <a:pPr lvl="1"/>
            <a:r>
              <a:rPr lang="en-US" dirty="0"/>
              <a:t>Federal ITC Credit- 30%</a:t>
            </a:r>
          </a:p>
          <a:p>
            <a:pPr lvl="1"/>
            <a:r>
              <a:rPr lang="en-US" dirty="0"/>
              <a:t>SRECs- 15 year strips paid in the 1</a:t>
            </a:r>
            <a:r>
              <a:rPr lang="en-US" baseline="30000" dirty="0"/>
              <a:t>st</a:t>
            </a:r>
            <a:r>
              <a:rPr lang="en-US" dirty="0"/>
              <a:t> 4</a:t>
            </a:r>
          </a:p>
          <a:p>
            <a:pPr lvl="1"/>
            <a:r>
              <a:rPr lang="en-US" dirty="0"/>
              <a:t>IPA- one time incentive</a:t>
            </a:r>
          </a:p>
          <a:p>
            <a:pPr lvl="1"/>
            <a:r>
              <a:rPr lang="en-US" dirty="0"/>
              <a:t>Sell the power at a profit “Roofless”</a:t>
            </a:r>
          </a:p>
          <a:p>
            <a:pPr lvl="1"/>
            <a:r>
              <a:rPr lang="en-US" dirty="0"/>
              <a:t>Run by utilities- paid for by YOU</a:t>
            </a:r>
          </a:p>
          <a:p>
            <a:pPr lvl="1"/>
            <a:r>
              <a:rPr lang="en-US" dirty="0"/>
              <a:t>Add it all up roughly put in 1, get app 2 out plus ongoing renewable free power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61842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MT"/>
              </a:rPr>
              <a:t>Sec 1-75(c)(1)(N) (p 101)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1899"/>
            <a:ext cx="6248400" cy="651272"/>
          </a:xfrm>
        </p:spPr>
        <p:txBody>
          <a:bodyPr/>
          <a:lstStyle/>
          <a:p>
            <a:r>
              <a:rPr lang="en-US" dirty="0"/>
              <a:t>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Buy a building- $3.5M</a:t>
            </a:r>
          </a:p>
          <a:p>
            <a:r>
              <a:rPr lang="en-US" dirty="0"/>
              <a:t>Partner with a developer / designer / engineer</a:t>
            </a:r>
          </a:p>
          <a:p>
            <a:r>
              <a:rPr lang="en-US" dirty="0"/>
              <a:t>Build a $5.5M Utility scale RETAIL system on the roof</a:t>
            </a:r>
          </a:p>
          <a:p>
            <a:r>
              <a:rPr lang="en-US" dirty="0"/>
              <a:t>One of if not the 1</a:t>
            </a:r>
            <a:r>
              <a:rPr lang="en-US" baseline="30000" dirty="0"/>
              <a:t>st</a:t>
            </a:r>
            <a:r>
              <a:rPr lang="en-US" dirty="0"/>
              <a:t> in the state to test the new laws</a:t>
            </a:r>
          </a:p>
          <a:p>
            <a:r>
              <a:rPr lang="en-US" dirty="0"/>
              <a:t>Take proof and rapidly replicate with $50-$100M of projects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61842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MT"/>
              </a:rPr>
              <a:t>Sec 1-75(c)(1)(N) (p 101)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1899"/>
            <a:ext cx="6248400" cy="651272"/>
          </a:xfrm>
        </p:spPr>
        <p:txBody>
          <a:bodyPr/>
          <a:lstStyle/>
          <a:p>
            <a:r>
              <a:rPr lang="en-US" dirty="0"/>
              <a:t>What I want from my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Devise a strategy to rapidly move forward assuming test plays out including: (In code this means all the crazy things swirling around in my ADHD head right now- </a:t>
            </a:r>
          </a:p>
          <a:p>
            <a:pPr lvl="1"/>
            <a:r>
              <a:rPr lang="en-US" dirty="0"/>
              <a:t>Investors- what kind of returns we offer and when paid?</a:t>
            </a:r>
          </a:p>
          <a:p>
            <a:pPr lvl="1"/>
            <a:r>
              <a:rPr lang="en-US" dirty="0"/>
              <a:t>Buy the buildings / use banks to build solar?</a:t>
            </a:r>
          </a:p>
          <a:p>
            <a:pPr lvl="1"/>
            <a:r>
              <a:rPr lang="en-US" dirty="0" err="1"/>
              <a:t>Goto</a:t>
            </a:r>
            <a:r>
              <a:rPr lang="en-US" dirty="0"/>
              <a:t> existing building owners and “rent” their roof like cell towers used to?</a:t>
            </a:r>
          </a:p>
          <a:p>
            <a:pPr lvl="1"/>
            <a:r>
              <a:rPr lang="en-US" dirty="0"/>
              <a:t>Use investor companies to essentially risk no capital but reduce profits?</a:t>
            </a:r>
          </a:p>
          <a:p>
            <a:pPr lvl="1"/>
            <a:r>
              <a:rPr lang="en-US" dirty="0"/>
              <a:t>Farms?</a:t>
            </a:r>
          </a:p>
          <a:p>
            <a:pPr lvl="1"/>
            <a:r>
              <a:rPr lang="en-US" dirty="0"/>
              <a:t>Exit Strategy- what to do with all these fully paid off power plants?</a:t>
            </a:r>
          </a:p>
          <a:p>
            <a:pPr lvl="1"/>
            <a:r>
              <a:rPr lang="en-US" dirty="0"/>
              <a:t>Potentially a new class of commercial real estate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61842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MT"/>
              </a:rPr>
              <a:t>Sec 1-75(c)(1)(N) (p 101)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1950"/>
            <a:ext cx="6726272" cy="5369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Rainy Solar Project: </a:t>
            </a:r>
            <a:br>
              <a:rPr lang="en-US" sz="3200" dirty="0"/>
            </a:br>
            <a:r>
              <a:rPr lang="en-US" sz="3200" dirty="0"/>
              <a:t>TradeTec 2 ROOFTOP SOLAR PLANT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85694"/>
            <a:ext cx="4661140" cy="349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6" y="2266950"/>
            <a:ext cx="403013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1899"/>
            <a:ext cx="6248400" cy="651272"/>
          </a:xfrm>
        </p:spPr>
        <p:txBody>
          <a:bodyPr/>
          <a:lstStyle/>
          <a:p>
            <a:r>
              <a:rPr lang="en-US" dirty="0"/>
              <a:t>Building right now- Field TRIP!!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61842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MT"/>
              </a:rPr>
              <a:t>Sec 1-75(c)(1)(N) (p 101)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  <p:pic>
        <p:nvPicPr>
          <p:cNvPr id="1026" name="Picture 2" descr="7f425210-2ef6-4823-b0e8-bcf0cd377bdb@namprd14">
            <a:extLst>
              <a:ext uri="{FF2B5EF4-FFF2-40B4-BE49-F238E27FC236}">
                <a16:creationId xmlns:a16="http://schemas.microsoft.com/office/drawing/2014/main" id="{65370C6A-4840-449F-BBC5-2E7D1620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6606"/>
            <a:ext cx="3058478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d0a39ec-7510-4044-b063-4d7a74a361a0@namprd14">
            <a:extLst>
              <a:ext uri="{FF2B5EF4-FFF2-40B4-BE49-F238E27FC236}">
                <a16:creationId xmlns:a16="http://schemas.microsoft.com/office/drawing/2014/main" id="{46C2D547-39B7-4AFA-8A88-7FCB1007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5771"/>
            <a:ext cx="4110037" cy="308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9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1899"/>
            <a:ext cx="6248400" cy="651272"/>
          </a:xfrm>
        </p:spPr>
        <p:txBody>
          <a:bodyPr/>
          <a:lstStyle/>
          <a:p>
            <a:r>
              <a:rPr lang="en-US" dirty="0"/>
              <a:t>Building right now- Field TRIP!!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761842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MT"/>
              </a:rPr>
              <a:t>Sec 1-75(c)(1)(N) (p 101)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905000" cy="800770"/>
          </a:xfrm>
          <a:prstGeom prst="rect">
            <a:avLst/>
          </a:prstGeom>
        </p:spPr>
      </p:pic>
      <p:pic>
        <p:nvPicPr>
          <p:cNvPr id="2050" name="Picture 2" descr="f0176509-c219-4d58-b012-5d12ead618b4@namprd14">
            <a:extLst>
              <a:ext uri="{FF2B5EF4-FFF2-40B4-BE49-F238E27FC236}">
                <a16:creationId xmlns:a16="http://schemas.microsoft.com/office/drawing/2014/main" id="{D3175687-1B92-4B07-8AE3-E75F0858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84082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45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9498</TotalTime>
  <Words>313</Words>
  <Application>Microsoft Office PowerPoint</Application>
  <PresentationFormat>On-screen Show (16:9)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Aharoni</vt:lpstr>
      <vt:lpstr>Arial</vt:lpstr>
      <vt:lpstr>ArialMT</vt:lpstr>
      <vt:lpstr>Calibri</vt:lpstr>
      <vt:lpstr>Franklin Gothic Book</vt:lpstr>
      <vt:lpstr>Franklin Gothic Medium</vt:lpstr>
      <vt:lpstr>Wingdings</vt:lpstr>
      <vt:lpstr>Wingdings 2</vt:lpstr>
      <vt:lpstr>Oriel</vt:lpstr>
      <vt:lpstr>Custom Design</vt:lpstr>
      <vt:lpstr>1111 DAVIS SOLAR</vt:lpstr>
      <vt:lpstr>Preliminary Design – 1,188-kWp</vt:lpstr>
      <vt:lpstr>Community Solar (up to 2-MWp)</vt:lpstr>
      <vt:lpstr>The TEST</vt:lpstr>
      <vt:lpstr>What I want from my group</vt:lpstr>
      <vt:lpstr>Rainy Solar Project:  TradeTec 2 ROOFTOP SOLAR PLANT</vt:lpstr>
      <vt:lpstr>Building right now- Field TRIP!!</vt:lpstr>
      <vt:lpstr>Building right now- Field TRIP!!</vt:lpstr>
    </vt:vector>
  </TitlesOfParts>
  <Company>Crawford, Murphy &amp; Tilly,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Fair</dc:creator>
  <cp:lastModifiedBy>Ken Buckman</cp:lastModifiedBy>
  <cp:revision>299</cp:revision>
  <cp:lastPrinted>2017-03-21T15:22:57Z</cp:lastPrinted>
  <dcterms:created xsi:type="dcterms:W3CDTF">2013-04-02T16:21:59Z</dcterms:created>
  <dcterms:modified xsi:type="dcterms:W3CDTF">2017-06-20T20:09:27Z</dcterms:modified>
</cp:coreProperties>
</file>