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7" r:id="rId2"/>
    <p:sldId id="258" r:id="rId3"/>
    <p:sldId id="267" r:id="rId4"/>
    <p:sldId id="268" r:id="rId5"/>
    <p:sldId id="259" r:id="rId6"/>
    <p:sldId id="266" r:id="rId7"/>
    <p:sldId id="260" r:id="rId8"/>
    <p:sldId id="261" r:id="rId9"/>
    <p:sldId id="263" r:id="rId10"/>
    <p:sldId id="269" r:id="rId11"/>
    <p:sldId id="270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>
      <p:cViewPr varScale="1">
        <p:scale>
          <a:sx n="131" d="100"/>
          <a:sy n="131" d="100"/>
        </p:scale>
        <p:origin x="102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504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88AA8-A2AC-4771-9417-9CCF940FD06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AD669-45ED-4FF9-87C8-9ADA6EDE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36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8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3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7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4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0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3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6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41145D0-0622-4269-9F7A-FFA4612AD90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880BB-BB22-4110-A4D9-12109B4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08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F3-EA42-4887-B7A2-0BA67AC1FC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3048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Property Assessed Clean Energy” (PACE) 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And the </a:t>
            </a:r>
          </a:p>
          <a:p>
            <a:pPr algn="ctr"/>
            <a:r>
              <a:rPr lang="en-US" sz="4000" b="1" dirty="0" smtClean="0"/>
              <a:t>Kane </a:t>
            </a:r>
            <a:r>
              <a:rPr lang="en-US" sz="4000" b="1" dirty="0" smtClean="0"/>
              <a:t>Energy </a:t>
            </a:r>
          </a:p>
          <a:p>
            <a:pPr algn="ctr"/>
            <a:r>
              <a:rPr lang="en-US" sz="4000" b="1" dirty="0" smtClean="0"/>
              <a:t>Efficiency Program</a:t>
            </a:r>
          </a:p>
          <a:p>
            <a:pPr algn="ctr"/>
            <a:r>
              <a:rPr lang="en-US" sz="4000" b="1" dirty="0" smtClean="0"/>
              <a:t>(KEEP)</a:t>
            </a:r>
          </a:p>
          <a:p>
            <a:pPr algn="ctr"/>
            <a:endParaRPr lang="en-US" sz="44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Fox Valley Sustainability </a:t>
            </a:r>
            <a:r>
              <a:rPr lang="en-US" sz="2800" b="1" dirty="0"/>
              <a:t>N</a:t>
            </a:r>
            <a:r>
              <a:rPr lang="en-US" sz="2800" b="1" dirty="0" smtClean="0"/>
              <a:t>etwork</a:t>
            </a:r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February </a:t>
            </a:r>
            <a:r>
              <a:rPr lang="en-US" sz="2800" b="1" dirty="0" smtClean="0"/>
              <a:t>8, 2019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571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F3-EA42-4887-B7A2-0BA67AC1FCA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3367" y="182272"/>
            <a:ext cx="8001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Kane</a:t>
            </a:r>
            <a:r>
              <a:rPr lang="en-US" sz="4400" b="1" dirty="0"/>
              <a:t> </a:t>
            </a:r>
            <a:r>
              <a:rPr lang="en-US" sz="4400" b="1" dirty="0" smtClean="0"/>
              <a:t>Energy </a:t>
            </a:r>
          </a:p>
          <a:p>
            <a:pPr algn="ctr"/>
            <a:r>
              <a:rPr lang="en-US" sz="4400" b="1" dirty="0" smtClean="0"/>
              <a:t>Efficiency Program</a:t>
            </a:r>
          </a:p>
          <a:p>
            <a:pPr algn="ctr"/>
            <a:r>
              <a:rPr lang="en-US" sz="4400" b="1" dirty="0" smtClean="0"/>
              <a:t>(KEEP)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4400" b="1" dirty="0" smtClean="0"/>
              <a:t>Launching in 2019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2800" b="1" dirty="0" smtClean="0"/>
              <a:t>Administered by the</a:t>
            </a:r>
          </a:p>
          <a:p>
            <a:pPr algn="ctr"/>
            <a:r>
              <a:rPr lang="en-US" sz="2800" b="1" dirty="0" smtClean="0"/>
              <a:t>Illinois Energy Conservation Authority</a:t>
            </a:r>
          </a:p>
          <a:p>
            <a:pPr algn="ctr"/>
            <a:r>
              <a:rPr lang="en-US" sz="2800" b="1" dirty="0" smtClean="0"/>
              <a:t>(IECA)</a:t>
            </a:r>
          </a:p>
          <a:p>
            <a:pPr algn="ctr"/>
            <a:r>
              <a:rPr lang="en-US" sz="2800" b="1" dirty="0" smtClean="0"/>
              <a:t>As a third party administrator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084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58847"/>
            <a:ext cx="7239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5400" dirty="0" smtClean="0">
                <a:latin typeface="Calibri" panose="020F0502020204030204" pitchFamily="34" charset="0"/>
                <a:ea typeface="Calibri" panose="020F0502020204030204" pitchFamily="34" charset="0"/>
              </a:rPr>
              <a:t>PACE in Illinois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Updates thanks to Anna Maria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Kowalik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SVP Dir Business Development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INLAND GREEN CAPITAL LLC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DuPage has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also selected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the IECA (Illinois Energy Conservation Authority) as Program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Administrator and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after a final vote (anticipated this month), IECA will be launching both programs with website, information, process, and documents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Inland Green Capital LLC is now accepting project opportunities for review of potential financing to be accomplished at the launch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Cook County and the City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of Chicago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are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working on their own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PACE Programs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No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other Counties have launched programs yet, so there are no other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weblinks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or other information available to the public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Will County is having discussions surrounding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PACE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Lake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County businesses have shown interest in participation in a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Program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7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819400"/>
            <a:ext cx="7467600" cy="4343400"/>
          </a:xfrm>
        </p:spPr>
        <p:txBody>
          <a:bodyPr anchor="ctr">
            <a:normAutofit/>
          </a:bodyPr>
          <a:lstStyle/>
          <a:p>
            <a:pPr>
              <a:buBlip>
                <a:blip r:embed="rId2"/>
              </a:buBlip>
            </a:pPr>
            <a:endParaRPr lang="en-US" dirty="0" smtClean="0"/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52400"/>
            <a:ext cx="6934200" cy="6248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Nationally known as</a:t>
            </a:r>
            <a:endParaRPr lang="en-US" sz="3200" dirty="0" smtClean="0"/>
          </a:p>
          <a:p>
            <a:pPr algn="ctr"/>
            <a:r>
              <a:rPr lang="en-US" sz="3200" dirty="0" smtClean="0"/>
              <a:t>“Property </a:t>
            </a:r>
            <a:r>
              <a:rPr lang="en-US" sz="3200" dirty="0"/>
              <a:t>Assessed Clean Energy” (PACE) 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3600" dirty="0" smtClean="0"/>
              <a:t>Kane </a:t>
            </a:r>
            <a:r>
              <a:rPr lang="en-US" sz="3600" dirty="0"/>
              <a:t>Energy </a:t>
            </a:r>
            <a:r>
              <a:rPr lang="en-US" sz="3600" dirty="0" smtClean="0"/>
              <a:t>Efficiency </a:t>
            </a:r>
            <a:r>
              <a:rPr lang="en-US" sz="3600" dirty="0"/>
              <a:t>Program</a:t>
            </a:r>
          </a:p>
          <a:p>
            <a:pPr algn="ctr"/>
            <a:r>
              <a:rPr lang="en-US" sz="3600" dirty="0"/>
              <a:t>(KEEP</a:t>
            </a:r>
            <a:r>
              <a:rPr lang="en-US" sz="3600" dirty="0" smtClean="0"/>
              <a:t>)</a:t>
            </a:r>
          </a:p>
          <a:p>
            <a:pPr algn="ctr"/>
            <a:r>
              <a:rPr lang="en-US" sz="2400" dirty="0" smtClean="0"/>
              <a:t>Is more descriptive and would not be confused</a:t>
            </a:r>
          </a:p>
          <a:p>
            <a:pPr algn="ctr"/>
            <a:r>
              <a:rPr lang="en-US" sz="2400" dirty="0" smtClean="0"/>
              <a:t>with PACE Suburban Bus Service</a:t>
            </a:r>
            <a:endParaRPr 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627" y="2133600"/>
            <a:ext cx="253694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447800"/>
            <a:ext cx="7467600" cy="5715000"/>
          </a:xfrm>
        </p:spPr>
        <p:txBody>
          <a:bodyPr anchor="ctr">
            <a:normAutofit fontScale="32500" lnSpcReduction="20000"/>
          </a:bodyPr>
          <a:lstStyle/>
          <a:p>
            <a:pPr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sz="4900" dirty="0"/>
              <a:t> Is a voluntary program authorized by the State of Illinois in 2018.</a:t>
            </a:r>
          </a:p>
          <a:p>
            <a:pPr>
              <a:buBlip>
                <a:blip r:embed="rId2"/>
              </a:buBlip>
            </a:pPr>
            <a:r>
              <a:rPr lang="en-US" sz="4900" dirty="0" smtClean="0"/>
              <a:t>Is </a:t>
            </a:r>
            <a:r>
              <a:rPr lang="en-US" sz="4900" dirty="0" smtClean="0"/>
              <a:t>a financing option for commercial  property owners to fund energy efficient measures for their properties.</a:t>
            </a:r>
          </a:p>
          <a:p>
            <a:pPr>
              <a:buBlip>
                <a:blip r:embed="rId2"/>
              </a:buBlip>
            </a:pPr>
            <a:r>
              <a:rPr lang="en-US" sz="4900" dirty="0" smtClean="0"/>
              <a:t>Offers 100% funding through local and state governments (Bonds).</a:t>
            </a:r>
          </a:p>
          <a:p>
            <a:pPr>
              <a:buBlip>
                <a:blip r:embed="rId2"/>
              </a:buBlip>
            </a:pPr>
            <a:r>
              <a:rPr lang="en-US" sz="4900" dirty="0" smtClean="0"/>
              <a:t>Improvements are permanently affixed to the property.</a:t>
            </a:r>
          </a:p>
          <a:p>
            <a:pPr>
              <a:buBlip>
                <a:blip r:embed="rId2"/>
              </a:buBlip>
            </a:pPr>
            <a:r>
              <a:rPr lang="en-US" sz="4900" dirty="0" smtClean="0"/>
              <a:t>Most commercial property types are acceptable including:</a:t>
            </a:r>
          </a:p>
          <a:p>
            <a:pPr lvl="2">
              <a:buBlip>
                <a:blip r:embed="rId2"/>
              </a:buBlip>
            </a:pPr>
            <a:r>
              <a:rPr lang="en-US" sz="4900" dirty="0" smtClean="0"/>
              <a:t>Retail.</a:t>
            </a:r>
          </a:p>
          <a:p>
            <a:pPr lvl="2">
              <a:buBlip>
                <a:blip r:embed="rId2"/>
              </a:buBlip>
            </a:pPr>
            <a:r>
              <a:rPr lang="en-US" sz="4900" dirty="0" smtClean="0"/>
              <a:t>Industrial Facilities.</a:t>
            </a:r>
          </a:p>
          <a:p>
            <a:pPr lvl="2">
              <a:buBlip>
                <a:blip r:embed="rId2"/>
              </a:buBlip>
            </a:pPr>
            <a:r>
              <a:rPr lang="en-US" sz="4900" dirty="0" smtClean="0"/>
              <a:t>Multifamily (greater than 4 units).</a:t>
            </a:r>
          </a:p>
          <a:p>
            <a:pPr lvl="2">
              <a:buBlip>
                <a:blip r:embed="rId2"/>
              </a:buBlip>
            </a:pPr>
            <a:r>
              <a:rPr lang="en-US" sz="4900" dirty="0" smtClean="0"/>
              <a:t>Hospitality.</a:t>
            </a:r>
          </a:p>
          <a:p>
            <a:pPr lvl="2">
              <a:buBlip>
                <a:blip r:embed="rId2"/>
              </a:buBlip>
            </a:pPr>
            <a:r>
              <a:rPr lang="en-US" sz="4900" dirty="0" smtClean="0"/>
              <a:t>Office.</a:t>
            </a:r>
          </a:p>
          <a:p>
            <a:pPr lvl="2">
              <a:buBlip>
                <a:blip r:embed="rId2"/>
              </a:buBlip>
            </a:pPr>
            <a:r>
              <a:rPr lang="en-US" sz="4900" dirty="0" smtClean="0"/>
              <a:t>Affordable Housing (greater than 4 units).</a:t>
            </a:r>
          </a:p>
          <a:p>
            <a:pPr lvl="2">
              <a:buBlip>
                <a:blip r:embed="rId2"/>
              </a:buBlip>
            </a:pPr>
            <a:r>
              <a:rPr lang="en-US" sz="4900" dirty="0" smtClean="0"/>
              <a:t>Other Types on Case-By Case Basis.</a:t>
            </a:r>
          </a:p>
          <a:p>
            <a:pPr marL="594360" lvl="2" indent="0">
              <a:buNone/>
            </a:pPr>
            <a:endParaRPr lang="en-US" sz="4900" dirty="0" smtClean="0"/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52400"/>
            <a:ext cx="7620000" cy="1143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dirty="0" smtClean="0"/>
              <a:t>What is KEEP and </a:t>
            </a:r>
          </a:p>
          <a:p>
            <a:pPr algn="ctr"/>
            <a:r>
              <a:rPr lang="en-US" sz="3600" dirty="0" smtClean="0"/>
              <a:t>Property Assessed Clean Energy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80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type="body" sz="half" idx="2"/>
          </p:nvPr>
        </p:nvSpPr>
        <p:spPr>
          <a:xfrm>
            <a:off x="1143000" y="-203874"/>
            <a:ext cx="7086599" cy="1214480"/>
          </a:xfrm>
        </p:spPr>
        <p:txBody>
          <a:bodyPr>
            <a:normAutofit fontScale="85000" lnSpcReduction="20000"/>
          </a:bodyPr>
          <a:lstStyle/>
          <a:p>
            <a:pPr algn="ctr">
              <a:tabLst>
                <a:tab pos="803275" algn="l"/>
              </a:tabLst>
            </a:pPr>
            <a:endParaRPr lang="en-US" sz="3200" b="1" dirty="0" smtClean="0"/>
          </a:p>
          <a:p>
            <a:pPr algn="ctr">
              <a:tabLst>
                <a:tab pos="803275" algn="l"/>
              </a:tabLst>
            </a:pPr>
            <a:r>
              <a:rPr lang="en-US" sz="3200" dirty="0" smtClean="0"/>
              <a:t>Property Assessed Clean Energy Nationally</a:t>
            </a:r>
          </a:p>
          <a:p>
            <a:pPr algn="ctr">
              <a:tabLst>
                <a:tab pos="803275" algn="l"/>
              </a:tabLst>
            </a:pPr>
            <a:endParaRPr lang="en-US" sz="3200" b="1" dirty="0" smtClean="0"/>
          </a:p>
          <a:p>
            <a:pPr algn="ctr">
              <a:tabLst>
                <a:tab pos="803275" algn="l"/>
              </a:tabLst>
            </a:pPr>
            <a:endParaRPr lang="en-US" sz="3200" b="1" dirty="0"/>
          </a:p>
          <a:p>
            <a:pPr algn="ctr">
              <a:tabLst>
                <a:tab pos="803275" algn="l"/>
              </a:tabLst>
            </a:pPr>
            <a:endParaRPr lang="en-US" sz="3200" b="1" dirty="0" smtClean="0"/>
          </a:p>
          <a:p>
            <a:pPr algn="ctr">
              <a:tabLst>
                <a:tab pos="803275" algn="l"/>
              </a:tabLst>
            </a:pP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008583"/>
            <a:ext cx="5943600" cy="4191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043589" y="5277295"/>
            <a:ext cx="594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Blip>
                <a:blip r:embed="rId3"/>
              </a:buBlip>
            </a:pPr>
            <a:r>
              <a:rPr lang="en-US" sz="1400" dirty="0"/>
              <a:t>Commercial programs are active in 16 states: AR, CA, CO, CT, FL, KY, MD, MI, MN, MO, NY, OH, RI, TX, UT, WI, and DC. </a:t>
            </a:r>
            <a:endParaRPr lang="en-US" sz="1400" dirty="0" smtClean="0"/>
          </a:p>
          <a:p>
            <a:pPr marL="285750" lvl="0" indent="-285750">
              <a:buBlip>
                <a:blip r:embed="rId3"/>
              </a:buBlip>
            </a:pPr>
            <a:r>
              <a:rPr lang="en-US" sz="1400" dirty="0" smtClean="0"/>
              <a:t>Residential </a:t>
            </a:r>
            <a:r>
              <a:rPr lang="en-US" sz="1400" dirty="0"/>
              <a:t>PACE is offered in CA, FL, and </a:t>
            </a:r>
            <a:r>
              <a:rPr lang="en-US" sz="1400" dirty="0" smtClean="0"/>
              <a:t>MO.</a:t>
            </a:r>
          </a:p>
          <a:p>
            <a:pPr marL="285750" lvl="0" indent="-285750">
              <a:buBlip>
                <a:blip r:embed="rId3"/>
              </a:buBlip>
            </a:pPr>
            <a:r>
              <a:rPr lang="en-US" sz="1400" i="1" dirty="0" smtClean="0"/>
              <a:t>States </a:t>
            </a:r>
            <a:r>
              <a:rPr lang="en-US" sz="1400" i="1" dirty="0"/>
              <a:t>with PACE-enabling legislation</a:t>
            </a:r>
            <a:r>
              <a:rPr lang="en-US" sz="1400" dirty="0"/>
              <a:t>: </a:t>
            </a:r>
            <a:r>
              <a:rPr lang="en-US" sz="1400" dirty="0" smtClean="0"/>
              <a:t>33 </a:t>
            </a:r>
            <a:r>
              <a:rPr lang="en-US" sz="1400" dirty="0"/>
              <a:t>plus </a:t>
            </a:r>
            <a:r>
              <a:rPr lang="en-US" sz="1400" dirty="0" smtClean="0"/>
              <a:t>D.C.</a:t>
            </a:r>
          </a:p>
          <a:p>
            <a:pPr marL="285750" lvl="0" indent="-285750">
              <a:buBlip>
                <a:blip r:embed="rId3"/>
              </a:buBlip>
            </a:pPr>
            <a:r>
              <a:rPr lang="en-US" sz="1400" i="1" dirty="0" smtClean="0"/>
              <a:t>States </a:t>
            </a:r>
            <a:r>
              <a:rPr lang="en-US" sz="1400" i="1" dirty="0"/>
              <a:t>with active PACE programs</a:t>
            </a:r>
            <a:r>
              <a:rPr lang="en-US" sz="1400" dirty="0"/>
              <a:t>: </a:t>
            </a:r>
            <a:r>
              <a:rPr lang="en-US" sz="1400" dirty="0" smtClean="0"/>
              <a:t>19</a:t>
            </a:r>
          </a:p>
          <a:p>
            <a:pPr marL="285750" lvl="0" indent="-285750">
              <a:buBlip>
                <a:blip r:embed="rId3"/>
              </a:buBlip>
            </a:pPr>
            <a:r>
              <a:rPr lang="en-US" sz="1400" i="1" dirty="0" smtClean="0"/>
              <a:t>Municipalities </a:t>
            </a:r>
            <a:r>
              <a:rPr lang="en-US" sz="1400" i="1" dirty="0"/>
              <a:t>with PACE programs</a:t>
            </a:r>
            <a:r>
              <a:rPr lang="en-US" sz="1400" dirty="0"/>
              <a:t>: 2,500+</a:t>
            </a:r>
          </a:p>
        </p:txBody>
      </p:sp>
    </p:spTree>
    <p:extLst>
      <p:ext uri="{BB962C8B-B14F-4D97-AF65-F5344CB8AC3E}">
        <p14:creationId xmlns:p14="http://schemas.microsoft.com/office/powerpoint/2010/main" val="7318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9214" y="609601"/>
            <a:ext cx="7030275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KEEP Eligible Improvements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90" y="2133600"/>
            <a:ext cx="7543800" cy="357352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562600"/>
            <a:ext cx="1498847" cy="81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7417" y="1880585"/>
            <a:ext cx="8719537" cy="3110901"/>
            <a:chOff x="72151" y="2959452"/>
            <a:chExt cx="9101272" cy="3048000"/>
          </a:xfrm>
        </p:grpSpPr>
        <p:sp>
          <p:nvSpPr>
            <p:cNvPr id="10" name="Oval 9"/>
            <p:cNvSpPr/>
            <p:nvPr/>
          </p:nvSpPr>
          <p:spPr>
            <a:xfrm>
              <a:off x="72151" y="3210887"/>
              <a:ext cx="2465616" cy="23821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prstClr val="white"/>
                  </a:solidFill>
                </a:rPr>
                <a:t>Lender/</a:t>
              </a:r>
            </a:p>
            <a:p>
              <a:pPr algn="ctr"/>
              <a:r>
                <a:rPr lang="en-US" sz="2000" b="1" dirty="0" smtClean="0">
                  <a:solidFill>
                    <a:prstClr val="white"/>
                  </a:solidFill>
                </a:rPr>
                <a:t>Investor</a:t>
              </a:r>
              <a:endParaRPr lang="en-US" sz="2000" b="1" dirty="0">
                <a:solidFill>
                  <a:prstClr val="white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531193" y="3255015"/>
              <a:ext cx="2536202" cy="241546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prstClr val="white"/>
                  </a:solidFill>
                </a:rPr>
                <a:t>Government</a:t>
              </a:r>
            </a:p>
            <a:p>
              <a:pPr algn="ctr"/>
              <a:r>
                <a:rPr lang="en-US" sz="2000" b="1" dirty="0" smtClean="0">
                  <a:solidFill>
                    <a:prstClr val="white"/>
                  </a:solidFill>
                </a:rPr>
                <a:t>Issues Bonds /</a:t>
              </a:r>
            </a:p>
            <a:p>
              <a:pPr algn="ctr"/>
              <a:r>
                <a:rPr lang="en-US" sz="2000" b="1" dirty="0" smtClean="0">
                  <a:solidFill>
                    <a:prstClr val="white"/>
                  </a:solidFill>
                </a:rPr>
                <a:t>Administers Program</a:t>
              </a:r>
              <a:endParaRPr lang="en-US" sz="2000" b="1" dirty="0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731593" y="3302352"/>
              <a:ext cx="2441830" cy="233926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b="1" dirty="0" smtClean="0">
                <a:solidFill>
                  <a:prstClr val="white"/>
                </a:solidFill>
              </a:endParaRPr>
            </a:p>
            <a:p>
              <a:endParaRPr lang="en-US" b="1" dirty="0" smtClean="0">
                <a:solidFill>
                  <a:prstClr val="white"/>
                </a:solidFill>
              </a:endParaRPr>
            </a:p>
            <a:p>
              <a:r>
                <a:rPr lang="en-US" b="1" dirty="0" smtClean="0">
                  <a:solidFill>
                    <a:prstClr val="white"/>
                  </a:solidFill>
                </a:rPr>
                <a:t>Real Estate</a:t>
              </a:r>
            </a:p>
            <a:p>
              <a:r>
                <a:rPr lang="en-US" b="1" dirty="0" smtClean="0">
                  <a:solidFill>
                    <a:prstClr val="white"/>
                  </a:solidFill>
                </a:rPr>
                <a:t>Borrows Funds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2374951" y="3035652"/>
              <a:ext cx="1429606" cy="9144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</a:rPr>
                <a:t>Purchase</a:t>
              </a:r>
            </a:p>
            <a:p>
              <a:pPr algn="ctr"/>
              <a:r>
                <a:rPr lang="en-US" sz="1400" b="1" dirty="0">
                  <a:solidFill>
                    <a:prstClr val="white"/>
                  </a:solidFill>
                </a:rPr>
                <a:t>Bond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5805479" y="2959452"/>
              <a:ext cx="1456838" cy="9144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</a:rPr>
                <a:t>Upfront Financing</a:t>
              </a:r>
            </a:p>
          </p:txBody>
        </p:sp>
        <p:sp>
          <p:nvSpPr>
            <p:cNvPr id="19" name="Left Arrow 18"/>
            <p:cNvSpPr/>
            <p:nvPr/>
          </p:nvSpPr>
          <p:spPr>
            <a:xfrm>
              <a:off x="2048624" y="5074650"/>
              <a:ext cx="1709998" cy="914400"/>
            </a:xfrm>
            <a:prstGeom prst="lef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</a:rPr>
                <a:t>Bond Payment</a:t>
              </a:r>
            </a:p>
          </p:txBody>
        </p:sp>
        <p:sp>
          <p:nvSpPr>
            <p:cNvPr id="20" name="Left Arrow 19"/>
            <p:cNvSpPr/>
            <p:nvPr/>
          </p:nvSpPr>
          <p:spPr>
            <a:xfrm>
              <a:off x="5590178" y="5115245"/>
              <a:ext cx="1512880" cy="892207"/>
            </a:xfrm>
            <a:prstGeom prst="lef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</a:rPr>
                <a:t>Repaid on Tax Bill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06853" y="690797"/>
            <a:ext cx="4762869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KEEP Process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207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69403" y="152400"/>
            <a:ext cx="6172200" cy="1480829"/>
          </a:xfrm>
        </p:spPr>
        <p:txBody>
          <a:bodyPr>
            <a:normAutofit/>
          </a:bodyPr>
          <a:lstStyle/>
          <a:p>
            <a:pPr algn="ctr"/>
            <a:r>
              <a:rPr lang="en-US" sz="2800" b="0" dirty="0" smtClean="0"/>
              <a:t>Why KEEP?</a:t>
            </a:r>
            <a:br>
              <a:rPr lang="en-US" sz="2800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Property Owner Perspective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143000" y="1524000"/>
            <a:ext cx="6625006" cy="5244126"/>
          </a:xfrm>
        </p:spPr>
        <p:txBody>
          <a:bodyPr anchor="ctr"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2000" dirty="0"/>
              <a:t>No upfront capital needed- 100% </a:t>
            </a:r>
            <a:r>
              <a:rPr lang="en-US" sz="2000" dirty="0" smtClean="0"/>
              <a:t>financing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Allows access </a:t>
            </a:r>
            <a:r>
              <a:rPr lang="en-US" sz="2000" dirty="0"/>
              <a:t>to energy efficient </a:t>
            </a:r>
            <a:r>
              <a:rPr lang="en-US" sz="2000" dirty="0" smtClean="0"/>
              <a:t>technology, that might have been unavailable to the property owner before.</a:t>
            </a:r>
          </a:p>
          <a:p>
            <a:pPr lvl="0">
              <a:buBlip>
                <a:blip r:embed="rId2"/>
              </a:buBlip>
            </a:pPr>
            <a:r>
              <a:rPr lang="en-US" sz="2000" dirty="0" smtClean="0"/>
              <a:t>Energy </a:t>
            </a:r>
            <a:r>
              <a:rPr lang="en-US" sz="2000" dirty="0"/>
              <a:t>s</a:t>
            </a:r>
            <a:r>
              <a:rPr lang="en-US" sz="2000" dirty="0" smtClean="0"/>
              <a:t>avings can increase a property </a:t>
            </a:r>
            <a:r>
              <a:rPr lang="en-US" sz="2000" dirty="0"/>
              <a:t>value and cash </a:t>
            </a:r>
            <a:r>
              <a:rPr lang="en-US" sz="2000" dirty="0" smtClean="0"/>
              <a:t>flow.</a:t>
            </a:r>
          </a:p>
          <a:p>
            <a:pPr lvl="0">
              <a:buBlip>
                <a:blip r:embed="rId2"/>
              </a:buBlip>
            </a:pPr>
            <a:r>
              <a:rPr lang="en-US" sz="2000" dirty="0" smtClean="0"/>
              <a:t>Lien </a:t>
            </a:r>
            <a:r>
              <a:rPr lang="en-US" sz="2000" dirty="0"/>
              <a:t>runs with property not with property owner (</a:t>
            </a:r>
            <a:r>
              <a:rPr lang="en-US" sz="2000" dirty="0" smtClean="0"/>
              <a:t>non-recourse and off Balance Sheet).</a:t>
            </a:r>
          </a:p>
          <a:p>
            <a:pPr lvl="0">
              <a:buBlip>
                <a:blip r:embed="rId2"/>
              </a:buBlip>
            </a:pPr>
            <a:r>
              <a:rPr lang="en-US" sz="2000" dirty="0" smtClean="0"/>
              <a:t>Up to 25 years term fully amortizing.</a:t>
            </a:r>
          </a:p>
          <a:p>
            <a:pPr lvl="0">
              <a:buBlip>
                <a:blip r:embed="rId2"/>
              </a:buBlip>
            </a:pPr>
            <a:r>
              <a:rPr lang="en-US" sz="2000" dirty="0" smtClean="0"/>
              <a:t>Assessment </a:t>
            </a:r>
            <a:r>
              <a:rPr lang="en-US" sz="2000" dirty="0"/>
              <a:t>term matches the useful life of </a:t>
            </a:r>
            <a:r>
              <a:rPr lang="en-US" sz="2000" dirty="0" smtClean="0"/>
              <a:t>improvements.</a:t>
            </a:r>
          </a:p>
        </p:txBody>
      </p:sp>
    </p:spTree>
    <p:extLst>
      <p:ext uri="{BB962C8B-B14F-4D97-AF65-F5344CB8AC3E}">
        <p14:creationId xmlns:p14="http://schemas.microsoft.com/office/powerpoint/2010/main" val="23375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33717"/>
            <a:ext cx="5486400" cy="1371600"/>
          </a:xfrm>
        </p:spPr>
        <p:txBody>
          <a:bodyPr>
            <a:normAutofit/>
          </a:bodyPr>
          <a:lstStyle/>
          <a:p>
            <a:pPr algn="ctr"/>
            <a:r>
              <a:rPr lang="en-US" sz="2400" b="0" dirty="0"/>
              <a:t>Why </a:t>
            </a:r>
            <a:r>
              <a:rPr lang="en-US" sz="2400" b="0" dirty="0" smtClean="0"/>
              <a:t>KEEP?</a:t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County </a:t>
            </a:r>
            <a:r>
              <a:rPr lang="en-US" sz="2400" b="0" dirty="0"/>
              <a:t>Perspective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5638800" cy="4953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000" dirty="0" smtClean="0"/>
              <a:t>$O </a:t>
            </a:r>
            <a:r>
              <a:rPr lang="en-US" sz="2000" dirty="0"/>
              <a:t>net costs to “Issuer”/Government Body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buBlip>
                <a:blip r:embed="rId2"/>
              </a:buBlip>
            </a:pPr>
            <a:r>
              <a:rPr lang="en-US" sz="2000" dirty="0"/>
              <a:t>Economic development and job creation within the approved area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buBlip>
                <a:blip r:embed="rId2"/>
              </a:buBlip>
            </a:pPr>
            <a:r>
              <a:rPr lang="en-US" sz="2000" dirty="0"/>
              <a:t>Available to all constituents with </a:t>
            </a:r>
            <a:r>
              <a:rPr lang="en-US" sz="2000" dirty="0" smtClean="0"/>
              <a:t>qualifying properties.</a:t>
            </a:r>
            <a:endParaRPr lang="en-US" sz="2000" dirty="0"/>
          </a:p>
          <a:p>
            <a:pPr>
              <a:buBlip>
                <a:blip r:embed="rId2"/>
              </a:buBlip>
            </a:pPr>
            <a:r>
              <a:rPr lang="en-US" sz="2000" dirty="0"/>
              <a:t>Increased property value due to modernization</a:t>
            </a:r>
            <a:r>
              <a:rPr lang="en-US" sz="2000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en-US" sz="2000" dirty="0"/>
              <a:t>B</a:t>
            </a:r>
            <a:r>
              <a:rPr lang="en-US" sz="2000" dirty="0" smtClean="0"/>
              <a:t>eneficial </a:t>
            </a:r>
            <a:r>
              <a:rPr lang="en-US" sz="2000" dirty="0"/>
              <a:t>for environment. </a:t>
            </a:r>
            <a:endParaRPr lang="en-US" sz="2000" dirty="0" smtClean="0"/>
          </a:p>
          <a:p>
            <a:pPr>
              <a:buBlip>
                <a:blip r:embed="rId2"/>
              </a:buBlip>
            </a:pPr>
            <a:r>
              <a:rPr lang="en-US" sz="2000" dirty="0" smtClean="0"/>
              <a:t>Implements </a:t>
            </a:r>
            <a:r>
              <a:rPr lang="en-US" sz="2000" dirty="0"/>
              <a:t>goals in the Kane County 2040 Energy Plan and the Kane County 2040 Plan</a:t>
            </a:r>
          </a:p>
          <a:p>
            <a:pPr>
              <a:buBlip>
                <a:blip r:embed="rId2"/>
              </a:buBlip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type="body" sz="half" idx="2"/>
          </p:nvPr>
        </p:nvSpPr>
        <p:spPr>
          <a:xfrm>
            <a:off x="1879411" y="-203874"/>
            <a:ext cx="5385178" cy="1214480"/>
          </a:xfrm>
        </p:spPr>
        <p:txBody>
          <a:bodyPr>
            <a:normAutofit fontScale="85000" lnSpcReduction="20000"/>
          </a:bodyPr>
          <a:lstStyle/>
          <a:p>
            <a:pPr algn="ctr">
              <a:tabLst>
                <a:tab pos="803275" algn="l"/>
              </a:tabLst>
            </a:pPr>
            <a:endParaRPr lang="en-US" sz="3200" b="1" dirty="0" smtClean="0"/>
          </a:p>
          <a:p>
            <a:pPr algn="ctr">
              <a:tabLst>
                <a:tab pos="803275" algn="l"/>
              </a:tabLst>
            </a:pPr>
            <a:r>
              <a:rPr lang="en-US" sz="3200" dirty="0" smtClean="0"/>
              <a:t>PACE Program </a:t>
            </a:r>
            <a:r>
              <a:rPr lang="en-US" sz="3200" dirty="0" smtClean="0"/>
              <a:t>Options</a:t>
            </a:r>
          </a:p>
          <a:p>
            <a:pPr algn="ctr">
              <a:tabLst>
                <a:tab pos="803275" algn="l"/>
              </a:tabLst>
            </a:pPr>
            <a:endParaRPr lang="en-US" sz="3200" b="1" dirty="0" smtClean="0"/>
          </a:p>
          <a:p>
            <a:pPr algn="ctr">
              <a:tabLst>
                <a:tab pos="803275" algn="l"/>
              </a:tabLst>
            </a:pPr>
            <a:endParaRPr lang="en-US" sz="3200" b="1" dirty="0"/>
          </a:p>
          <a:p>
            <a:pPr algn="ctr">
              <a:tabLst>
                <a:tab pos="803275" algn="l"/>
              </a:tabLst>
            </a:pPr>
            <a:endParaRPr lang="en-US" sz="3200" b="1" dirty="0" smtClean="0"/>
          </a:p>
          <a:p>
            <a:pPr algn="ctr">
              <a:tabLst>
                <a:tab pos="803275" algn="l"/>
              </a:tabLst>
            </a:pP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307502" y="1600200"/>
            <a:ext cx="5943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Blip>
                <a:blip r:embed="rId2"/>
              </a:buBlip>
            </a:pPr>
            <a:r>
              <a:rPr lang="en-US" sz="2400" dirty="0" smtClean="0"/>
              <a:t>Program Self Administered by Local Government</a:t>
            </a:r>
          </a:p>
          <a:p>
            <a:pPr lvl="0"/>
            <a:endParaRPr lang="en-US" sz="2400" dirty="0" smtClean="0"/>
          </a:p>
          <a:p>
            <a:pPr marL="285750" lvl="0" indent="-285750">
              <a:buBlip>
                <a:blip r:embed="rId2"/>
              </a:buBlip>
            </a:pPr>
            <a:r>
              <a:rPr lang="en-US" sz="2400" dirty="0"/>
              <a:t>Program sub-contracted by a local government to an independent </a:t>
            </a:r>
            <a:r>
              <a:rPr lang="en-US" sz="2400" dirty="0" smtClean="0"/>
              <a:t>administrator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/>
              <a:t>	This model has been put in practice when a local government recognizes the benefits </a:t>
            </a:r>
            <a:r>
              <a:rPr lang="en-US" sz="2400" dirty="0" smtClean="0"/>
              <a:t>and </a:t>
            </a:r>
            <a:r>
              <a:rPr lang="en-US" sz="2400" dirty="0"/>
              <a:t>intends to make it available to property owners, but lacks the resources or expertise to sponsor a program in-house.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36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7764</TotalTime>
  <Words>372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MS Shell Dlg 2</vt:lpstr>
      <vt:lpstr>Symbol</vt:lpstr>
      <vt:lpstr>Times New Roman</vt:lpstr>
      <vt:lpstr>Wingdings</vt:lpstr>
      <vt:lpstr>Wingdings 3</vt:lpstr>
      <vt:lpstr>Madison</vt:lpstr>
      <vt:lpstr>PowerPoint Presentation</vt:lpstr>
      <vt:lpstr>PowerPoint Presentation</vt:lpstr>
      <vt:lpstr>PowerPoint Presentation</vt:lpstr>
      <vt:lpstr>PowerPoint Presentation</vt:lpstr>
      <vt:lpstr>KEEP Eligible Improvements</vt:lpstr>
      <vt:lpstr>KEEP Process</vt:lpstr>
      <vt:lpstr>Why KEEP?  Property Owner Perspective</vt:lpstr>
      <vt:lpstr>Why KEEP?  County Perspective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VanKerkhoff, Mark</dc:creator>
  <cp:lastModifiedBy>VanKerkhoff, Mark</cp:lastModifiedBy>
  <cp:revision>40</cp:revision>
  <cp:lastPrinted>2018-01-16T15:27:29Z</cp:lastPrinted>
  <dcterms:created xsi:type="dcterms:W3CDTF">2016-06-23T17:30:08Z</dcterms:created>
  <dcterms:modified xsi:type="dcterms:W3CDTF">2019-02-06T22:02:40Z</dcterms:modified>
</cp:coreProperties>
</file>