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3" r:id="rId4"/>
    <p:sldId id="265" r:id="rId5"/>
    <p:sldId id="845" r:id="rId6"/>
    <p:sldId id="833" r:id="rId7"/>
    <p:sldId id="832" r:id="rId8"/>
    <p:sldId id="844" r:id="rId9"/>
    <p:sldId id="264" r:id="rId10"/>
    <p:sldId id="835" r:id="rId11"/>
    <p:sldId id="837" r:id="rId12"/>
    <p:sldId id="838" r:id="rId13"/>
    <p:sldId id="839" r:id="rId14"/>
    <p:sldId id="840" r:id="rId15"/>
    <p:sldId id="841" r:id="rId16"/>
    <p:sldId id="834" r:id="rId17"/>
    <p:sldId id="842" r:id="rId18"/>
    <p:sldId id="846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F50DB-F517-47E6-98C9-5ACB7C1684E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C256B59-32B9-4EBB-9CFF-8A3D16823C49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3000" cap="small" baseline="0" dirty="0">
              <a:solidFill>
                <a:schemeClr val="bg1"/>
              </a:solidFill>
              <a:latin typeface="+mj-lt"/>
            </a:rPr>
            <a:t>Community Solar Clearinghouse Solution (CS</a:t>
          </a:r>
          <a:r>
            <a:rPr lang="en-US" sz="3000" cap="small" baseline="30000" dirty="0">
              <a:solidFill>
                <a:schemeClr val="bg1"/>
              </a:solidFill>
              <a:latin typeface="+mj-lt"/>
            </a:rPr>
            <a:t>2</a:t>
          </a:r>
          <a:r>
            <a:rPr lang="en-US" sz="3000" cap="small" baseline="0" dirty="0">
              <a:solidFill>
                <a:schemeClr val="bg1"/>
              </a:solidFill>
              <a:latin typeface="+mj-lt"/>
            </a:rPr>
            <a:t>)</a:t>
          </a:r>
        </a:p>
      </dgm:t>
    </dgm:pt>
    <dgm:pt modelId="{5AD5CD95-D968-4153-9EFC-7C339B90D42A}" type="parTrans" cxnId="{7D69FD5B-269A-4704-B602-0E00603212A9}">
      <dgm:prSet/>
      <dgm:spPr/>
      <dgm:t>
        <a:bodyPr/>
        <a:lstStyle/>
        <a:p>
          <a:endParaRPr lang="en-US"/>
        </a:p>
      </dgm:t>
    </dgm:pt>
    <dgm:pt modelId="{FE8840BA-5473-4837-9002-5D62FDF38AD8}" type="sibTrans" cxnId="{7D69FD5B-269A-4704-B602-0E00603212A9}">
      <dgm:prSet/>
      <dgm:spPr/>
      <dgm:t>
        <a:bodyPr/>
        <a:lstStyle/>
        <a:p>
          <a:endParaRPr lang="en-US"/>
        </a:p>
      </dgm:t>
    </dgm:pt>
    <dgm:pt modelId="{FB36B653-5016-4D0E-8394-3CF14ABEB238}">
      <dgm:prSet phldrT="[Text]" custT="1"/>
      <dgm:spPr/>
      <dgm:t>
        <a:bodyPr/>
        <a:lstStyle/>
        <a:p>
          <a:pPr algn="ctr"/>
          <a:r>
            <a:rPr lang="en-US" sz="2600" b="1" dirty="0">
              <a:solidFill>
                <a:schemeClr val="tx1"/>
              </a:solidFill>
              <a:latin typeface="+mj-lt"/>
            </a:rPr>
            <a:t>Analysis</a:t>
          </a:r>
        </a:p>
      </dgm:t>
    </dgm:pt>
    <dgm:pt modelId="{0EB7EF53-971D-4BC0-94D9-D525FDA81C59}" type="parTrans" cxnId="{EC0A7AAF-FA04-4981-995F-79E90D2046AF}">
      <dgm:prSet/>
      <dgm:spPr/>
      <dgm:t>
        <a:bodyPr/>
        <a:lstStyle/>
        <a:p>
          <a:endParaRPr lang="en-US"/>
        </a:p>
      </dgm:t>
    </dgm:pt>
    <dgm:pt modelId="{DA7F323A-B1B1-4A6E-81B7-ECA153EEF4D8}" type="sibTrans" cxnId="{EC0A7AAF-FA04-4981-995F-79E90D2046AF}">
      <dgm:prSet/>
      <dgm:spPr/>
      <dgm:t>
        <a:bodyPr/>
        <a:lstStyle/>
        <a:p>
          <a:endParaRPr lang="en-US"/>
        </a:p>
      </dgm:t>
    </dgm:pt>
    <dgm:pt modelId="{BF2534C8-1A6E-4154-B937-537F0531DE8F}">
      <dgm:prSet phldrT="[Text]" custT="1"/>
      <dgm:spPr/>
      <dgm:t>
        <a:bodyPr/>
        <a:lstStyle/>
        <a:p>
          <a:pPr algn="ctr"/>
          <a:r>
            <a:rPr lang="en-US" sz="2600" b="1" dirty="0">
              <a:solidFill>
                <a:schemeClr val="tx1"/>
              </a:solidFill>
              <a:latin typeface="+mj-lt"/>
            </a:rPr>
            <a:t>Procurement</a:t>
          </a:r>
        </a:p>
      </dgm:t>
    </dgm:pt>
    <dgm:pt modelId="{736560DF-CDBD-40B7-BDC1-E19002A099E9}" type="parTrans" cxnId="{620AD0B4-0FEE-40F7-8E2F-9398F19BF6D2}">
      <dgm:prSet/>
      <dgm:spPr/>
      <dgm:t>
        <a:bodyPr/>
        <a:lstStyle/>
        <a:p>
          <a:endParaRPr lang="en-US"/>
        </a:p>
      </dgm:t>
    </dgm:pt>
    <dgm:pt modelId="{37D07722-FDA0-45DF-BEF3-063823C7E05E}" type="sibTrans" cxnId="{620AD0B4-0FEE-40F7-8E2F-9398F19BF6D2}">
      <dgm:prSet/>
      <dgm:spPr/>
      <dgm:t>
        <a:bodyPr/>
        <a:lstStyle/>
        <a:p>
          <a:endParaRPr lang="en-US"/>
        </a:p>
      </dgm:t>
    </dgm:pt>
    <dgm:pt modelId="{DA6560A2-E7BE-47DC-8BE5-C638BCCB6C3C}">
      <dgm:prSet phldrT="[Text]" custT="1"/>
      <dgm:spPr/>
      <dgm:t>
        <a:bodyPr/>
        <a:lstStyle/>
        <a:p>
          <a:pPr algn="ctr"/>
          <a:r>
            <a:rPr lang="en-US" sz="2600" b="1" dirty="0">
              <a:solidFill>
                <a:schemeClr val="tx1"/>
              </a:solidFill>
              <a:latin typeface="+mj-lt"/>
            </a:rPr>
            <a:t>Account Management</a:t>
          </a:r>
        </a:p>
      </dgm:t>
    </dgm:pt>
    <dgm:pt modelId="{CA1C95E3-D2D7-4FAB-B55B-64F9B8AD37DD}" type="parTrans" cxnId="{CBDEA219-DC2E-46EA-A89C-AB28C6868F6F}">
      <dgm:prSet/>
      <dgm:spPr/>
      <dgm:t>
        <a:bodyPr/>
        <a:lstStyle/>
        <a:p>
          <a:endParaRPr lang="en-US"/>
        </a:p>
      </dgm:t>
    </dgm:pt>
    <dgm:pt modelId="{172F43B9-A6BF-4991-B30E-2AE94E0E94C7}" type="sibTrans" cxnId="{CBDEA219-DC2E-46EA-A89C-AB28C6868F6F}">
      <dgm:prSet/>
      <dgm:spPr/>
      <dgm:t>
        <a:bodyPr/>
        <a:lstStyle/>
        <a:p>
          <a:endParaRPr lang="en-US"/>
        </a:p>
      </dgm:t>
    </dgm:pt>
    <dgm:pt modelId="{D50AE041-7027-462D-8E84-F9C8A066001F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+mj-lt"/>
            </a:rPr>
            <a:t>Create system to simplify Community Solar bill credits and payments</a:t>
          </a:r>
        </a:p>
      </dgm:t>
    </dgm:pt>
    <dgm:pt modelId="{41753BC6-D993-401A-BC4A-7F87B027658F}" type="parTrans" cxnId="{59DBD935-FDCC-4CF0-9156-85AACEA43505}">
      <dgm:prSet/>
      <dgm:spPr/>
      <dgm:t>
        <a:bodyPr/>
        <a:lstStyle/>
        <a:p>
          <a:endParaRPr lang="en-US"/>
        </a:p>
      </dgm:t>
    </dgm:pt>
    <dgm:pt modelId="{238B2F55-72C0-46D1-8301-FF61B6771045}" type="sibTrans" cxnId="{59DBD935-FDCC-4CF0-9156-85AACEA43505}">
      <dgm:prSet/>
      <dgm:spPr/>
      <dgm:t>
        <a:bodyPr/>
        <a:lstStyle/>
        <a:p>
          <a:endParaRPr lang="en-US"/>
        </a:p>
      </dgm:t>
    </dgm:pt>
    <dgm:pt modelId="{7B88E2F1-7100-45FE-BADF-19EC39BBB21E}">
      <dgm:prSet phldrT="[Text]"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Competitive bidding to identify qualified community solar developers</a:t>
          </a:r>
        </a:p>
      </dgm:t>
    </dgm:pt>
    <dgm:pt modelId="{1B48CBB3-A295-4E2F-B641-521B0A93AA01}" type="parTrans" cxnId="{5E8744AE-AC76-4E05-84B9-F53A36582670}">
      <dgm:prSet/>
      <dgm:spPr/>
      <dgm:t>
        <a:bodyPr/>
        <a:lstStyle/>
        <a:p>
          <a:endParaRPr lang="en-US"/>
        </a:p>
      </dgm:t>
    </dgm:pt>
    <dgm:pt modelId="{76B8766B-E15B-448C-BC80-C6985BD0723E}" type="sibTrans" cxnId="{5E8744AE-AC76-4E05-84B9-F53A36582670}">
      <dgm:prSet/>
      <dgm:spPr/>
      <dgm:t>
        <a:bodyPr/>
        <a:lstStyle/>
        <a:p>
          <a:endParaRPr lang="en-US"/>
        </a:p>
      </dgm:t>
    </dgm:pt>
    <dgm:pt modelId="{000F864B-95BA-485B-B472-3E119728DD20}">
      <dgm:prSet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Evaluate rules of Adjustable Block Program (ABP) by Illinois Power Agency</a:t>
          </a:r>
        </a:p>
      </dgm:t>
    </dgm:pt>
    <dgm:pt modelId="{B050978D-98E3-49C6-ADD1-285C67578DFA}" type="parTrans" cxnId="{898CFA90-13E2-48EF-ACA9-6D98F3E29D1B}">
      <dgm:prSet/>
      <dgm:spPr/>
      <dgm:t>
        <a:bodyPr/>
        <a:lstStyle/>
        <a:p>
          <a:endParaRPr lang="en-US"/>
        </a:p>
      </dgm:t>
    </dgm:pt>
    <dgm:pt modelId="{D83CD525-734D-4665-B1AD-034000B3684C}" type="sibTrans" cxnId="{898CFA90-13E2-48EF-ACA9-6D98F3E29D1B}">
      <dgm:prSet/>
      <dgm:spPr/>
      <dgm:t>
        <a:bodyPr/>
        <a:lstStyle/>
        <a:p>
          <a:endParaRPr lang="en-US"/>
        </a:p>
      </dgm:t>
    </dgm:pt>
    <dgm:pt modelId="{8ECFF7F1-753E-450A-806E-1DF2D7693E03}">
      <dgm:prSet phldrT="[Text]" custT="1"/>
      <dgm:spPr/>
      <dgm:t>
        <a:bodyPr/>
        <a:lstStyle/>
        <a:p>
          <a:pPr algn="l"/>
          <a:endParaRPr lang="en-US" sz="2400" dirty="0">
            <a:solidFill>
              <a:schemeClr val="tx1"/>
            </a:solidFill>
          </a:endParaRPr>
        </a:p>
      </dgm:t>
    </dgm:pt>
    <dgm:pt modelId="{CC6B68E0-B0D0-434A-B597-41BA5240D286}" type="parTrans" cxnId="{8864CFA3-E3BD-43B9-896C-F5ACB5BABCB7}">
      <dgm:prSet/>
      <dgm:spPr/>
      <dgm:t>
        <a:bodyPr/>
        <a:lstStyle/>
        <a:p>
          <a:endParaRPr lang="en-US"/>
        </a:p>
      </dgm:t>
    </dgm:pt>
    <dgm:pt modelId="{150FB6BB-475C-4D37-9E34-3FA6F72F7A45}" type="sibTrans" cxnId="{8864CFA3-E3BD-43B9-896C-F5ACB5BABCB7}">
      <dgm:prSet/>
      <dgm:spPr/>
      <dgm:t>
        <a:bodyPr/>
        <a:lstStyle/>
        <a:p>
          <a:endParaRPr lang="en-US"/>
        </a:p>
      </dgm:t>
    </dgm:pt>
    <dgm:pt modelId="{7D985F66-D0E2-4E87-8A8C-2C0102F72B96}">
      <dgm:prSet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Identify how municipalities can best participate</a:t>
          </a:r>
        </a:p>
      </dgm:t>
    </dgm:pt>
    <dgm:pt modelId="{B7EA4ADC-B9DB-4FFA-9F2C-441DEB018B8E}" type="parTrans" cxnId="{5636366C-F11C-4169-89B0-3A1872960CDC}">
      <dgm:prSet/>
      <dgm:spPr/>
    </dgm:pt>
    <dgm:pt modelId="{56DFCA9B-D224-4306-96A9-8FDEBCFA1981}" type="sibTrans" cxnId="{5636366C-F11C-4169-89B0-3A1872960CDC}">
      <dgm:prSet/>
      <dgm:spPr/>
    </dgm:pt>
    <dgm:pt modelId="{EB94E361-AFB6-420E-A35A-F3A27198F82B}">
      <dgm:prSet phldrT="[Text]"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Set a single price</a:t>
          </a:r>
        </a:p>
      </dgm:t>
    </dgm:pt>
    <dgm:pt modelId="{D2077C2B-EA9C-49E4-AC4E-D1FBD48E3BA8}" type="parTrans" cxnId="{98BC771C-7063-4B8D-B485-7AC4D0E72C25}">
      <dgm:prSet/>
      <dgm:spPr/>
    </dgm:pt>
    <dgm:pt modelId="{D6D9DF22-D1A2-4A4C-9474-4658C4CC97A5}" type="sibTrans" cxnId="{98BC771C-7063-4B8D-B485-7AC4D0E72C25}">
      <dgm:prSet/>
      <dgm:spPr/>
    </dgm:pt>
    <dgm:pt modelId="{27DCB120-CBA6-4C11-901A-DDF85F598154}">
      <dgm:prSet phldrT="[Text]"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Set common contract terms</a:t>
          </a:r>
        </a:p>
      </dgm:t>
    </dgm:pt>
    <dgm:pt modelId="{95BC21CC-4D9A-47D1-9CAA-34C337CA9100}" type="parTrans" cxnId="{81E9BB8E-60DE-49B0-BE15-5F932E72D2A4}">
      <dgm:prSet/>
      <dgm:spPr/>
    </dgm:pt>
    <dgm:pt modelId="{2F5F3721-047E-4A94-9752-6EAF601D00EC}" type="sibTrans" cxnId="{81E9BB8E-60DE-49B0-BE15-5F932E72D2A4}">
      <dgm:prSet/>
      <dgm:spPr/>
    </dgm:pt>
    <dgm:pt modelId="{1FA98013-474F-4953-9088-4EEEB8C78DB7}">
      <dgm:prSet phldrT="[Text]" custT="1"/>
      <dgm:spPr/>
      <dgm:t>
        <a:bodyPr/>
        <a:lstStyle/>
        <a:p>
          <a:pPr algn="l"/>
          <a:endParaRPr lang="en-US" sz="2400" dirty="0">
            <a:solidFill>
              <a:schemeClr val="tx1"/>
            </a:solidFill>
            <a:latin typeface="+mj-lt"/>
          </a:endParaRPr>
        </a:p>
      </dgm:t>
    </dgm:pt>
    <dgm:pt modelId="{BB2B541F-013D-46F8-82CB-74055F229747}" type="parTrans" cxnId="{5FA5E4A0-DA4D-4565-9060-6082C4EC02C2}">
      <dgm:prSet/>
      <dgm:spPr/>
    </dgm:pt>
    <dgm:pt modelId="{A2DD663D-F791-4406-9A10-266391B185FE}" type="sibTrans" cxnId="{5FA5E4A0-DA4D-4565-9060-6082C4EC02C2}">
      <dgm:prSet/>
      <dgm:spPr/>
    </dgm:pt>
    <dgm:pt modelId="{4CB899F1-0EF1-4DD9-93EB-CB4B0CF8CE6E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+mj-lt"/>
            </a:rPr>
            <a:t>Provide reporting and Subscription adjustment </a:t>
          </a:r>
        </a:p>
      </dgm:t>
    </dgm:pt>
    <dgm:pt modelId="{35517D9B-67BF-453E-A60D-B2CA03455F12}" type="parTrans" cxnId="{2CCEDA4B-5B8D-42F3-A9B2-24CE18B85706}">
      <dgm:prSet/>
      <dgm:spPr/>
    </dgm:pt>
    <dgm:pt modelId="{FEB17562-8BC2-4421-939A-61DDE8257A4F}" type="sibTrans" cxnId="{2CCEDA4B-5B8D-42F3-A9B2-24CE18B85706}">
      <dgm:prSet/>
      <dgm:spPr/>
    </dgm:pt>
    <dgm:pt modelId="{625BD93E-DC02-491B-BB6D-A08433AB070D}" type="pres">
      <dgm:prSet presAssocID="{D17F50DB-F517-47E6-98C9-5ACB7C1684EF}" presName="composite" presStyleCnt="0">
        <dgm:presLayoutVars>
          <dgm:chMax val="1"/>
          <dgm:dir/>
          <dgm:resizeHandles val="exact"/>
        </dgm:presLayoutVars>
      </dgm:prSet>
      <dgm:spPr/>
    </dgm:pt>
    <dgm:pt modelId="{B1BA3A54-A0D4-4A7F-844B-E9D9A2B47367}" type="pres">
      <dgm:prSet presAssocID="{EC256B59-32B9-4EBB-9CFF-8A3D16823C49}" presName="roof" presStyleLbl="dkBgShp" presStyleIdx="0" presStyleCnt="2" custScaleY="55359" custLinFactNeighborY="-6577"/>
      <dgm:spPr/>
    </dgm:pt>
    <dgm:pt modelId="{37FEED67-6A57-43AB-A180-B72D9F193901}" type="pres">
      <dgm:prSet presAssocID="{EC256B59-32B9-4EBB-9CFF-8A3D16823C49}" presName="pillars" presStyleCnt="0"/>
      <dgm:spPr/>
    </dgm:pt>
    <dgm:pt modelId="{B0344DE2-B491-48D7-98D0-D10289BE0CA1}" type="pres">
      <dgm:prSet presAssocID="{EC256B59-32B9-4EBB-9CFF-8A3D16823C49}" presName="pillar1" presStyleLbl="node1" presStyleIdx="0" presStyleCnt="3" custScaleY="121651" custLinFactNeighborY="-3845">
        <dgm:presLayoutVars>
          <dgm:bulletEnabled val="1"/>
        </dgm:presLayoutVars>
      </dgm:prSet>
      <dgm:spPr/>
    </dgm:pt>
    <dgm:pt modelId="{8F908F46-D4FA-44CD-82C9-3AABE7F541E1}" type="pres">
      <dgm:prSet presAssocID="{BF2534C8-1A6E-4154-B937-537F0531DE8F}" presName="pillarX" presStyleLbl="node1" presStyleIdx="1" presStyleCnt="3" custScaleY="121672" custLinFactNeighborY="-3845">
        <dgm:presLayoutVars>
          <dgm:bulletEnabled val="1"/>
        </dgm:presLayoutVars>
      </dgm:prSet>
      <dgm:spPr/>
    </dgm:pt>
    <dgm:pt modelId="{15B22F0E-99C0-4603-B305-61C39BF8A9E5}" type="pres">
      <dgm:prSet presAssocID="{DA6560A2-E7BE-47DC-8BE5-C638BCCB6C3C}" presName="pillarX" presStyleLbl="node1" presStyleIdx="2" presStyleCnt="3" custScaleY="121651" custLinFactNeighborY="-3846">
        <dgm:presLayoutVars>
          <dgm:bulletEnabled val="1"/>
        </dgm:presLayoutVars>
      </dgm:prSet>
      <dgm:spPr/>
    </dgm:pt>
    <dgm:pt modelId="{DF8EA4BA-DE8D-4044-BAAE-BCCFCAFC1667}" type="pres">
      <dgm:prSet presAssocID="{EC256B59-32B9-4EBB-9CFF-8A3D16823C49}" presName="base" presStyleLbl="dkBgShp" presStyleIdx="1" presStyleCnt="2" custLinFactNeighborX="-1136" custLinFactNeighborY="13459"/>
      <dgm:spPr/>
    </dgm:pt>
  </dgm:ptLst>
  <dgm:cxnLst>
    <dgm:cxn modelId="{B58B7302-C7AB-4766-98ED-586CE2CDBA17}" type="presOf" srcId="{EB94E361-AFB6-420E-A35A-F3A27198F82B}" destId="{8F908F46-D4FA-44CD-82C9-3AABE7F541E1}" srcOrd="0" destOrd="2" presId="urn:microsoft.com/office/officeart/2005/8/layout/hList3"/>
    <dgm:cxn modelId="{29191711-1460-4615-8545-D52F7F6001A3}" type="presOf" srcId="{BF2534C8-1A6E-4154-B937-537F0531DE8F}" destId="{8F908F46-D4FA-44CD-82C9-3AABE7F541E1}" srcOrd="0" destOrd="0" presId="urn:microsoft.com/office/officeart/2005/8/layout/hList3"/>
    <dgm:cxn modelId="{CBDEA219-DC2E-46EA-A89C-AB28C6868F6F}" srcId="{EC256B59-32B9-4EBB-9CFF-8A3D16823C49}" destId="{DA6560A2-E7BE-47DC-8BE5-C638BCCB6C3C}" srcOrd="2" destOrd="0" parTransId="{CA1C95E3-D2D7-4FAB-B55B-64F9B8AD37DD}" sibTransId="{172F43B9-A6BF-4991-B30E-2AE94E0E94C7}"/>
    <dgm:cxn modelId="{98BC771C-7063-4B8D-B485-7AC4D0E72C25}" srcId="{BF2534C8-1A6E-4154-B937-537F0531DE8F}" destId="{EB94E361-AFB6-420E-A35A-F3A27198F82B}" srcOrd="1" destOrd="0" parTransId="{D2077C2B-EA9C-49E4-AC4E-D1FBD48E3BA8}" sibTransId="{D6D9DF22-D1A2-4A4C-9474-4658C4CC97A5}"/>
    <dgm:cxn modelId="{781C261E-8F47-4B90-B7C1-B79EA49B8AEF}" type="presOf" srcId="{4CB899F1-0EF1-4DD9-93EB-CB4B0CF8CE6E}" destId="{15B22F0E-99C0-4603-B305-61C39BF8A9E5}" srcOrd="0" destOrd="2" presId="urn:microsoft.com/office/officeart/2005/8/layout/hList3"/>
    <dgm:cxn modelId="{59DBD935-FDCC-4CF0-9156-85AACEA43505}" srcId="{DA6560A2-E7BE-47DC-8BE5-C638BCCB6C3C}" destId="{D50AE041-7027-462D-8E84-F9C8A066001F}" srcOrd="0" destOrd="0" parTransId="{41753BC6-D993-401A-BC4A-7F87B027658F}" sibTransId="{238B2F55-72C0-46D1-8301-FF61B6771045}"/>
    <dgm:cxn modelId="{7D69FD5B-269A-4704-B602-0E00603212A9}" srcId="{D17F50DB-F517-47E6-98C9-5ACB7C1684EF}" destId="{EC256B59-32B9-4EBB-9CFF-8A3D16823C49}" srcOrd="0" destOrd="0" parTransId="{5AD5CD95-D968-4153-9EFC-7C339B90D42A}" sibTransId="{FE8840BA-5473-4837-9002-5D62FDF38AD8}"/>
    <dgm:cxn modelId="{2CCEDA4B-5B8D-42F3-A9B2-24CE18B85706}" srcId="{DA6560A2-E7BE-47DC-8BE5-C638BCCB6C3C}" destId="{4CB899F1-0EF1-4DD9-93EB-CB4B0CF8CE6E}" srcOrd="1" destOrd="0" parTransId="{35517D9B-67BF-453E-A60D-B2CA03455F12}" sibTransId="{FEB17562-8BC2-4421-939A-61DDE8257A4F}"/>
    <dgm:cxn modelId="{5636366C-F11C-4169-89B0-3A1872960CDC}" srcId="{FB36B653-5016-4D0E-8394-3CF14ABEB238}" destId="{7D985F66-D0E2-4E87-8A8C-2C0102F72B96}" srcOrd="1" destOrd="0" parTransId="{B7EA4ADC-B9DB-4FFA-9F2C-441DEB018B8E}" sibTransId="{56DFCA9B-D224-4306-96A9-8FDEBCFA1981}"/>
    <dgm:cxn modelId="{149BFD4D-13B1-46E0-A168-EB54567E5ED5}" type="presOf" srcId="{8ECFF7F1-753E-450A-806E-1DF2D7693E03}" destId="{15B22F0E-99C0-4603-B305-61C39BF8A9E5}" srcOrd="0" destOrd="4" presId="urn:microsoft.com/office/officeart/2005/8/layout/hList3"/>
    <dgm:cxn modelId="{A0185F4E-412B-4DDB-8A21-0758DA0F9A5F}" type="presOf" srcId="{27DCB120-CBA6-4C11-901A-DDF85F598154}" destId="{8F908F46-D4FA-44CD-82C9-3AABE7F541E1}" srcOrd="0" destOrd="3" presId="urn:microsoft.com/office/officeart/2005/8/layout/hList3"/>
    <dgm:cxn modelId="{BE031C7A-FC20-4911-A9B9-4382C38A4F92}" type="presOf" srcId="{FB36B653-5016-4D0E-8394-3CF14ABEB238}" destId="{B0344DE2-B491-48D7-98D0-D10289BE0CA1}" srcOrd="0" destOrd="0" presId="urn:microsoft.com/office/officeart/2005/8/layout/hList3"/>
    <dgm:cxn modelId="{404C797F-BA60-4A47-AEB3-596288E9D050}" type="presOf" srcId="{EC256B59-32B9-4EBB-9CFF-8A3D16823C49}" destId="{B1BA3A54-A0D4-4A7F-844B-E9D9A2B47367}" srcOrd="0" destOrd="0" presId="urn:microsoft.com/office/officeart/2005/8/layout/hList3"/>
    <dgm:cxn modelId="{7ADC7782-CEFC-4280-A559-71A5448A3853}" type="presOf" srcId="{7D985F66-D0E2-4E87-8A8C-2C0102F72B96}" destId="{B0344DE2-B491-48D7-98D0-D10289BE0CA1}" srcOrd="0" destOrd="2" presId="urn:microsoft.com/office/officeart/2005/8/layout/hList3"/>
    <dgm:cxn modelId="{81E9BB8E-60DE-49B0-BE15-5F932E72D2A4}" srcId="{BF2534C8-1A6E-4154-B937-537F0531DE8F}" destId="{27DCB120-CBA6-4C11-901A-DDF85F598154}" srcOrd="2" destOrd="0" parTransId="{95BC21CC-4D9A-47D1-9CAA-34C337CA9100}" sibTransId="{2F5F3721-047E-4A94-9752-6EAF601D00EC}"/>
    <dgm:cxn modelId="{898CFA90-13E2-48EF-ACA9-6D98F3E29D1B}" srcId="{FB36B653-5016-4D0E-8394-3CF14ABEB238}" destId="{000F864B-95BA-485B-B472-3E119728DD20}" srcOrd="0" destOrd="0" parTransId="{B050978D-98E3-49C6-ADD1-285C67578DFA}" sibTransId="{D83CD525-734D-4665-B1AD-034000B3684C}"/>
    <dgm:cxn modelId="{5FA5E4A0-DA4D-4565-9060-6082C4EC02C2}" srcId="{DA6560A2-E7BE-47DC-8BE5-C638BCCB6C3C}" destId="{1FA98013-474F-4953-9088-4EEEB8C78DB7}" srcOrd="2" destOrd="0" parTransId="{BB2B541F-013D-46F8-82CB-74055F229747}" sibTransId="{A2DD663D-F791-4406-9A10-266391B185FE}"/>
    <dgm:cxn modelId="{8864CFA3-E3BD-43B9-896C-F5ACB5BABCB7}" srcId="{DA6560A2-E7BE-47DC-8BE5-C638BCCB6C3C}" destId="{8ECFF7F1-753E-450A-806E-1DF2D7693E03}" srcOrd="3" destOrd="0" parTransId="{CC6B68E0-B0D0-434A-B597-41BA5240D286}" sibTransId="{150FB6BB-475C-4D37-9E34-3FA6F72F7A45}"/>
    <dgm:cxn modelId="{5E8744AE-AC76-4E05-84B9-F53A36582670}" srcId="{BF2534C8-1A6E-4154-B937-537F0531DE8F}" destId="{7B88E2F1-7100-45FE-BADF-19EC39BBB21E}" srcOrd="0" destOrd="0" parTransId="{1B48CBB3-A295-4E2F-B641-521B0A93AA01}" sibTransId="{76B8766B-E15B-448C-BC80-C6985BD0723E}"/>
    <dgm:cxn modelId="{EC0A7AAF-FA04-4981-995F-79E90D2046AF}" srcId="{EC256B59-32B9-4EBB-9CFF-8A3D16823C49}" destId="{FB36B653-5016-4D0E-8394-3CF14ABEB238}" srcOrd="0" destOrd="0" parTransId="{0EB7EF53-971D-4BC0-94D9-D525FDA81C59}" sibTransId="{DA7F323A-B1B1-4A6E-81B7-ECA153EEF4D8}"/>
    <dgm:cxn modelId="{0D7D58B3-00F9-4AF6-B1C6-92FAE9976DF9}" type="presOf" srcId="{000F864B-95BA-485B-B472-3E119728DD20}" destId="{B0344DE2-B491-48D7-98D0-D10289BE0CA1}" srcOrd="0" destOrd="1" presId="urn:microsoft.com/office/officeart/2005/8/layout/hList3"/>
    <dgm:cxn modelId="{620AD0B4-0FEE-40F7-8E2F-9398F19BF6D2}" srcId="{EC256B59-32B9-4EBB-9CFF-8A3D16823C49}" destId="{BF2534C8-1A6E-4154-B937-537F0531DE8F}" srcOrd="1" destOrd="0" parTransId="{736560DF-CDBD-40B7-BDC1-E19002A099E9}" sibTransId="{37D07722-FDA0-45DF-BEF3-063823C7E05E}"/>
    <dgm:cxn modelId="{156777B7-53C8-4A4A-A5EC-FEE212E8360E}" type="presOf" srcId="{1FA98013-474F-4953-9088-4EEEB8C78DB7}" destId="{15B22F0E-99C0-4603-B305-61C39BF8A9E5}" srcOrd="0" destOrd="3" presId="urn:microsoft.com/office/officeart/2005/8/layout/hList3"/>
    <dgm:cxn modelId="{1E4C88BD-D719-4321-A737-B983D3310DD0}" type="presOf" srcId="{7B88E2F1-7100-45FE-BADF-19EC39BBB21E}" destId="{8F908F46-D4FA-44CD-82C9-3AABE7F541E1}" srcOrd="0" destOrd="1" presId="urn:microsoft.com/office/officeart/2005/8/layout/hList3"/>
    <dgm:cxn modelId="{8E9C17C3-FD84-4433-BB5B-73AE870E0AEC}" type="presOf" srcId="{D17F50DB-F517-47E6-98C9-5ACB7C1684EF}" destId="{625BD93E-DC02-491B-BB6D-A08433AB070D}" srcOrd="0" destOrd="0" presId="urn:microsoft.com/office/officeart/2005/8/layout/hList3"/>
    <dgm:cxn modelId="{561D63CE-9AFE-4E5F-9D36-6B00353CCFD6}" type="presOf" srcId="{D50AE041-7027-462D-8E84-F9C8A066001F}" destId="{15B22F0E-99C0-4603-B305-61C39BF8A9E5}" srcOrd="0" destOrd="1" presId="urn:microsoft.com/office/officeart/2005/8/layout/hList3"/>
    <dgm:cxn modelId="{7F8891E4-DE81-4376-85DF-03F95E012A7C}" type="presOf" srcId="{DA6560A2-E7BE-47DC-8BE5-C638BCCB6C3C}" destId="{15B22F0E-99C0-4603-B305-61C39BF8A9E5}" srcOrd="0" destOrd="0" presId="urn:microsoft.com/office/officeart/2005/8/layout/hList3"/>
    <dgm:cxn modelId="{08EC43F4-C3E0-41C5-8019-4EB40C18AF25}" type="presParOf" srcId="{625BD93E-DC02-491B-BB6D-A08433AB070D}" destId="{B1BA3A54-A0D4-4A7F-844B-E9D9A2B47367}" srcOrd="0" destOrd="0" presId="urn:microsoft.com/office/officeart/2005/8/layout/hList3"/>
    <dgm:cxn modelId="{4FCD20B0-6442-4EC8-BF06-FC6ADDB6DF98}" type="presParOf" srcId="{625BD93E-DC02-491B-BB6D-A08433AB070D}" destId="{37FEED67-6A57-43AB-A180-B72D9F193901}" srcOrd="1" destOrd="0" presId="urn:microsoft.com/office/officeart/2005/8/layout/hList3"/>
    <dgm:cxn modelId="{06D39160-FB2B-4670-8B2A-9AB8F6A539CF}" type="presParOf" srcId="{37FEED67-6A57-43AB-A180-B72D9F193901}" destId="{B0344DE2-B491-48D7-98D0-D10289BE0CA1}" srcOrd="0" destOrd="0" presId="urn:microsoft.com/office/officeart/2005/8/layout/hList3"/>
    <dgm:cxn modelId="{D0173699-FB21-4A41-977C-009632767CC8}" type="presParOf" srcId="{37FEED67-6A57-43AB-A180-B72D9F193901}" destId="{8F908F46-D4FA-44CD-82C9-3AABE7F541E1}" srcOrd="1" destOrd="0" presId="urn:microsoft.com/office/officeart/2005/8/layout/hList3"/>
    <dgm:cxn modelId="{2F2158FE-93B1-43B2-B9AD-5D431F7B616B}" type="presParOf" srcId="{37FEED67-6A57-43AB-A180-B72D9F193901}" destId="{15B22F0E-99C0-4603-B305-61C39BF8A9E5}" srcOrd="2" destOrd="0" presId="urn:microsoft.com/office/officeart/2005/8/layout/hList3"/>
    <dgm:cxn modelId="{B6CC1C5B-0626-4CDA-91D9-3901E4C3A857}" type="presParOf" srcId="{625BD93E-DC02-491B-BB6D-A08433AB070D}" destId="{DF8EA4BA-DE8D-4044-BAAE-BCCFCAFC16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F50DB-F517-47E6-98C9-5ACB7C1684E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2534C8-1A6E-4154-B937-537F0531DE8F}">
      <dgm:prSet phldrT="[Text]" custT="1"/>
      <dgm:spPr/>
      <dgm:t>
        <a:bodyPr/>
        <a:lstStyle/>
        <a:p>
          <a:pPr algn="ctr"/>
          <a:r>
            <a:rPr lang="en-US" sz="2600" b="1" dirty="0">
              <a:solidFill>
                <a:schemeClr val="tx1"/>
              </a:solidFill>
              <a:latin typeface="+mj-lt"/>
            </a:rPr>
            <a:t>Promote Sustainability</a:t>
          </a:r>
        </a:p>
      </dgm:t>
    </dgm:pt>
    <dgm:pt modelId="{736560DF-CDBD-40B7-BDC1-E19002A099E9}" type="parTrans" cxnId="{620AD0B4-0FEE-40F7-8E2F-9398F19BF6D2}">
      <dgm:prSet/>
      <dgm:spPr/>
      <dgm:t>
        <a:bodyPr/>
        <a:lstStyle/>
        <a:p>
          <a:endParaRPr lang="en-US"/>
        </a:p>
      </dgm:t>
    </dgm:pt>
    <dgm:pt modelId="{37D07722-FDA0-45DF-BEF3-063823C7E05E}" type="sibTrans" cxnId="{620AD0B4-0FEE-40F7-8E2F-9398F19BF6D2}">
      <dgm:prSet/>
      <dgm:spPr/>
      <dgm:t>
        <a:bodyPr/>
        <a:lstStyle/>
        <a:p>
          <a:endParaRPr lang="en-US"/>
        </a:p>
      </dgm:t>
    </dgm:pt>
    <dgm:pt modelId="{DA6560A2-E7BE-47DC-8BE5-C638BCCB6C3C}">
      <dgm:prSet phldrT="[Text]" custT="1"/>
      <dgm:spPr/>
      <dgm:t>
        <a:bodyPr/>
        <a:lstStyle/>
        <a:p>
          <a:pPr algn="ctr"/>
          <a:r>
            <a:rPr lang="en-US" sz="2600" b="1" dirty="0">
              <a:solidFill>
                <a:schemeClr val="tx1"/>
              </a:solidFill>
              <a:latin typeface="+mj-lt"/>
            </a:rPr>
            <a:t>Protect Consumers</a:t>
          </a:r>
        </a:p>
      </dgm:t>
    </dgm:pt>
    <dgm:pt modelId="{CA1C95E3-D2D7-4FAB-B55B-64F9B8AD37DD}" type="parTrans" cxnId="{CBDEA219-DC2E-46EA-A89C-AB28C6868F6F}">
      <dgm:prSet/>
      <dgm:spPr/>
      <dgm:t>
        <a:bodyPr/>
        <a:lstStyle/>
        <a:p>
          <a:endParaRPr lang="en-US"/>
        </a:p>
      </dgm:t>
    </dgm:pt>
    <dgm:pt modelId="{172F43B9-A6BF-4991-B30E-2AE94E0E94C7}" type="sibTrans" cxnId="{CBDEA219-DC2E-46EA-A89C-AB28C6868F6F}">
      <dgm:prSet/>
      <dgm:spPr/>
      <dgm:t>
        <a:bodyPr/>
        <a:lstStyle/>
        <a:p>
          <a:endParaRPr lang="en-US"/>
        </a:p>
      </dgm:t>
    </dgm:pt>
    <dgm:pt modelId="{D50AE041-7027-462D-8E84-F9C8A066001F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+mj-lt"/>
            </a:rPr>
            <a:t>Acquire community solar through a competitive process </a:t>
          </a:r>
        </a:p>
      </dgm:t>
    </dgm:pt>
    <dgm:pt modelId="{41753BC6-D993-401A-BC4A-7F87B027658F}" type="parTrans" cxnId="{59DBD935-FDCC-4CF0-9156-85AACEA43505}">
      <dgm:prSet/>
      <dgm:spPr/>
      <dgm:t>
        <a:bodyPr/>
        <a:lstStyle/>
        <a:p>
          <a:endParaRPr lang="en-US"/>
        </a:p>
      </dgm:t>
    </dgm:pt>
    <dgm:pt modelId="{238B2F55-72C0-46D1-8301-FF61B6771045}" type="sibTrans" cxnId="{59DBD935-FDCC-4CF0-9156-85AACEA43505}">
      <dgm:prSet/>
      <dgm:spPr/>
      <dgm:t>
        <a:bodyPr/>
        <a:lstStyle/>
        <a:p>
          <a:endParaRPr lang="en-US"/>
        </a:p>
      </dgm:t>
    </dgm:pt>
    <dgm:pt modelId="{7B88E2F1-7100-45FE-BADF-19EC39BBB21E}">
      <dgm:prSet phldrT="[Text]"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Demonstrate progress towards GRC2 and ‘100% Renewable’ </a:t>
          </a:r>
        </a:p>
      </dgm:t>
    </dgm:pt>
    <dgm:pt modelId="{1B48CBB3-A295-4E2F-B641-521B0A93AA01}" type="parTrans" cxnId="{5E8744AE-AC76-4E05-84B9-F53A36582670}">
      <dgm:prSet/>
      <dgm:spPr/>
      <dgm:t>
        <a:bodyPr/>
        <a:lstStyle/>
        <a:p>
          <a:endParaRPr lang="en-US"/>
        </a:p>
      </dgm:t>
    </dgm:pt>
    <dgm:pt modelId="{76B8766B-E15B-448C-BC80-C6985BD0723E}" type="sibTrans" cxnId="{5E8744AE-AC76-4E05-84B9-F53A36582670}">
      <dgm:prSet/>
      <dgm:spPr/>
      <dgm:t>
        <a:bodyPr/>
        <a:lstStyle/>
        <a:p>
          <a:endParaRPr lang="en-US"/>
        </a:p>
      </dgm:t>
    </dgm:pt>
    <dgm:pt modelId="{AECAD90B-C318-4AA9-BC01-C676F939729C}">
      <dgm:prSet phldrT="[Text]"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Support renewable energy development in Illinois</a:t>
          </a:r>
        </a:p>
      </dgm:t>
    </dgm:pt>
    <dgm:pt modelId="{707EBD2C-2377-47BD-AC9C-D9FE21558611}" type="parTrans" cxnId="{2771978E-027D-4179-BE78-504CDBCB7810}">
      <dgm:prSet/>
      <dgm:spPr/>
      <dgm:t>
        <a:bodyPr/>
        <a:lstStyle/>
        <a:p>
          <a:endParaRPr lang="en-US"/>
        </a:p>
      </dgm:t>
    </dgm:pt>
    <dgm:pt modelId="{D96DCCB4-30B3-49C4-9203-270C56C04D92}" type="sibTrans" cxnId="{2771978E-027D-4179-BE78-504CDBCB7810}">
      <dgm:prSet/>
      <dgm:spPr/>
      <dgm:t>
        <a:bodyPr/>
        <a:lstStyle/>
        <a:p>
          <a:endParaRPr lang="en-US"/>
        </a:p>
      </dgm:t>
    </dgm:pt>
    <dgm:pt modelId="{B845FC1E-4AFA-4F84-802D-7CAD4F15763A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+mj-lt"/>
            </a:rPr>
            <a:t>Facilitate billing and payment to ensure accuracy and value </a:t>
          </a:r>
        </a:p>
      </dgm:t>
    </dgm:pt>
    <dgm:pt modelId="{02FD60FA-60F4-42B7-A696-30839BC42CC3}" type="parTrans" cxnId="{EA93830B-DC17-43A4-9ACC-882B3F71AAB2}">
      <dgm:prSet/>
      <dgm:spPr/>
      <dgm:t>
        <a:bodyPr/>
        <a:lstStyle/>
        <a:p>
          <a:endParaRPr lang="en-US"/>
        </a:p>
      </dgm:t>
    </dgm:pt>
    <dgm:pt modelId="{3297CEE6-A620-42EF-A7CC-AFC2AB4EB8AA}" type="sibTrans" cxnId="{EA93830B-DC17-43A4-9ACC-882B3F71AAB2}">
      <dgm:prSet/>
      <dgm:spPr/>
      <dgm:t>
        <a:bodyPr/>
        <a:lstStyle/>
        <a:p>
          <a:endParaRPr lang="en-US"/>
        </a:p>
      </dgm:t>
    </dgm:pt>
    <dgm:pt modelId="{8ECFF7F1-753E-450A-806E-1DF2D7693E03}">
      <dgm:prSet phldrT="[Text]" custT="1"/>
      <dgm:spPr/>
      <dgm:t>
        <a:bodyPr/>
        <a:lstStyle/>
        <a:p>
          <a:pPr algn="l"/>
          <a:endParaRPr lang="en-US" sz="2400" dirty="0">
            <a:solidFill>
              <a:schemeClr val="tx1"/>
            </a:solidFill>
          </a:endParaRPr>
        </a:p>
      </dgm:t>
    </dgm:pt>
    <dgm:pt modelId="{CC6B68E0-B0D0-434A-B597-41BA5240D286}" type="parTrans" cxnId="{8864CFA3-E3BD-43B9-896C-F5ACB5BABCB7}">
      <dgm:prSet/>
      <dgm:spPr/>
      <dgm:t>
        <a:bodyPr/>
        <a:lstStyle/>
        <a:p>
          <a:endParaRPr lang="en-US"/>
        </a:p>
      </dgm:t>
    </dgm:pt>
    <dgm:pt modelId="{150FB6BB-475C-4D37-9E34-3FA6F72F7A45}" type="sibTrans" cxnId="{8864CFA3-E3BD-43B9-896C-F5ACB5BABCB7}">
      <dgm:prSet/>
      <dgm:spPr/>
      <dgm:t>
        <a:bodyPr/>
        <a:lstStyle/>
        <a:p>
          <a:endParaRPr lang="en-US"/>
        </a:p>
      </dgm:t>
    </dgm:pt>
    <dgm:pt modelId="{EC256B59-32B9-4EBB-9CFF-8A3D16823C49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3000" cap="small" baseline="0" dirty="0">
              <a:solidFill>
                <a:schemeClr val="bg1"/>
              </a:solidFill>
              <a:latin typeface="+mj-lt"/>
            </a:rPr>
            <a:t>Community Solar Clearinghouse Solution (CS</a:t>
          </a:r>
          <a:r>
            <a:rPr lang="en-US" sz="3000" cap="small" baseline="30000" dirty="0">
              <a:solidFill>
                <a:schemeClr val="bg1"/>
              </a:solidFill>
              <a:latin typeface="+mj-lt"/>
            </a:rPr>
            <a:t>2</a:t>
          </a:r>
          <a:r>
            <a:rPr lang="en-US" sz="3000" cap="small" baseline="0" dirty="0">
              <a:solidFill>
                <a:schemeClr val="bg1"/>
              </a:solidFill>
              <a:latin typeface="+mj-lt"/>
            </a:rPr>
            <a:t>)</a:t>
          </a:r>
        </a:p>
      </dgm:t>
    </dgm:pt>
    <dgm:pt modelId="{FE8840BA-5473-4837-9002-5D62FDF38AD8}" type="sibTrans" cxnId="{7D69FD5B-269A-4704-B602-0E00603212A9}">
      <dgm:prSet/>
      <dgm:spPr/>
      <dgm:t>
        <a:bodyPr/>
        <a:lstStyle/>
        <a:p>
          <a:endParaRPr lang="en-US"/>
        </a:p>
      </dgm:t>
    </dgm:pt>
    <dgm:pt modelId="{5AD5CD95-D968-4153-9EFC-7C339B90D42A}" type="parTrans" cxnId="{7D69FD5B-269A-4704-B602-0E00603212A9}">
      <dgm:prSet/>
      <dgm:spPr/>
      <dgm:t>
        <a:bodyPr/>
        <a:lstStyle/>
        <a:p>
          <a:endParaRPr lang="en-US"/>
        </a:p>
      </dgm:t>
    </dgm:pt>
    <dgm:pt modelId="{FB36B653-5016-4D0E-8394-3CF14ABEB238}">
      <dgm:prSet phldrT="[Text]" custT="1"/>
      <dgm:spPr/>
      <dgm:t>
        <a:bodyPr/>
        <a:lstStyle/>
        <a:p>
          <a:pPr algn="ctr"/>
          <a:r>
            <a:rPr lang="en-US" sz="2600" b="1" dirty="0">
              <a:solidFill>
                <a:schemeClr val="tx1"/>
              </a:solidFill>
              <a:latin typeface="+mj-lt"/>
            </a:rPr>
            <a:t>Capture Savings</a:t>
          </a:r>
        </a:p>
      </dgm:t>
    </dgm:pt>
    <dgm:pt modelId="{DA7F323A-B1B1-4A6E-81B7-ECA153EEF4D8}" type="sibTrans" cxnId="{EC0A7AAF-FA04-4981-995F-79E90D2046AF}">
      <dgm:prSet/>
      <dgm:spPr/>
      <dgm:t>
        <a:bodyPr/>
        <a:lstStyle/>
        <a:p>
          <a:endParaRPr lang="en-US"/>
        </a:p>
      </dgm:t>
    </dgm:pt>
    <dgm:pt modelId="{0EB7EF53-971D-4BC0-94D9-D525FDA81C59}" type="parTrans" cxnId="{EC0A7AAF-FA04-4981-995F-79E90D2046AF}">
      <dgm:prSet/>
      <dgm:spPr/>
      <dgm:t>
        <a:bodyPr/>
        <a:lstStyle/>
        <a:p>
          <a:endParaRPr lang="en-US"/>
        </a:p>
      </dgm:t>
    </dgm:pt>
    <dgm:pt modelId="{000F864B-95BA-485B-B472-3E119728DD20}">
      <dgm:prSet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Identify savings </a:t>
          </a:r>
        </a:p>
      </dgm:t>
    </dgm:pt>
    <dgm:pt modelId="{D83CD525-734D-4665-B1AD-034000B3684C}" type="sibTrans" cxnId="{898CFA90-13E2-48EF-ACA9-6D98F3E29D1B}">
      <dgm:prSet/>
      <dgm:spPr/>
      <dgm:t>
        <a:bodyPr/>
        <a:lstStyle/>
        <a:p>
          <a:endParaRPr lang="en-US"/>
        </a:p>
      </dgm:t>
    </dgm:pt>
    <dgm:pt modelId="{B050978D-98E3-49C6-ADD1-285C67578DFA}" type="parTrans" cxnId="{898CFA90-13E2-48EF-ACA9-6D98F3E29D1B}">
      <dgm:prSet/>
      <dgm:spPr/>
      <dgm:t>
        <a:bodyPr/>
        <a:lstStyle/>
        <a:p>
          <a:endParaRPr lang="en-US"/>
        </a:p>
      </dgm:t>
    </dgm:pt>
    <dgm:pt modelId="{579905B4-4E3E-4BAD-BD04-96ED439565D5}">
      <dgm:prSet custT="1"/>
      <dgm:spPr/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+mj-lt"/>
            </a:rPr>
            <a:t>Secure long-term cost savings through community solar subscriptions</a:t>
          </a:r>
        </a:p>
      </dgm:t>
    </dgm:pt>
    <dgm:pt modelId="{324416F0-8BE0-479B-8510-6DD07C9755A2}" type="sibTrans" cxnId="{1B9A3287-7987-48A3-8A39-AD0936267459}">
      <dgm:prSet/>
      <dgm:spPr/>
      <dgm:t>
        <a:bodyPr/>
        <a:lstStyle/>
        <a:p>
          <a:endParaRPr lang="en-US"/>
        </a:p>
      </dgm:t>
    </dgm:pt>
    <dgm:pt modelId="{8F26AA1E-6389-4C56-AFAF-34BBE1F26229}" type="parTrans" cxnId="{1B9A3287-7987-48A3-8A39-AD0936267459}">
      <dgm:prSet/>
      <dgm:spPr/>
      <dgm:t>
        <a:bodyPr/>
        <a:lstStyle/>
        <a:p>
          <a:endParaRPr lang="en-US"/>
        </a:p>
      </dgm:t>
    </dgm:pt>
    <dgm:pt modelId="{0CF5C57F-FDE8-4FD8-ACB0-9648D1368479}">
      <dgm:prSet/>
      <dgm:spPr/>
      <dgm:t>
        <a:bodyPr/>
        <a:lstStyle/>
        <a:p>
          <a:pPr algn="l"/>
          <a:endParaRPr lang="en-US" sz="2100" dirty="0">
            <a:solidFill>
              <a:schemeClr val="tx1"/>
            </a:solidFill>
          </a:endParaRPr>
        </a:p>
      </dgm:t>
    </dgm:pt>
    <dgm:pt modelId="{7FE2118E-C496-4668-B14A-8D7139FA2143}" type="sibTrans" cxnId="{8145F275-6771-4267-B8AA-7A3CA1E1328D}">
      <dgm:prSet/>
      <dgm:spPr/>
      <dgm:t>
        <a:bodyPr/>
        <a:lstStyle/>
        <a:p>
          <a:endParaRPr lang="en-US"/>
        </a:p>
      </dgm:t>
    </dgm:pt>
    <dgm:pt modelId="{74188977-8B26-4DC9-855A-061591B16E0D}" type="parTrans" cxnId="{8145F275-6771-4267-B8AA-7A3CA1E1328D}">
      <dgm:prSet/>
      <dgm:spPr/>
      <dgm:t>
        <a:bodyPr/>
        <a:lstStyle/>
        <a:p>
          <a:endParaRPr lang="en-US"/>
        </a:p>
      </dgm:t>
    </dgm:pt>
    <dgm:pt modelId="{2EC4C4D0-8ED9-49A8-B4E2-28869659789D}">
      <dgm:prSet/>
      <dgm:spPr/>
      <dgm:t>
        <a:bodyPr/>
        <a:lstStyle/>
        <a:p>
          <a:pPr algn="l"/>
          <a:endParaRPr lang="en-US" sz="2100" dirty="0">
            <a:solidFill>
              <a:schemeClr val="tx1"/>
            </a:solidFill>
          </a:endParaRPr>
        </a:p>
      </dgm:t>
    </dgm:pt>
    <dgm:pt modelId="{9A4BC0FF-BC63-4FA1-B864-B8696CE20892}" type="sibTrans" cxnId="{2D6B7F52-B36B-4E0E-81F6-118D4174C509}">
      <dgm:prSet/>
      <dgm:spPr/>
      <dgm:t>
        <a:bodyPr/>
        <a:lstStyle/>
        <a:p>
          <a:endParaRPr lang="en-US"/>
        </a:p>
      </dgm:t>
    </dgm:pt>
    <dgm:pt modelId="{3A977B36-66DB-4155-9452-2F0B56ABF335}" type="parTrans" cxnId="{2D6B7F52-B36B-4E0E-81F6-118D4174C509}">
      <dgm:prSet/>
      <dgm:spPr/>
      <dgm:t>
        <a:bodyPr/>
        <a:lstStyle/>
        <a:p>
          <a:endParaRPr lang="en-US"/>
        </a:p>
      </dgm:t>
    </dgm:pt>
    <dgm:pt modelId="{625BD93E-DC02-491B-BB6D-A08433AB070D}" type="pres">
      <dgm:prSet presAssocID="{D17F50DB-F517-47E6-98C9-5ACB7C1684EF}" presName="composite" presStyleCnt="0">
        <dgm:presLayoutVars>
          <dgm:chMax val="1"/>
          <dgm:dir/>
          <dgm:resizeHandles val="exact"/>
        </dgm:presLayoutVars>
      </dgm:prSet>
      <dgm:spPr/>
    </dgm:pt>
    <dgm:pt modelId="{B1BA3A54-A0D4-4A7F-844B-E9D9A2B47367}" type="pres">
      <dgm:prSet presAssocID="{EC256B59-32B9-4EBB-9CFF-8A3D16823C49}" presName="roof" presStyleLbl="dkBgShp" presStyleIdx="0" presStyleCnt="2" custScaleY="55359" custLinFactNeighborY="-6577"/>
      <dgm:spPr/>
    </dgm:pt>
    <dgm:pt modelId="{37FEED67-6A57-43AB-A180-B72D9F193901}" type="pres">
      <dgm:prSet presAssocID="{EC256B59-32B9-4EBB-9CFF-8A3D16823C49}" presName="pillars" presStyleCnt="0"/>
      <dgm:spPr/>
    </dgm:pt>
    <dgm:pt modelId="{B0344DE2-B491-48D7-98D0-D10289BE0CA1}" type="pres">
      <dgm:prSet presAssocID="{EC256B59-32B9-4EBB-9CFF-8A3D16823C49}" presName="pillar1" presStyleLbl="node1" presStyleIdx="0" presStyleCnt="3" custScaleY="121651" custLinFactNeighborY="-3845">
        <dgm:presLayoutVars>
          <dgm:bulletEnabled val="1"/>
        </dgm:presLayoutVars>
      </dgm:prSet>
      <dgm:spPr/>
    </dgm:pt>
    <dgm:pt modelId="{8F908F46-D4FA-44CD-82C9-3AABE7F541E1}" type="pres">
      <dgm:prSet presAssocID="{BF2534C8-1A6E-4154-B937-537F0531DE8F}" presName="pillarX" presStyleLbl="node1" presStyleIdx="1" presStyleCnt="3" custScaleY="121672" custLinFactNeighborY="-3845">
        <dgm:presLayoutVars>
          <dgm:bulletEnabled val="1"/>
        </dgm:presLayoutVars>
      </dgm:prSet>
      <dgm:spPr/>
    </dgm:pt>
    <dgm:pt modelId="{15B22F0E-99C0-4603-B305-61C39BF8A9E5}" type="pres">
      <dgm:prSet presAssocID="{DA6560A2-E7BE-47DC-8BE5-C638BCCB6C3C}" presName="pillarX" presStyleLbl="node1" presStyleIdx="2" presStyleCnt="3" custScaleY="121651" custLinFactNeighborY="-3846">
        <dgm:presLayoutVars>
          <dgm:bulletEnabled val="1"/>
        </dgm:presLayoutVars>
      </dgm:prSet>
      <dgm:spPr/>
    </dgm:pt>
    <dgm:pt modelId="{DF8EA4BA-DE8D-4044-BAAE-BCCFCAFC1667}" type="pres">
      <dgm:prSet presAssocID="{EC256B59-32B9-4EBB-9CFF-8A3D16823C49}" presName="base" presStyleLbl="dkBgShp" presStyleIdx="1" presStyleCnt="2" custLinFactNeighborX="-1136" custLinFactNeighborY="13459"/>
      <dgm:spPr/>
    </dgm:pt>
  </dgm:ptLst>
  <dgm:cxnLst>
    <dgm:cxn modelId="{EA93830B-DC17-43A4-9ACC-882B3F71AAB2}" srcId="{DA6560A2-E7BE-47DC-8BE5-C638BCCB6C3C}" destId="{B845FC1E-4AFA-4F84-802D-7CAD4F15763A}" srcOrd="1" destOrd="0" parTransId="{02FD60FA-60F4-42B7-A696-30839BC42CC3}" sibTransId="{3297CEE6-A620-42EF-A7CC-AFC2AB4EB8AA}"/>
    <dgm:cxn modelId="{29191711-1460-4615-8545-D52F7F6001A3}" type="presOf" srcId="{BF2534C8-1A6E-4154-B937-537F0531DE8F}" destId="{8F908F46-D4FA-44CD-82C9-3AABE7F541E1}" srcOrd="0" destOrd="0" presId="urn:microsoft.com/office/officeart/2005/8/layout/hList3"/>
    <dgm:cxn modelId="{CBDEA219-DC2E-46EA-A89C-AB28C6868F6F}" srcId="{EC256B59-32B9-4EBB-9CFF-8A3D16823C49}" destId="{DA6560A2-E7BE-47DC-8BE5-C638BCCB6C3C}" srcOrd="2" destOrd="0" parTransId="{CA1C95E3-D2D7-4FAB-B55B-64F9B8AD37DD}" sibTransId="{172F43B9-A6BF-4991-B30E-2AE94E0E94C7}"/>
    <dgm:cxn modelId="{763B2D20-F671-4615-B7E2-F25C8B266DF9}" type="presOf" srcId="{579905B4-4E3E-4BAD-BD04-96ED439565D5}" destId="{B0344DE2-B491-48D7-98D0-D10289BE0CA1}" srcOrd="0" destOrd="2" presId="urn:microsoft.com/office/officeart/2005/8/layout/hList3"/>
    <dgm:cxn modelId="{25380A22-B099-4F69-BD2E-5B63DE77E162}" type="presOf" srcId="{2EC4C4D0-8ED9-49A8-B4E2-28869659789D}" destId="{B0344DE2-B491-48D7-98D0-D10289BE0CA1}" srcOrd="0" destOrd="4" presId="urn:microsoft.com/office/officeart/2005/8/layout/hList3"/>
    <dgm:cxn modelId="{3E409733-B54F-4AA2-9849-C3495F7822E1}" type="presOf" srcId="{0CF5C57F-FDE8-4FD8-ACB0-9648D1368479}" destId="{B0344DE2-B491-48D7-98D0-D10289BE0CA1}" srcOrd="0" destOrd="3" presId="urn:microsoft.com/office/officeart/2005/8/layout/hList3"/>
    <dgm:cxn modelId="{59DBD935-FDCC-4CF0-9156-85AACEA43505}" srcId="{DA6560A2-E7BE-47DC-8BE5-C638BCCB6C3C}" destId="{D50AE041-7027-462D-8E84-F9C8A066001F}" srcOrd="0" destOrd="0" parTransId="{41753BC6-D993-401A-BC4A-7F87B027658F}" sibTransId="{238B2F55-72C0-46D1-8301-FF61B6771045}"/>
    <dgm:cxn modelId="{7D69FD5B-269A-4704-B602-0E00603212A9}" srcId="{D17F50DB-F517-47E6-98C9-5ACB7C1684EF}" destId="{EC256B59-32B9-4EBB-9CFF-8A3D16823C49}" srcOrd="0" destOrd="0" parTransId="{5AD5CD95-D968-4153-9EFC-7C339B90D42A}" sibTransId="{FE8840BA-5473-4837-9002-5D62FDF38AD8}"/>
    <dgm:cxn modelId="{4BBB1960-57F3-4C47-AC8A-873853D2232B}" type="presOf" srcId="{AECAD90B-C318-4AA9-BC01-C676F939729C}" destId="{8F908F46-D4FA-44CD-82C9-3AABE7F541E1}" srcOrd="0" destOrd="2" presId="urn:microsoft.com/office/officeart/2005/8/layout/hList3"/>
    <dgm:cxn modelId="{149BFD4D-13B1-46E0-A168-EB54567E5ED5}" type="presOf" srcId="{8ECFF7F1-753E-450A-806E-1DF2D7693E03}" destId="{15B22F0E-99C0-4603-B305-61C39BF8A9E5}" srcOrd="0" destOrd="3" presId="urn:microsoft.com/office/officeart/2005/8/layout/hList3"/>
    <dgm:cxn modelId="{2D6B7F52-B36B-4E0E-81F6-118D4174C509}" srcId="{FB36B653-5016-4D0E-8394-3CF14ABEB238}" destId="{2EC4C4D0-8ED9-49A8-B4E2-28869659789D}" srcOrd="3" destOrd="0" parTransId="{3A977B36-66DB-4155-9452-2F0B56ABF335}" sibTransId="{9A4BC0FF-BC63-4FA1-B864-B8696CE20892}"/>
    <dgm:cxn modelId="{8145F275-6771-4267-B8AA-7A3CA1E1328D}" srcId="{FB36B653-5016-4D0E-8394-3CF14ABEB238}" destId="{0CF5C57F-FDE8-4FD8-ACB0-9648D1368479}" srcOrd="2" destOrd="0" parTransId="{74188977-8B26-4DC9-855A-061591B16E0D}" sibTransId="{7FE2118E-C496-4668-B14A-8D7139FA2143}"/>
    <dgm:cxn modelId="{BE031C7A-FC20-4911-A9B9-4382C38A4F92}" type="presOf" srcId="{FB36B653-5016-4D0E-8394-3CF14ABEB238}" destId="{B0344DE2-B491-48D7-98D0-D10289BE0CA1}" srcOrd="0" destOrd="0" presId="urn:microsoft.com/office/officeart/2005/8/layout/hList3"/>
    <dgm:cxn modelId="{404C797F-BA60-4A47-AEB3-596288E9D050}" type="presOf" srcId="{EC256B59-32B9-4EBB-9CFF-8A3D16823C49}" destId="{B1BA3A54-A0D4-4A7F-844B-E9D9A2B47367}" srcOrd="0" destOrd="0" presId="urn:microsoft.com/office/officeart/2005/8/layout/hList3"/>
    <dgm:cxn modelId="{1B9A3287-7987-48A3-8A39-AD0936267459}" srcId="{FB36B653-5016-4D0E-8394-3CF14ABEB238}" destId="{579905B4-4E3E-4BAD-BD04-96ED439565D5}" srcOrd="1" destOrd="0" parTransId="{8F26AA1E-6389-4C56-AFAF-34BBE1F26229}" sibTransId="{324416F0-8BE0-479B-8510-6DD07C9755A2}"/>
    <dgm:cxn modelId="{2771978E-027D-4179-BE78-504CDBCB7810}" srcId="{BF2534C8-1A6E-4154-B937-537F0531DE8F}" destId="{AECAD90B-C318-4AA9-BC01-C676F939729C}" srcOrd="1" destOrd="0" parTransId="{707EBD2C-2377-47BD-AC9C-D9FE21558611}" sibTransId="{D96DCCB4-30B3-49C4-9203-270C56C04D92}"/>
    <dgm:cxn modelId="{898CFA90-13E2-48EF-ACA9-6D98F3E29D1B}" srcId="{FB36B653-5016-4D0E-8394-3CF14ABEB238}" destId="{000F864B-95BA-485B-B472-3E119728DD20}" srcOrd="0" destOrd="0" parTransId="{B050978D-98E3-49C6-ADD1-285C67578DFA}" sibTransId="{D83CD525-734D-4665-B1AD-034000B3684C}"/>
    <dgm:cxn modelId="{8864CFA3-E3BD-43B9-896C-F5ACB5BABCB7}" srcId="{DA6560A2-E7BE-47DC-8BE5-C638BCCB6C3C}" destId="{8ECFF7F1-753E-450A-806E-1DF2D7693E03}" srcOrd="2" destOrd="0" parTransId="{CC6B68E0-B0D0-434A-B597-41BA5240D286}" sibTransId="{150FB6BB-475C-4D37-9E34-3FA6F72F7A45}"/>
    <dgm:cxn modelId="{5E8744AE-AC76-4E05-84B9-F53A36582670}" srcId="{BF2534C8-1A6E-4154-B937-537F0531DE8F}" destId="{7B88E2F1-7100-45FE-BADF-19EC39BBB21E}" srcOrd="0" destOrd="0" parTransId="{1B48CBB3-A295-4E2F-B641-521B0A93AA01}" sibTransId="{76B8766B-E15B-448C-BC80-C6985BD0723E}"/>
    <dgm:cxn modelId="{EC0A7AAF-FA04-4981-995F-79E90D2046AF}" srcId="{EC256B59-32B9-4EBB-9CFF-8A3D16823C49}" destId="{FB36B653-5016-4D0E-8394-3CF14ABEB238}" srcOrd="0" destOrd="0" parTransId="{0EB7EF53-971D-4BC0-94D9-D525FDA81C59}" sibTransId="{DA7F323A-B1B1-4A6E-81B7-ECA153EEF4D8}"/>
    <dgm:cxn modelId="{0D7D58B3-00F9-4AF6-B1C6-92FAE9976DF9}" type="presOf" srcId="{000F864B-95BA-485B-B472-3E119728DD20}" destId="{B0344DE2-B491-48D7-98D0-D10289BE0CA1}" srcOrd="0" destOrd="1" presId="urn:microsoft.com/office/officeart/2005/8/layout/hList3"/>
    <dgm:cxn modelId="{620AD0B4-0FEE-40F7-8E2F-9398F19BF6D2}" srcId="{EC256B59-32B9-4EBB-9CFF-8A3D16823C49}" destId="{BF2534C8-1A6E-4154-B937-537F0531DE8F}" srcOrd="1" destOrd="0" parTransId="{736560DF-CDBD-40B7-BDC1-E19002A099E9}" sibTransId="{37D07722-FDA0-45DF-BEF3-063823C7E05E}"/>
    <dgm:cxn modelId="{1E4C88BD-D719-4321-A737-B983D3310DD0}" type="presOf" srcId="{7B88E2F1-7100-45FE-BADF-19EC39BBB21E}" destId="{8F908F46-D4FA-44CD-82C9-3AABE7F541E1}" srcOrd="0" destOrd="1" presId="urn:microsoft.com/office/officeart/2005/8/layout/hList3"/>
    <dgm:cxn modelId="{BADCD2C1-1465-4CD3-8D96-522FB12A77F0}" type="presOf" srcId="{B845FC1E-4AFA-4F84-802D-7CAD4F15763A}" destId="{15B22F0E-99C0-4603-B305-61C39BF8A9E5}" srcOrd="0" destOrd="2" presId="urn:microsoft.com/office/officeart/2005/8/layout/hList3"/>
    <dgm:cxn modelId="{8E9C17C3-FD84-4433-BB5B-73AE870E0AEC}" type="presOf" srcId="{D17F50DB-F517-47E6-98C9-5ACB7C1684EF}" destId="{625BD93E-DC02-491B-BB6D-A08433AB070D}" srcOrd="0" destOrd="0" presId="urn:microsoft.com/office/officeart/2005/8/layout/hList3"/>
    <dgm:cxn modelId="{561D63CE-9AFE-4E5F-9D36-6B00353CCFD6}" type="presOf" srcId="{D50AE041-7027-462D-8E84-F9C8A066001F}" destId="{15B22F0E-99C0-4603-B305-61C39BF8A9E5}" srcOrd="0" destOrd="1" presId="urn:microsoft.com/office/officeart/2005/8/layout/hList3"/>
    <dgm:cxn modelId="{7F8891E4-DE81-4376-85DF-03F95E012A7C}" type="presOf" srcId="{DA6560A2-E7BE-47DC-8BE5-C638BCCB6C3C}" destId="{15B22F0E-99C0-4603-B305-61C39BF8A9E5}" srcOrd="0" destOrd="0" presId="urn:microsoft.com/office/officeart/2005/8/layout/hList3"/>
    <dgm:cxn modelId="{08EC43F4-C3E0-41C5-8019-4EB40C18AF25}" type="presParOf" srcId="{625BD93E-DC02-491B-BB6D-A08433AB070D}" destId="{B1BA3A54-A0D4-4A7F-844B-E9D9A2B47367}" srcOrd="0" destOrd="0" presId="urn:microsoft.com/office/officeart/2005/8/layout/hList3"/>
    <dgm:cxn modelId="{4FCD20B0-6442-4EC8-BF06-FC6ADDB6DF98}" type="presParOf" srcId="{625BD93E-DC02-491B-BB6D-A08433AB070D}" destId="{37FEED67-6A57-43AB-A180-B72D9F193901}" srcOrd="1" destOrd="0" presId="urn:microsoft.com/office/officeart/2005/8/layout/hList3"/>
    <dgm:cxn modelId="{06D39160-FB2B-4670-8B2A-9AB8F6A539CF}" type="presParOf" srcId="{37FEED67-6A57-43AB-A180-B72D9F193901}" destId="{B0344DE2-B491-48D7-98D0-D10289BE0CA1}" srcOrd="0" destOrd="0" presId="urn:microsoft.com/office/officeart/2005/8/layout/hList3"/>
    <dgm:cxn modelId="{D0173699-FB21-4A41-977C-009632767CC8}" type="presParOf" srcId="{37FEED67-6A57-43AB-A180-B72D9F193901}" destId="{8F908F46-D4FA-44CD-82C9-3AABE7F541E1}" srcOrd="1" destOrd="0" presId="urn:microsoft.com/office/officeart/2005/8/layout/hList3"/>
    <dgm:cxn modelId="{2F2158FE-93B1-43B2-B9AD-5D431F7B616B}" type="presParOf" srcId="{37FEED67-6A57-43AB-A180-B72D9F193901}" destId="{15B22F0E-99C0-4603-B305-61C39BF8A9E5}" srcOrd="2" destOrd="0" presId="urn:microsoft.com/office/officeart/2005/8/layout/hList3"/>
    <dgm:cxn modelId="{B6CC1C5B-0626-4CDA-91D9-3901E4C3A857}" type="presParOf" srcId="{625BD93E-DC02-491B-BB6D-A08433AB070D}" destId="{DF8EA4BA-DE8D-4044-BAAE-BCCFCAFC16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3A54-A0D4-4A7F-844B-E9D9A2B47367}">
      <dsp:nvSpPr>
        <dsp:cNvPr id="0" name=""/>
        <dsp:cNvSpPr/>
      </dsp:nvSpPr>
      <dsp:spPr>
        <a:xfrm>
          <a:off x="0" y="57742"/>
          <a:ext cx="10058399" cy="697444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cap="small" baseline="0" dirty="0">
              <a:solidFill>
                <a:schemeClr val="bg1"/>
              </a:solidFill>
              <a:latin typeface="+mj-lt"/>
            </a:rPr>
            <a:t>Community Solar Clearinghouse Solution (CS</a:t>
          </a:r>
          <a:r>
            <a:rPr lang="en-US" sz="3000" kern="1200" cap="small" baseline="30000" dirty="0">
              <a:solidFill>
                <a:schemeClr val="bg1"/>
              </a:solidFill>
              <a:latin typeface="+mj-lt"/>
            </a:rPr>
            <a:t>2</a:t>
          </a:r>
          <a:r>
            <a:rPr lang="en-US" sz="3000" kern="1200" cap="small" baseline="0" dirty="0">
              <a:solidFill>
                <a:schemeClr val="bg1"/>
              </a:solidFill>
              <a:latin typeface="+mj-lt"/>
            </a:rPr>
            <a:t>)</a:t>
          </a:r>
        </a:p>
      </dsp:txBody>
      <dsp:txXfrm>
        <a:off x="0" y="57742"/>
        <a:ext cx="10058399" cy="697444"/>
      </dsp:txXfrm>
    </dsp:sp>
    <dsp:sp modelId="{B0344DE2-B491-48D7-98D0-D10289BE0CA1}">
      <dsp:nvSpPr>
        <dsp:cNvPr id="0" name=""/>
        <dsp:cNvSpPr/>
      </dsp:nvSpPr>
      <dsp:spPr>
        <a:xfrm>
          <a:off x="4911" y="731117"/>
          <a:ext cx="3349525" cy="3218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j-lt"/>
            </a:rPr>
            <a:t>Analysis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Evaluate rules of Adjustable Block Program (ABP) by Illinois Power Agency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Identify how municipalities can best participate</a:t>
          </a:r>
        </a:p>
      </dsp:txBody>
      <dsp:txXfrm>
        <a:off x="4911" y="731117"/>
        <a:ext cx="3349525" cy="3218522"/>
      </dsp:txXfrm>
    </dsp:sp>
    <dsp:sp modelId="{8F908F46-D4FA-44CD-82C9-3AABE7F541E1}">
      <dsp:nvSpPr>
        <dsp:cNvPr id="0" name=""/>
        <dsp:cNvSpPr/>
      </dsp:nvSpPr>
      <dsp:spPr>
        <a:xfrm>
          <a:off x="3354436" y="730839"/>
          <a:ext cx="3349525" cy="3219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j-lt"/>
            </a:rPr>
            <a:t>Procurement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Competitive bidding to identify qualified community solar developers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Set a single price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Set common contract terms</a:t>
          </a:r>
        </a:p>
      </dsp:txBody>
      <dsp:txXfrm>
        <a:off x="3354436" y="730839"/>
        <a:ext cx="3349525" cy="3219078"/>
      </dsp:txXfrm>
    </dsp:sp>
    <dsp:sp modelId="{15B22F0E-99C0-4603-B305-61C39BF8A9E5}">
      <dsp:nvSpPr>
        <dsp:cNvPr id="0" name=""/>
        <dsp:cNvSpPr/>
      </dsp:nvSpPr>
      <dsp:spPr>
        <a:xfrm>
          <a:off x="6703962" y="731090"/>
          <a:ext cx="3349525" cy="3218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j-lt"/>
            </a:rPr>
            <a:t>Account Management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+mj-lt"/>
            </a:rPr>
            <a:t>Create system to simplify Community Solar bill credits and payments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+mj-lt"/>
            </a:rPr>
            <a:t>Provide reporting and Subscription adjustment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solidFill>
              <a:schemeClr val="tx1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6703962" y="731090"/>
        <a:ext cx="3349525" cy="3218522"/>
      </dsp:txXfrm>
    </dsp:sp>
    <dsp:sp modelId="{DF8EA4BA-DE8D-4044-BAAE-BCCFCAFC1667}">
      <dsp:nvSpPr>
        <dsp:cNvPr id="0" name=""/>
        <dsp:cNvSpPr/>
      </dsp:nvSpPr>
      <dsp:spPr>
        <a:xfrm>
          <a:off x="0" y="3804521"/>
          <a:ext cx="10058399" cy="2939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3A54-A0D4-4A7F-844B-E9D9A2B47367}">
      <dsp:nvSpPr>
        <dsp:cNvPr id="0" name=""/>
        <dsp:cNvSpPr/>
      </dsp:nvSpPr>
      <dsp:spPr>
        <a:xfrm>
          <a:off x="0" y="57742"/>
          <a:ext cx="10058399" cy="697444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cap="small" baseline="0" dirty="0">
              <a:solidFill>
                <a:schemeClr val="bg1"/>
              </a:solidFill>
              <a:latin typeface="+mj-lt"/>
            </a:rPr>
            <a:t>Community Solar Clearinghouse Solution (CS</a:t>
          </a:r>
          <a:r>
            <a:rPr lang="en-US" sz="3000" kern="1200" cap="small" baseline="30000" dirty="0">
              <a:solidFill>
                <a:schemeClr val="bg1"/>
              </a:solidFill>
              <a:latin typeface="+mj-lt"/>
            </a:rPr>
            <a:t>2</a:t>
          </a:r>
          <a:r>
            <a:rPr lang="en-US" sz="3000" kern="1200" cap="small" baseline="0" dirty="0">
              <a:solidFill>
                <a:schemeClr val="bg1"/>
              </a:solidFill>
              <a:latin typeface="+mj-lt"/>
            </a:rPr>
            <a:t>)</a:t>
          </a:r>
        </a:p>
      </dsp:txBody>
      <dsp:txXfrm>
        <a:off x="0" y="57742"/>
        <a:ext cx="10058399" cy="697444"/>
      </dsp:txXfrm>
    </dsp:sp>
    <dsp:sp modelId="{B0344DE2-B491-48D7-98D0-D10289BE0CA1}">
      <dsp:nvSpPr>
        <dsp:cNvPr id="0" name=""/>
        <dsp:cNvSpPr/>
      </dsp:nvSpPr>
      <dsp:spPr>
        <a:xfrm>
          <a:off x="4911" y="731117"/>
          <a:ext cx="3349525" cy="3218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j-lt"/>
            </a:rPr>
            <a:t>Capture Savings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Identify savings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Secure long-term cost savings through community solar subscriptions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>
            <a:solidFill>
              <a:schemeClr val="tx1"/>
            </a:solidFill>
          </a:endParaRPr>
        </a:p>
      </dsp:txBody>
      <dsp:txXfrm>
        <a:off x="4911" y="731117"/>
        <a:ext cx="3349525" cy="3218522"/>
      </dsp:txXfrm>
    </dsp:sp>
    <dsp:sp modelId="{8F908F46-D4FA-44CD-82C9-3AABE7F541E1}">
      <dsp:nvSpPr>
        <dsp:cNvPr id="0" name=""/>
        <dsp:cNvSpPr/>
      </dsp:nvSpPr>
      <dsp:spPr>
        <a:xfrm>
          <a:off x="3354436" y="730839"/>
          <a:ext cx="3349525" cy="3219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j-lt"/>
            </a:rPr>
            <a:t>Promote Sustainability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Demonstrate progress towards GRC2 and ‘100% Renewable’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chemeClr val="tx1"/>
              </a:solidFill>
              <a:latin typeface="+mj-lt"/>
            </a:rPr>
            <a:t>Support renewable energy development in Illinois</a:t>
          </a:r>
        </a:p>
      </dsp:txBody>
      <dsp:txXfrm>
        <a:off x="3354436" y="730839"/>
        <a:ext cx="3349525" cy="3219078"/>
      </dsp:txXfrm>
    </dsp:sp>
    <dsp:sp modelId="{15B22F0E-99C0-4603-B305-61C39BF8A9E5}">
      <dsp:nvSpPr>
        <dsp:cNvPr id="0" name=""/>
        <dsp:cNvSpPr/>
      </dsp:nvSpPr>
      <dsp:spPr>
        <a:xfrm>
          <a:off x="6703962" y="731090"/>
          <a:ext cx="3349525" cy="3218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j-lt"/>
            </a:rPr>
            <a:t>Protect Consumers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+mj-lt"/>
            </a:rPr>
            <a:t>Acquire community solar through a competitive process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+mj-lt"/>
            </a:rPr>
            <a:t>Facilitate billing and payment to ensure accuracy and value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6703962" y="731090"/>
        <a:ext cx="3349525" cy="3218522"/>
      </dsp:txXfrm>
    </dsp:sp>
    <dsp:sp modelId="{DF8EA4BA-DE8D-4044-BAAE-BCCFCAFC1667}">
      <dsp:nvSpPr>
        <dsp:cNvPr id="0" name=""/>
        <dsp:cNvSpPr/>
      </dsp:nvSpPr>
      <dsp:spPr>
        <a:xfrm>
          <a:off x="0" y="3804521"/>
          <a:ext cx="10058399" cy="2939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0BC0F-86A8-4D66-8D62-9241EBB3D3DA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C53E-49E2-4510-B3A8-21A1422E5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6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E987-A8A4-442D-9488-4C9BCB77066D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3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2102-7B68-4127-A367-D3F6868F68D7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5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C27B-E911-4C75-88D2-7076A84412F3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8CFE-DED7-4377-88BE-9575DC8AEBF6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D699-9C5A-4131-B600-502F2BA97BA0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4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E98-CEBA-468D-A107-7A23A782D824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7575-40F5-408C-BADF-9B8AB66806BB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8363-AB66-44C8-A0AD-6E6384433736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417A-2BA4-4300-A9D4-2736DE8E9131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C6C982-5D3A-462F-9907-96D47ABCFA8A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5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B42C-21FD-4B4A-8FD7-2D0BEDF21EB8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C8FDE2-CB07-4C22-BCC1-0532CB7E80F9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B882D-74C1-4B0A-A21B-472C41A440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rkjpruitt@thepowerbureau.com" TargetMode="External"/><Relationship Id="rId2" Type="http://schemas.openxmlformats.org/officeDocument/2006/relationships/hyperlink" Target="mailto:emakra@mayorscaucu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A70D-A519-4DF6-8955-87EB0D53A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Solar Clearinghouse Solution:  Initial Assessment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FA4B9-DC78-4138-922E-E9FA584E7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Bureau</a:t>
            </a:r>
          </a:p>
        </p:txBody>
      </p:sp>
    </p:spTree>
    <p:extLst>
      <p:ext uri="{BB962C8B-B14F-4D97-AF65-F5344CB8AC3E}">
        <p14:creationId xmlns:p14="http://schemas.microsoft.com/office/powerpoint/2010/main" val="126384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16A46-9115-489E-BCD3-1ED3C496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95" y="161469"/>
            <a:ext cx="5485303" cy="6419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Report:  Background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D83B86-C1CE-4334-913F-68B44CFF0907}"/>
              </a:ext>
            </a:extLst>
          </p:cNvPr>
          <p:cNvSpPr/>
          <p:nvPr/>
        </p:nvSpPr>
        <p:spPr>
          <a:xfrm>
            <a:off x="4819187" y="220194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11212481" y="170664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2D526-63BD-4EDA-9AA7-A21414366634}"/>
              </a:ext>
            </a:extLst>
          </p:cNvPr>
          <p:cNvSpPr/>
          <p:nvPr/>
        </p:nvSpPr>
        <p:spPr>
          <a:xfrm>
            <a:off x="11212481" y="4836094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3271381"/>
            <a:ext cx="3200400" cy="3553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/>
              <a:t>Community Solar Subscriptions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Future Energy Jobs Act (FEJA) and Community Solar resources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General Community Solar Subscription structure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49E7D-6E21-4089-A6B8-0420B333051C}"/>
              </a:ext>
            </a:extLst>
          </p:cNvPr>
          <p:cNvSpPr/>
          <p:nvPr/>
        </p:nvSpPr>
        <p:spPr>
          <a:xfrm>
            <a:off x="5481641" y="3707704"/>
            <a:ext cx="5529257" cy="275208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DCDCBC-D5CA-40C4-9966-38BE5F5470D6}"/>
              </a:ext>
            </a:extLst>
          </p:cNvPr>
          <p:cNvSpPr/>
          <p:nvPr/>
        </p:nvSpPr>
        <p:spPr>
          <a:xfrm>
            <a:off x="5525595" y="1826434"/>
            <a:ext cx="2723055" cy="15161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2310A1-2A16-4B44-BE08-B516AC423F01}"/>
              </a:ext>
            </a:extLst>
          </p:cNvPr>
          <p:cNvSpPr/>
          <p:nvPr/>
        </p:nvSpPr>
        <p:spPr>
          <a:xfrm>
            <a:off x="8331797" y="744620"/>
            <a:ext cx="2723055" cy="25979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Report:   Subscription Costs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D83B86-C1CE-4334-913F-68B44CFF0907}"/>
              </a:ext>
            </a:extLst>
          </p:cNvPr>
          <p:cNvSpPr/>
          <p:nvPr/>
        </p:nvSpPr>
        <p:spPr>
          <a:xfrm>
            <a:off x="4800600" y="145899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4800600" y="480049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3271381"/>
            <a:ext cx="3200400" cy="3553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/>
              <a:t>Economic Value definition for Community Solar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Basis for Community Solar Subscription Costs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Role of Community  Solar Subscribers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74E7E-3535-4534-AA0B-1FAD5221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28" y="173285"/>
            <a:ext cx="5426978" cy="6384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657974-04B8-4260-82F6-2AC72D25864E}"/>
              </a:ext>
            </a:extLst>
          </p:cNvPr>
          <p:cNvSpPr/>
          <p:nvPr/>
        </p:nvSpPr>
        <p:spPr>
          <a:xfrm>
            <a:off x="5643127" y="1019175"/>
            <a:ext cx="2624573" cy="9319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0D2AFD-54CD-47F1-9E95-6FD9D078BA49}"/>
              </a:ext>
            </a:extLst>
          </p:cNvPr>
          <p:cNvSpPr/>
          <p:nvPr/>
        </p:nvSpPr>
        <p:spPr>
          <a:xfrm>
            <a:off x="5752283" y="3692585"/>
            <a:ext cx="5210992" cy="286537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E1EEE-CE31-4B4A-B12C-C80EAF0AA3DC}"/>
              </a:ext>
            </a:extLst>
          </p:cNvPr>
          <p:cNvSpPr/>
          <p:nvPr/>
        </p:nvSpPr>
        <p:spPr>
          <a:xfrm>
            <a:off x="8356616" y="1948372"/>
            <a:ext cx="2624573" cy="8424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67AF7F-BD10-4D24-9DE7-817187CF4CEC}"/>
              </a:ext>
            </a:extLst>
          </p:cNvPr>
          <p:cNvSpPr/>
          <p:nvPr/>
        </p:nvSpPr>
        <p:spPr>
          <a:xfrm>
            <a:off x="11155396" y="2121948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273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264EE-E1FD-4B30-99AC-E0B2DA88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45" y="143522"/>
            <a:ext cx="5455400" cy="6349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Report:   Subscription Benefits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D83B86-C1CE-4334-913F-68B44CFF0907}"/>
              </a:ext>
            </a:extLst>
          </p:cNvPr>
          <p:cNvSpPr/>
          <p:nvPr/>
        </p:nvSpPr>
        <p:spPr>
          <a:xfrm>
            <a:off x="4800600" y="145899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4800600" y="480049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3271381"/>
            <a:ext cx="3200400" cy="35535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/>
              <a:t>Basis for Subscription Credit Value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Economics for large accounts (&gt;100 kW)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Economics for small accounts (ComEd)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Economics for small accounts (retail supplier)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67AF7F-BD10-4D24-9DE7-817187CF4CEC}"/>
              </a:ext>
            </a:extLst>
          </p:cNvPr>
          <p:cNvSpPr/>
          <p:nvPr/>
        </p:nvSpPr>
        <p:spPr>
          <a:xfrm>
            <a:off x="11212483" y="594359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0BD4E-ED1C-4784-AC87-7C93C1061915}"/>
              </a:ext>
            </a:extLst>
          </p:cNvPr>
          <p:cNvSpPr/>
          <p:nvPr/>
        </p:nvSpPr>
        <p:spPr>
          <a:xfrm>
            <a:off x="5624186" y="1278993"/>
            <a:ext cx="2555310" cy="16013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C92E1-8AF6-4830-B5D2-FD8952AD7126}"/>
              </a:ext>
            </a:extLst>
          </p:cNvPr>
          <p:cNvSpPr/>
          <p:nvPr/>
        </p:nvSpPr>
        <p:spPr>
          <a:xfrm>
            <a:off x="8468316" y="152400"/>
            <a:ext cx="2555310" cy="1381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FD2739-C6A6-42E8-BD26-25F46C039745}"/>
              </a:ext>
            </a:extLst>
          </p:cNvPr>
          <p:cNvSpPr/>
          <p:nvPr/>
        </p:nvSpPr>
        <p:spPr>
          <a:xfrm>
            <a:off x="8468316" y="1533525"/>
            <a:ext cx="2555310" cy="17378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AF9795-D3CC-4F2D-95CC-D58067EE9A11}"/>
              </a:ext>
            </a:extLst>
          </p:cNvPr>
          <p:cNvSpPr/>
          <p:nvPr/>
        </p:nvSpPr>
        <p:spPr>
          <a:xfrm>
            <a:off x="5624186" y="3782094"/>
            <a:ext cx="5399440" cy="27195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E792E1-7727-45CE-84E8-9A91B9E70CA8}"/>
              </a:ext>
            </a:extLst>
          </p:cNvPr>
          <p:cNvSpPr/>
          <p:nvPr/>
        </p:nvSpPr>
        <p:spPr>
          <a:xfrm>
            <a:off x="11212482" y="2056188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862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A9C9BF-8865-4937-9008-262A7A93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28" y="391173"/>
            <a:ext cx="5343525" cy="6057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29716"/>
          </a:xfrm>
        </p:spPr>
        <p:txBody>
          <a:bodyPr>
            <a:normAutofit/>
          </a:bodyPr>
          <a:lstStyle/>
          <a:p>
            <a:r>
              <a:rPr lang="en-US" dirty="0"/>
              <a:t>Initial Report:   Subscription Benefit Delivery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13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4800600" y="480049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2314575"/>
            <a:ext cx="3200400" cy="45103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/>
              <a:t>Shared Credit Approach</a:t>
            </a:r>
          </a:p>
          <a:p>
            <a:pPr lvl="1">
              <a:spcBef>
                <a:spcPts val="1200"/>
              </a:spcBef>
            </a:pPr>
            <a:r>
              <a:rPr lang="en-US" sz="2000" u="sng" dirty="0">
                <a:solidFill>
                  <a:schemeClr val="bg1"/>
                </a:solidFill>
                <a:latin typeface="+mj-lt"/>
              </a:rPr>
              <a:t>Municipality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- retains a portion of the monthly Subscription bill credits (5-15%).  This provides a NET savings for the municipality on the ComEd rate.</a:t>
            </a:r>
          </a:p>
          <a:p>
            <a:pPr lvl="1">
              <a:spcBef>
                <a:spcPts val="600"/>
              </a:spcBef>
            </a:pPr>
            <a:r>
              <a:rPr lang="en-US" sz="2000" u="sng" dirty="0">
                <a:solidFill>
                  <a:schemeClr val="bg1"/>
                </a:solidFill>
                <a:latin typeface="+mj-lt"/>
              </a:rPr>
              <a:t>Developer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- receives remainder of monthly Subscription Credits in lieu of Subscription payments.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Procurement Process will set the municipality share of Subscription Credits </a:t>
            </a:r>
          </a:p>
          <a:p>
            <a:pPr lvl="1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6F398-FE83-40B7-8500-562FED347FB1}"/>
              </a:ext>
            </a:extLst>
          </p:cNvPr>
          <p:cNvSpPr/>
          <p:nvPr/>
        </p:nvSpPr>
        <p:spPr>
          <a:xfrm>
            <a:off x="5729744" y="3839602"/>
            <a:ext cx="5187602" cy="260176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4D6F0-9100-4C80-822E-D50684918262}"/>
              </a:ext>
            </a:extLst>
          </p:cNvPr>
          <p:cNvSpPr/>
          <p:nvPr/>
        </p:nvSpPr>
        <p:spPr>
          <a:xfrm>
            <a:off x="8401050" y="723900"/>
            <a:ext cx="2585603" cy="838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D6E806-7F82-46B2-9D7A-CD3F7A13CD5B}"/>
              </a:ext>
            </a:extLst>
          </p:cNvPr>
          <p:cNvSpPr/>
          <p:nvPr/>
        </p:nvSpPr>
        <p:spPr>
          <a:xfrm>
            <a:off x="11071943" y="851378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95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B4F92-7B6F-4741-AECD-C294C275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83" y="247250"/>
            <a:ext cx="5391150" cy="629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4359"/>
            <a:ext cx="3552825" cy="2329816"/>
          </a:xfrm>
        </p:spPr>
        <p:txBody>
          <a:bodyPr>
            <a:normAutofit/>
          </a:bodyPr>
          <a:lstStyle/>
          <a:p>
            <a:r>
              <a:rPr lang="en-US" dirty="0"/>
              <a:t>Initial Report:   Analysis &amp; Recommendations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14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5011111" y="231457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3057525"/>
            <a:ext cx="3200400" cy="3767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Data we used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Positive recommendations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Negative recommendations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Metrics for recommendations </a:t>
            </a:r>
          </a:p>
          <a:p>
            <a:pPr lvl="1"/>
            <a:endParaRPr lang="en-US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D6E806-7F82-46B2-9D7A-CD3F7A13CD5B}"/>
              </a:ext>
            </a:extLst>
          </p:cNvPr>
          <p:cNvSpPr/>
          <p:nvPr/>
        </p:nvSpPr>
        <p:spPr>
          <a:xfrm>
            <a:off x="5011112" y="5324474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EB125-41C4-46C1-9FFB-AA424CF3A611}"/>
              </a:ext>
            </a:extLst>
          </p:cNvPr>
          <p:cNvSpPr txBox="1"/>
          <p:nvPr/>
        </p:nvSpPr>
        <p:spPr>
          <a:xfrm>
            <a:off x="5757083" y="1328032"/>
            <a:ext cx="2576056" cy="26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5647F-FFA7-42F4-98B3-4375BF92BD25}"/>
              </a:ext>
            </a:extLst>
          </p:cNvPr>
          <p:cNvSpPr/>
          <p:nvPr/>
        </p:nvSpPr>
        <p:spPr>
          <a:xfrm>
            <a:off x="5835481" y="1267743"/>
            <a:ext cx="2497658" cy="27094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D71425-9C3F-4D0A-AD65-0892B326B840}"/>
              </a:ext>
            </a:extLst>
          </p:cNvPr>
          <p:cNvSpPr/>
          <p:nvPr/>
        </p:nvSpPr>
        <p:spPr>
          <a:xfrm>
            <a:off x="5835481" y="4810125"/>
            <a:ext cx="2497658" cy="164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5A8F15-4BEA-469C-BCFA-F3FCD0B1F5FC}"/>
              </a:ext>
            </a:extLst>
          </p:cNvPr>
          <p:cNvSpPr/>
          <p:nvPr/>
        </p:nvSpPr>
        <p:spPr>
          <a:xfrm>
            <a:off x="8574285" y="239923"/>
            <a:ext cx="2497658" cy="8554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C8F52-B53E-4FD9-9063-7EC7C147F338}"/>
              </a:ext>
            </a:extLst>
          </p:cNvPr>
          <p:cNvSpPr/>
          <p:nvPr/>
        </p:nvSpPr>
        <p:spPr>
          <a:xfrm>
            <a:off x="8574285" y="1102701"/>
            <a:ext cx="2497658" cy="422177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C977F4-F6E7-4D8A-97AD-7132C2D61503}"/>
              </a:ext>
            </a:extLst>
          </p:cNvPr>
          <p:cNvSpPr/>
          <p:nvPr/>
        </p:nvSpPr>
        <p:spPr>
          <a:xfrm>
            <a:off x="11239249" y="346709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57111B-3BEB-47C6-8F31-782ECF4A1EC2}"/>
              </a:ext>
            </a:extLst>
          </p:cNvPr>
          <p:cNvSpPr/>
          <p:nvPr/>
        </p:nvSpPr>
        <p:spPr>
          <a:xfrm>
            <a:off x="11239249" y="256222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17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F2AE63-6E05-44DD-91D5-2BC39398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82" y="101356"/>
            <a:ext cx="5582525" cy="6409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4359"/>
            <a:ext cx="3552825" cy="2329816"/>
          </a:xfrm>
        </p:spPr>
        <p:txBody>
          <a:bodyPr>
            <a:normAutofit/>
          </a:bodyPr>
          <a:lstStyle/>
          <a:p>
            <a:r>
              <a:rPr lang="en-US" dirty="0"/>
              <a:t>Initial Report:   Analysis &amp; Recommendations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5100202" y="4165041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3057525"/>
            <a:ext cx="3200400" cy="3767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IPA Process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/>
              <a:t>CS</a:t>
            </a:r>
            <a:r>
              <a:rPr lang="en-US" sz="2400" baseline="30000" dirty="0"/>
              <a:t>2</a:t>
            </a:r>
            <a:r>
              <a:rPr lang="en-US" sz="2400" dirty="0"/>
              <a:t> Procurement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US" sz="2400" dirty="0"/>
              <a:t>Agreements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US" sz="2400" dirty="0"/>
              <a:t>Construction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US" sz="2400" dirty="0"/>
              <a:t>Commissioning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US" sz="2400" dirty="0"/>
              <a:t>Flow of Power and Credits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D6E806-7F82-46B2-9D7A-CD3F7A13CD5B}"/>
              </a:ext>
            </a:extLst>
          </p:cNvPr>
          <p:cNvSpPr/>
          <p:nvPr/>
        </p:nvSpPr>
        <p:spPr>
          <a:xfrm>
            <a:off x="5100201" y="4775800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EB125-41C4-46C1-9FFB-AA424CF3A611}"/>
              </a:ext>
            </a:extLst>
          </p:cNvPr>
          <p:cNvSpPr txBox="1"/>
          <p:nvPr/>
        </p:nvSpPr>
        <p:spPr>
          <a:xfrm>
            <a:off x="5757083" y="1328032"/>
            <a:ext cx="2576056" cy="26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C977F4-F6E7-4D8A-97AD-7132C2D61503}"/>
              </a:ext>
            </a:extLst>
          </p:cNvPr>
          <p:cNvSpPr/>
          <p:nvPr/>
        </p:nvSpPr>
        <p:spPr>
          <a:xfrm>
            <a:off x="5100201" y="559685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57111B-3BEB-47C6-8F31-782ECF4A1EC2}"/>
              </a:ext>
            </a:extLst>
          </p:cNvPr>
          <p:cNvSpPr/>
          <p:nvPr/>
        </p:nvSpPr>
        <p:spPr>
          <a:xfrm>
            <a:off x="11417248" y="2571750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DA47C-67A9-4603-82D9-B08D70146DFF}"/>
              </a:ext>
            </a:extLst>
          </p:cNvPr>
          <p:cNvSpPr/>
          <p:nvPr/>
        </p:nvSpPr>
        <p:spPr>
          <a:xfrm>
            <a:off x="5757082" y="4190217"/>
            <a:ext cx="2576056" cy="44600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3194F-94A8-4D14-B51F-D0F0EE104443}"/>
              </a:ext>
            </a:extLst>
          </p:cNvPr>
          <p:cNvSpPr/>
          <p:nvPr/>
        </p:nvSpPr>
        <p:spPr>
          <a:xfrm>
            <a:off x="5757081" y="4722427"/>
            <a:ext cx="2576056" cy="6020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189D79-1B66-4848-85BF-E8DCE16F54AA}"/>
              </a:ext>
            </a:extLst>
          </p:cNvPr>
          <p:cNvSpPr/>
          <p:nvPr/>
        </p:nvSpPr>
        <p:spPr>
          <a:xfrm>
            <a:off x="5757081" y="5391149"/>
            <a:ext cx="2576056" cy="8286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D380F4-AB84-4F84-A853-FE91CA09DA56}"/>
              </a:ext>
            </a:extLst>
          </p:cNvPr>
          <p:cNvSpPr/>
          <p:nvPr/>
        </p:nvSpPr>
        <p:spPr>
          <a:xfrm>
            <a:off x="8663193" y="2533650"/>
            <a:ext cx="2576056" cy="7048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233A32-2173-4A29-9349-0A1CCFCCAAE5}"/>
              </a:ext>
            </a:extLst>
          </p:cNvPr>
          <p:cNvSpPr/>
          <p:nvPr/>
        </p:nvSpPr>
        <p:spPr>
          <a:xfrm>
            <a:off x="8663193" y="3267074"/>
            <a:ext cx="2576056" cy="7962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1ACD13-FF0D-4B40-AF13-ACF6BB187BFB}"/>
              </a:ext>
            </a:extLst>
          </p:cNvPr>
          <p:cNvSpPr/>
          <p:nvPr/>
        </p:nvSpPr>
        <p:spPr>
          <a:xfrm>
            <a:off x="8636427" y="4098607"/>
            <a:ext cx="2576056" cy="7048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C36330-182E-47F4-AE1B-0D71371EB601}"/>
              </a:ext>
            </a:extLst>
          </p:cNvPr>
          <p:cNvSpPr/>
          <p:nvPr/>
        </p:nvSpPr>
        <p:spPr>
          <a:xfrm>
            <a:off x="11417248" y="3417533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732A197-7E2E-423A-A4CF-8804EC161229}"/>
              </a:ext>
            </a:extLst>
          </p:cNvPr>
          <p:cNvSpPr/>
          <p:nvPr/>
        </p:nvSpPr>
        <p:spPr>
          <a:xfrm>
            <a:off x="11417248" y="4227127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76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2D812D6-EAC5-4221-A788-CDA94AB03F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3368"/>
            <a:ext cx="11811000" cy="61145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286D2-5212-42B0-A48D-4EDBDBAE1E88}"/>
              </a:ext>
            </a:extLst>
          </p:cNvPr>
          <p:cNvSpPr/>
          <p:nvPr/>
        </p:nvSpPr>
        <p:spPr>
          <a:xfrm>
            <a:off x="1503123" y="123368"/>
            <a:ext cx="1503124" cy="3901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5A54D-B125-4B1C-87E2-DDF8BC19ACEE}"/>
              </a:ext>
            </a:extLst>
          </p:cNvPr>
          <p:cNvSpPr txBox="1"/>
          <p:nvPr/>
        </p:nvSpPr>
        <p:spPr>
          <a:xfrm>
            <a:off x="2499464" y="1504950"/>
            <a:ext cx="4187086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83385-E585-41EE-A9D0-EB27533CABB8}"/>
              </a:ext>
            </a:extLst>
          </p:cNvPr>
          <p:cNvSpPr/>
          <p:nvPr/>
        </p:nvSpPr>
        <p:spPr>
          <a:xfrm>
            <a:off x="190500" y="1577234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92CD36-3EED-4CE5-B5DA-07754BF347E2}"/>
              </a:ext>
            </a:extLst>
          </p:cNvPr>
          <p:cNvSpPr/>
          <p:nvPr/>
        </p:nvSpPr>
        <p:spPr>
          <a:xfrm>
            <a:off x="198465" y="2329576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824553-8E74-48D8-BC40-174D916B71C2}"/>
              </a:ext>
            </a:extLst>
          </p:cNvPr>
          <p:cNvSpPr/>
          <p:nvPr/>
        </p:nvSpPr>
        <p:spPr>
          <a:xfrm>
            <a:off x="198465" y="2521674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9CB605-968C-429A-B0A9-BD4590A0B9C4}"/>
              </a:ext>
            </a:extLst>
          </p:cNvPr>
          <p:cNvSpPr/>
          <p:nvPr/>
        </p:nvSpPr>
        <p:spPr>
          <a:xfrm>
            <a:off x="197284" y="2724189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1C7768-AC55-432D-9FBB-2CAD4D965522}"/>
              </a:ext>
            </a:extLst>
          </p:cNvPr>
          <p:cNvSpPr/>
          <p:nvPr/>
        </p:nvSpPr>
        <p:spPr>
          <a:xfrm>
            <a:off x="197284" y="2912892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2DD322-9DD1-4DAE-9613-A15E9A1B9B9E}"/>
              </a:ext>
            </a:extLst>
          </p:cNvPr>
          <p:cNvSpPr/>
          <p:nvPr/>
        </p:nvSpPr>
        <p:spPr>
          <a:xfrm>
            <a:off x="197944" y="3104918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A40E37-CA5B-4679-9473-F4BC40F39D1A}"/>
              </a:ext>
            </a:extLst>
          </p:cNvPr>
          <p:cNvSpPr/>
          <p:nvPr/>
        </p:nvSpPr>
        <p:spPr>
          <a:xfrm>
            <a:off x="190496" y="3308013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CC6488-4495-4207-923D-E2619DFF7BC1}"/>
              </a:ext>
            </a:extLst>
          </p:cNvPr>
          <p:cNvSpPr/>
          <p:nvPr/>
        </p:nvSpPr>
        <p:spPr>
          <a:xfrm>
            <a:off x="190497" y="3497999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CE2B65-2812-4F60-8B53-C9BD7CB7B509}"/>
              </a:ext>
            </a:extLst>
          </p:cNvPr>
          <p:cNvSpPr/>
          <p:nvPr/>
        </p:nvSpPr>
        <p:spPr>
          <a:xfrm>
            <a:off x="197284" y="3696741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C02DDC-74D8-4F86-9978-B515529318DF}"/>
              </a:ext>
            </a:extLst>
          </p:cNvPr>
          <p:cNvSpPr/>
          <p:nvPr/>
        </p:nvSpPr>
        <p:spPr>
          <a:xfrm>
            <a:off x="197284" y="3892549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9E64C9-D6DC-46BD-BC36-4CAA32C287CB}"/>
              </a:ext>
            </a:extLst>
          </p:cNvPr>
          <p:cNvSpPr/>
          <p:nvPr/>
        </p:nvSpPr>
        <p:spPr>
          <a:xfrm>
            <a:off x="190498" y="4067625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9F7E85-AE2B-44F6-AF31-C5717914BE15}"/>
              </a:ext>
            </a:extLst>
          </p:cNvPr>
          <p:cNvSpPr/>
          <p:nvPr/>
        </p:nvSpPr>
        <p:spPr>
          <a:xfrm>
            <a:off x="197284" y="4261376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EBA8BC-0122-4EE4-BCED-E210463382C1}"/>
              </a:ext>
            </a:extLst>
          </p:cNvPr>
          <p:cNvSpPr/>
          <p:nvPr/>
        </p:nvSpPr>
        <p:spPr>
          <a:xfrm>
            <a:off x="190499" y="4463891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7FCCDB-11D2-4AE0-ADF3-31A8115B6596}"/>
              </a:ext>
            </a:extLst>
          </p:cNvPr>
          <p:cNvSpPr/>
          <p:nvPr/>
        </p:nvSpPr>
        <p:spPr>
          <a:xfrm>
            <a:off x="190499" y="4653880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490FF6-0A9C-454E-AED6-316F98E5769F}"/>
              </a:ext>
            </a:extLst>
          </p:cNvPr>
          <p:cNvSpPr/>
          <p:nvPr/>
        </p:nvSpPr>
        <p:spPr>
          <a:xfrm>
            <a:off x="190495" y="1959526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2AF4-FC3E-4B6C-A7D7-F61ACA778E25}"/>
              </a:ext>
            </a:extLst>
          </p:cNvPr>
          <p:cNvSpPr/>
          <p:nvPr/>
        </p:nvSpPr>
        <p:spPr>
          <a:xfrm>
            <a:off x="190494" y="2136989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37532F-E8F6-43B1-A993-81D9E606B5C2}"/>
              </a:ext>
            </a:extLst>
          </p:cNvPr>
          <p:cNvSpPr/>
          <p:nvPr/>
        </p:nvSpPr>
        <p:spPr>
          <a:xfrm>
            <a:off x="197284" y="1768828"/>
            <a:ext cx="837819" cy="147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580E0E-D300-4ACD-A3EC-DFEBB308732E}"/>
              </a:ext>
            </a:extLst>
          </p:cNvPr>
          <p:cNvSpPr/>
          <p:nvPr/>
        </p:nvSpPr>
        <p:spPr>
          <a:xfrm>
            <a:off x="313151" y="5962389"/>
            <a:ext cx="6901841" cy="2755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F084-074C-43E1-9BE5-CEE0CCA5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Benefits:  Simplified Contracting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7314-57D9-409B-B7FC-6B621ECE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88" y="1845733"/>
            <a:ext cx="3453414" cy="441219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CS</a:t>
            </a:r>
            <a:r>
              <a:rPr lang="en-US" sz="2600" baseline="30000" dirty="0"/>
              <a:t>2</a:t>
            </a:r>
            <a:r>
              <a:rPr lang="en-US" sz="2600" dirty="0"/>
              <a:t> Program is central counterparty </a:t>
            </a:r>
          </a:p>
          <a:p>
            <a:r>
              <a:rPr lang="en-US" sz="2400" dirty="0"/>
              <a:t>Benefits For Municipalities</a:t>
            </a:r>
          </a:p>
          <a:p>
            <a:pPr lvl="1"/>
            <a:r>
              <a:rPr lang="en-US" sz="2200" dirty="0"/>
              <a:t>No need for multiple Subscription agreements</a:t>
            </a:r>
          </a:p>
          <a:p>
            <a:pPr lvl="1"/>
            <a:r>
              <a:rPr lang="en-US" sz="2200" dirty="0"/>
              <a:t>Allows adjustment of subscription levels and account assignment</a:t>
            </a:r>
          </a:p>
          <a:p>
            <a:pPr lvl="1"/>
            <a:r>
              <a:rPr lang="en-US" sz="2200" dirty="0"/>
              <a:t>No credit posting</a:t>
            </a:r>
          </a:p>
          <a:p>
            <a:r>
              <a:rPr lang="en-US" sz="2600" dirty="0"/>
              <a:t>Benefits for </a:t>
            </a:r>
            <a:r>
              <a:rPr lang="en-US" sz="2400" dirty="0"/>
              <a:t>Developers</a:t>
            </a:r>
          </a:p>
          <a:p>
            <a:pPr lvl="1"/>
            <a:r>
              <a:rPr lang="en-US" sz="2200" dirty="0"/>
              <a:t>Single agreements</a:t>
            </a:r>
          </a:p>
          <a:p>
            <a:pPr lvl="1"/>
            <a:r>
              <a:rPr lang="en-US" sz="2200" dirty="0"/>
              <a:t>Expedites Subscription assignment and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C357D-8D89-42EF-97E4-33692B34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FF29B-6B06-4182-9234-71320811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CD41E-0725-4D51-B70F-A292FB21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8" y="2594622"/>
            <a:ext cx="7174415" cy="2377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ED837-CC79-418F-A6AC-82F9F4827C93}"/>
              </a:ext>
            </a:extLst>
          </p:cNvPr>
          <p:cNvSpPr txBox="1"/>
          <p:nvPr/>
        </p:nvSpPr>
        <p:spPr>
          <a:xfrm>
            <a:off x="464598" y="2456122"/>
            <a:ext cx="14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Solar Developers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583DB-DD9B-4A56-AECF-371741BD863D}"/>
              </a:ext>
            </a:extLst>
          </p:cNvPr>
          <p:cNvSpPr txBox="1"/>
          <p:nvPr/>
        </p:nvSpPr>
        <p:spPr>
          <a:xfrm>
            <a:off x="6238043" y="2594622"/>
            <a:ext cx="163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Municipalities</a:t>
            </a:r>
          </a:p>
        </p:txBody>
      </p:sp>
    </p:spTree>
    <p:extLst>
      <p:ext uri="{BB962C8B-B14F-4D97-AF65-F5344CB8AC3E}">
        <p14:creationId xmlns:p14="http://schemas.microsoft.com/office/powerpoint/2010/main" val="35062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F084-074C-43E1-9BE5-CEE0CCA5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Benefits:  Payment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7314-57D9-409B-B7FC-6B621ECE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88" y="1845733"/>
            <a:ext cx="3453414" cy="441219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CS</a:t>
            </a:r>
            <a:r>
              <a:rPr lang="en-US" sz="2600" baseline="30000" dirty="0"/>
              <a:t>2</a:t>
            </a:r>
            <a:r>
              <a:rPr lang="en-US" sz="2600" dirty="0"/>
              <a:t> Program is central counterparty </a:t>
            </a:r>
          </a:p>
          <a:p>
            <a:r>
              <a:rPr lang="en-US" sz="2400" dirty="0"/>
              <a:t>Benefits For Municipalities</a:t>
            </a:r>
          </a:p>
          <a:p>
            <a:pPr lvl="1"/>
            <a:r>
              <a:rPr lang="en-US" sz="2200" dirty="0"/>
              <a:t>No additional billing or payments to manage</a:t>
            </a:r>
          </a:p>
          <a:p>
            <a:pPr lvl="1"/>
            <a:r>
              <a:rPr lang="en-US" sz="2200" dirty="0"/>
              <a:t>Subscriptions are paid from savings</a:t>
            </a:r>
          </a:p>
          <a:p>
            <a:pPr lvl="1"/>
            <a:r>
              <a:rPr lang="en-US" sz="2200" dirty="0"/>
              <a:t>Guarantees delivery of discount </a:t>
            </a:r>
            <a:r>
              <a:rPr lang="en-US" sz="2200" b="1" i="1" u="sng" dirty="0"/>
              <a:t>before</a:t>
            </a:r>
            <a:r>
              <a:rPr lang="en-US" sz="2200" dirty="0"/>
              <a:t> payments to Developers</a:t>
            </a:r>
          </a:p>
          <a:p>
            <a:r>
              <a:rPr lang="en-US" sz="2600" dirty="0"/>
              <a:t>Benefits for </a:t>
            </a:r>
            <a:r>
              <a:rPr lang="en-US" sz="2400" dirty="0"/>
              <a:t>Developers</a:t>
            </a:r>
          </a:p>
          <a:p>
            <a:pPr lvl="1"/>
            <a:r>
              <a:rPr lang="en-US" sz="2200" dirty="0"/>
              <a:t>More simplified and stable revenue flow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C357D-8D89-42EF-97E4-33692B34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FF29B-6B06-4182-9234-71320811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1719A-C71A-4E6E-A0C8-9BFE775D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5" y="1845732"/>
            <a:ext cx="6894183" cy="45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F084-074C-43E1-9BE5-CEE0CCA5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7314-57D9-409B-B7FC-6B621ECE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191"/>
          </a:xfrm>
        </p:spPr>
        <p:txBody>
          <a:bodyPr>
            <a:normAutofit/>
          </a:bodyPr>
          <a:lstStyle/>
          <a:p>
            <a:r>
              <a:rPr lang="en-US" sz="2600" dirty="0"/>
              <a:t>Municipalities  </a:t>
            </a:r>
          </a:p>
          <a:p>
            <a:pPr lvl="1"/>
            <a:r>
              <a:rPr lang="en-US" sz="2400" dirty="0"/>
              <a:t>Are the stable and creditworthy Subscribers that Community Solar developers are seeking</a:t>
            </a:r>
          </a:p>
          <a:p>
            <a:pPr lvl="1"/>
            <a:r>
              <a:rPr lang="en-US" sz="2400" dirty="0"/>
              <a:t>Can capture billing credits on paid accounts to reduce total monthly invoices</a:t>
            </a:r>
          </a:p>
          <a:p>
            <a:pPr lvl="1"/>
            <a:r>
              <a:rPr lang="en-US" sz="2400" dirty="0"/>
              <a:t>Can capture billing credits on Franchise accounts (then transfer credit balances to paid accounts)</a:t>
            </a:r>
          </a:p>
          <a:p>
            <a:r>
              <a:rPr lang="en-US" sz="2600" dirty="0"/>
              <a:t>CS</a:t>
            </a:r>
            <a:r>
              <a:rPr lang="en-US" sz="2600" baseline="30000" dirty="0"/>
              <a:t>2</a:t>
            </a:r>
            <a:r>
              <a:rPr lang="en-US" sz="2600" dirty="0"/>
              <a:t> Program</a:t>
            </a:r>
          </a:p>
          <a:p>
            <a:pPr lvl="1"/>
            <a:r>
              <a:rPr lang="en-US" sz="2400" dirty="0"/>
              <a:t>Performing the analysis to help municipalities make smart choices</a:t>
            </a:r>
          </a:p>
          <a:p>
            <a:pPr lvl="1"/>
            <a:r>
              <a:rPr lang="en-US" sz="2400" dirty="0"/>
              <a:t>Managing procurement and billing to reduce costs and administrative burden</a:t>
            </a:r>
          </a:p>
          <a:p>
            <a:pPr lvl="1"/>
            <a:r>
              <a:rPr lang="en-US" sz="2400" dirty="0"/>
              <a:t>Developing options to secure replacement RECs so that municipalities can achieve sustainability goals that depend on REC certifications 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C357D-8D89-42EF-97E4-33692B34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FF29B-6B06-4182-9234-71320811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3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0662-F391-41C3-86C1-E418A93C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8DAB-AE7B-4B10-AE6E-AF90AF72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CS2 Program </a:t>
            </a:r>
          </a:p>
          <a:p>
            <a:r>
              <a:rPr lang="en-US" dirty="0"/>
              <a:t>CS2 Initial Community Reports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BB7A0-33CE-4525-AEAC-6720E8B4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18555-22EC-4A1F-908A-910B69B7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7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046B-5A6F-4CD3-BE98-6A04CF8C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Discussion Now and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F9C0-36EF-414A-A664-F5A7011E6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Edith Makra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Metropolitan Mayors Caucus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P.  312/454-0400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E.   </a:t>
            </a:r>
            <a:r>
              <a:rPr lang="en-US" dirty="0">
                <a:hlinkClick r:id="rId2"/>
              </a:rPr>
              <a:t>emakra@mayorscaucus.org</a:t>
            </a:r>
            <a:endParaRPr lang="en-US" dirty="0"/>
          </a:p>
          <a:p>
            <a:pPr algn="ctr"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Mark J. Pruitt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The Power Bureau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P.  219/921-3828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E.  </a:t>
            </a:r>
            <a:r>
              <a:rPr lang="en-US" dirty="0">
                <a:hlinkClick r:id="rId3"/>
              </a:rPr>
              <a:t>markjpruitt@thepowerbureau.com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4296D-6460-4F58-AD15-FB175C4E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33CA-AACB-4117-AD70-A5282B63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1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225D-F5D8-42B6-9B28-A0F640D2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Mark Pruitt</a:t>
            </a:r>
          </a:p>
          <a:p>
            <a:pPr lvl="1"/>
            <a:r>
              <a:rPr lang="en-US" sz="2200" dirty="0"/>
              <a:t>Current - Principal, The Power Bureau</a:t>
            </a:r>
          </a:p>
          <a:p>
            <a:pPr lvl="1"/>
            <a:r>
              <a:rPr lang="en-US" sz="2200" dirty="0"/>
              <a:t>Past</a:t>
            </a:r>
          </a:p>
          <a:p>
            <a:pPr lvl="2"/>
            <a:r>
              <a:rPr lang="en-US" sz="1800" dirty="0"/>
              <a:t>Director, Illinois Power Agency</a:t>
            </a:r>
          </a:p>
          <a:p>
            <a:pPr lvl="2"/>
            <a:r>
              <a:rPr lang="en-US" sz="1800" dirty="0"/>
              <a:t>Program Manager, Energy Resources Center</a:t>
            </a:r>
          </a:p>
          <a:p>
            <a:pPr lvl="2"/>
            <a:r>
              <a:rPr lang="en-US" sz="1800" dirty="0"/>
              <a:t>Power Project Developer, Nicor Energy Solutions</a:t>
            </a:r>
          </a:p>
          <a:p>
            <a:pPr lvl="1"/>
            <a:r>
              <a:rPr lang="en-US" sz="2200" dirty="0"/>
              <a:t>Other Activities</a:t>
            </a:r>
          </a:p>
          <a:p>
            <a:pPr lvl="2"/>
            <a:r>
              <a:rPr lang="en-US" sz="1800" dirty="0"/>
              <a:t>Board Member, Midwest Renewable Energy Association</a:t>
            </a:r>
          </a:p>
          <a:p>
            <a:pPr lvl="2"/>
            <a:r>
              <a:rPr lang="en-US" sz="1800" dirty="0"/>
              <a:t>Researcher, Argonne National Laboratory</a:t>
            </a:r>
          </a:p>
          <a:p>
            <a:pPr lvl="2"/>
            <a:r>
              <a:rPr lang="en-US" sz="1800" dirty="0"/>
              <a:t>Advisor, Clean Energy Challenge</a:t>
            </a:r>
          </a:p>
          <a:p>
            <a:pPr lvl="2"/>
            <a:r>
              <a:rPr lang="en-US" sz="1800" dirty="0"/>
              <a:t>Lecturer, Masters of Energy Engineering Program - University of Illinois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7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8FD5-21BC-4F30-A075-BFDBF3EA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Solar Clearinghouse Solution (CS</a:t>
            </a:r>
            <a:r>
              <a:rPr lang="en-US" baseline="30000" dirty="0"/>
              <a:t>2</a:t>
            </a:r>
            <a:r>
              <a:rPr lang="en-US" dirty="0"/>
              <a:t> Program) for Municipalities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37B9D-3766-4296-85C9-379565CA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051A-8F40-4D63-8F7C-40CE563A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2213F-BE18-45DE-867D-DF77B5B46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9" y="2014160"/>
            <a:ext cx="4426214" cy="1813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E9370-71BA-4E30-8F65-CB78C2895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4" y="4242008"/>
            <a:ext cx="3028815" cy="20192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559503-25BC-4C9E-8F66-138B32B5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2095499"/>
            <a:ext cx="6407856" cy="421514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j-lt"/>
              </a:rPr>
              <a:t>Metropolitan Mayors Caucus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Role:  CS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Program Sponsor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Objectives:</a:t>
            </a:r>
          </a:p>
          <a:p>
            <a:pPr marL="64008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Secure cost benefits for members</a:t>
            </a:r>
          </a:p>
          <a:p>
            <a:pPr marL="64008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Assist members meet Greenest Region Compact 2 goals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j-lt"/>
              </a:rPr>
              <a:t>The Power Bureau 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Role: </a:t>
            </a:r>
            <a:r>
              <a:rPr lang="en-US" sz="2400" dirty="0"/>
              <a:t>CS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>
                <a:latin typeface="+mj-lt"/>
              </a:rPr>
              <a:t>Program Manager</a:t>
            </a:r>
          </a:p>
          <a:p>
            <a:pPr marL="457200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Responsibilities:</a:t>
            </a:r>
          </a:p>
          <a:p>
            <a:pPr marL="64008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Procurement – forming pools of buyers and sellers</a:t>
            </a:r>
          </a:p>
          <a:p>
            <a:pPr marL="64008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Contract management – facilitate contracts and billing           </a:t>
            </a:r>
          </a:p>
        </p:txBody>
      </p:sp>
    </p:spTree>
    <p:extLst>
      <p:ext uri="{BB962C8B-B14F-4D97-AF65-F5344CB8AC3E}">
        <p14:creationId xmlns:p14="http://schemas.microsoft.com/office/powerpoint/2010/main" val="143890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baseline="30000" dirty="0"/>
              <a:t>2</a:t>
            </a:r>
            <a:r>
              <a:rPr lang="en-US" dirty="0"/>
              <a:t> Program:  Solution to the Challenges of Community Solar in Illinois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757E7D-A43F-45F8-9E75-D15927BE6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225D-F5D8-42B6-9B28-A0F640D23F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Low Subscription value</a:t>
            </a:r>
          </a:p>
          <a:p>
            <a:pPr lvl="1"/>
            <a:r>
              <a:rPr lang="en-US" sz="2200" dirty="0"/>
              <a:t>Wholesale supply</a:t>
            </a:r>
          </a:p>
          <a:p>
            <a:pPr lvl="1"/>
            <a:r>
              <a:rPr lang="en-US" sz="2200" dirty="0"/>
              <a:t>Wholesale supply + capacity</a:t>
            </a:r>
          </a:p>
          <a:p>
            <a:r>
              <a:rPr lang="en-US" sz="2400" dirty="0"/>
              <a:t>Subscriptions yield savings…sometimes </a:t>
            </a:r>
          </a:p>
          <a:p>
            <a:pPr lvl="1"/>
            <a:r>
              <a:rPr lang="en-US" sz="2200" dirty="0"/>
              <a:t>Account size</a:t>
            </a:r>
          </a:p>
          <a:p>
            <a:pPr lvl="1"/>
            <a:r>
              <a:rPr lang="en-US" sz="2200" dirty="0"/>
              <a:t>Supply arrangements </a:t>
            </a:r>
          </a:p>
          <a:p>
            <a:r>
              <a:rPr lang="en-US" sz="2400" dirty="0"/>
              <a:t>Long term Subscribers are required</a:t>
            </a:r>
          </a:p>
          <a:p>
            <a:pPr lvl="1"/>
            <a:r>
              <a:rPr lang="en-US" sz="2200" dirty="0"/>
              <a:t>Cannot finance on short term Subscriptions</a:t>
            </a:r>
          </a:p>
          <a:p>
            <a:pPr lvl="1"/>
            <a:r>
              <a:rPr lang="en-US" sz="2200" dirty="0"/>
              <a:t>Need credit rated Subscribers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FC8381-063B-44B1-A5AE-6E603BA40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Complexity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6ABAB7-203E-4ED1-90A4-CCA05AF334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Rules and Limitations</a:t>
            </a:r>
          </a:p>
          <a:p>
            <a:pPr lvl="1"/>
            <a:r>
              <a:rPr lang="en-US" sz="2200" dirty="0"/>
              <a:t>40% maximum subscription</a:t>
            </a:r>
          </a:p>
          <a:p>
            <a:pPr lvl="1"/>
            <a:r>
              <a:rPr lang="en-US" sz="2200" dirty="0"/>
              <a:t>Lottery (non-qualitative) project selection </a:t>
            </a:r>
          </a:p>
          <a:p>
            <a:r>
              <a:rPr lang="en-US" sz="2400" dirty="0"/>
              <a:t>Development Realities</a:t>
            </a:r>
          </a:p>
          <a:p>
            <a:pPr lvl="1"/>
            <a:r>
              <a:rPr lang="en-US" sz="2200" dirty="0"/>
              <a:t>Very high interconnection costs may kill </a:t>
            </a:r>
          </a:p>
          <a:p>
            <a:pPr marL="201168" lvl="1" indent="0">
              <a:buNone/>
            </a:pPr>
            <a:r>
              <a:rPr lang="en-US" sz="2200" dirty="0"/>
              <a:t>   projects that are selected in the Lottery</a:t>
            </a:r>
          </a:p>
          <a:p>
            <a:r>
              <a:rPr lang="en-US" sz="2400" dirty="0"/>
              <a:t>Transaction Structure</a:t>
            </a:r>
          </a:p>
          <a:p>
            <a:pPr lvl="1"/>
            <a:r>
              <a:rPr lang="en-US" sz="2200" dirty="0"/>
              <a:t>Lease, purchase, pay-as-you-go</a:t>
            </a:r>
          </a:p>
          <a:p>
            <a:pPr lvl="1"/>
            <a:r>
              <a:rPr lang="en-US" sz="2200" dirty="0"/>
              <a:t>Subscription payment is new transaction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6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baseline="30000" dirty="0"/>
              <a:t>2</a:t>
            </a:r>
            <a:r>
              <a:rPr lang="en-US" dirty="0"/>
              <a:t> Program:  Overview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4A503-322A-4BEC-8ECA-FA274F6E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65CBA-8030-4874-A614-133522FA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6B142E9-5967-4E30-BF42-0CDCE5B43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781167"/>
              </p:ext>
            </p:extLst>
          </p:nvPr>
        </p:nvGraphicFramePr>
        <p:xfrm>
          <a:off x="1097280" y="1998809"/>
          <a:ext cx="10058399" cy="419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2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baseline="30000" dirty="0"/>
              <a:t>2</a:t>
            </a:r>
            <a:r>
              <a:rPr lang="en-US" dirty="0"/>
              <a:t> Program:  Objectives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4A503-322A-4BEC-8ECA-FA274F6E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65CBA-8030-4874-A614-133522FA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6B142E9-5967-4E30-BF42-0CDCE5B43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68446"/>
              </p:ext>
            </p:extLst>
          </p:nvPr>
        </p:nvGraphicFramePr>
        <p:xfrm>
          <a:off x="1097280" y="1998809"/>
          <a:ext cx="10058399" cy="419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37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033431"/>
          </a:xfrm>
        </p:spPr>
        <p:txBody>
          <a:bodyPr/>
          <a:lstStyle/>
          <a:p>
            <a:r>
              <a:rPr lang="en-US" dirty="0"/>
              <a:t>Initial Opportunity Assessment Reports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8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2880359"/>
            <a:ext cx="3519996" cy="3944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Free report for individual municipalities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Based on account information provided by municipality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Explains the community solar opportunity and identifies which accounts can achieve cost savings with Subscriptions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38DC3-9941-41ED-8301-13BA9DD5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73" y="274133"/>
            <a:ext cx="4827427" cy="6185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7C03C6-7913-42B2-95BC-4D65454843D2}"/>
              </a:ext>
            </a:extLst>
          </p:cNvPr>
          <p:cNvSpPr/>
          <p:nvPr/>
        </p:nvSpPr>
        <p:spPr>
          <a:xfrm>
            <a:off x="6835806" y="3642064"/>
            <a:ext cx="976544" cy="23747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4209-A761-4C94-9E83-1EE800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Report:  Executive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5EA75-E464-41A4-BA40-79DDDB72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Power Bureau     |     Metropolitan Mayors Caucus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5C45-5BCE-4976-952F-E7636675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882D-74C1-4B0A-A21B-472C41A44098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91035-7A11-4B4D-A862-E5DACBF6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41" y="99879"/>
            <a:ext cx="5529259" cy="6359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1711B0-905F-4201-83D9-6520B93FEFEB}"/>
              </a:ext>
            </a:extLst>
          </p:cNvPr>
          <p:cNvSpPr txBox="1"/>
          <p:nvPr/>
        </p:nvSpPr>
        <p:spPr>
          <a:xfrm>
            <a:off x="5481641" y="1477577"/>
            <a:ext cx="2685815" cy="21306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3319D-0FEA-41D9-9CD5-0BE7F8A09473}"/>
              </a:ext>
            </a:extLst>
          </p:cNvPr>
          <p:cNvSpPr txBox="1"/>
          <p:nvPr/>
        </p:nvSpPr>
        <p:spPr>
          <a:xfrm>
            <a:off x="8325085" y="99879"/>
            <a:ext cx="2685815" cy="21306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0A309-678B-4245-8CE4-ABD9AC4CB62C}"/>
              </a:ext>
            </a:extLst>
          </p:cNvPr>
          <p:cNvSpPr txBox="1"/>
          <p:nvPr/>
        </p:nvSpPr>
        <p:spPr>
          <a:xfrm>
            <a:off x="5329240" y="4444764"/>
            <a:ext cx="5681659" cy="21306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24E0E-FC48-47E0-AFB5-49F5D6C4498C}"/>
              </a:ext>
            </a:extLst>
          </p:cNvPr>
          <p:cNvSpPr txBox="1"/>
          <p:nvPr/>
        </p:nvSpPr>
        <p:spPr>
          <a:xfrm>
            <a:off x="8325084" y="2230520"/>
            <a:ext cx="2685815" cy="21306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D83B86-C1CE-4334-913F-68B44CFF0907}"/>
              </a:ext>
            </a:extLst>
          </p:cNvPr>
          <p:cNvSpPr/>
          <p:nvPr/>
        </p:nvSpPr>
        <p:spPr>
          <a:xfrm>
            <a:off x="4819187" y="2201945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8B7C5-08E6-433B-9415-115B18CBA61E}"/>
              </a:ext>
            </a:extLst>
          </p:cNvPr>
          <p:cNvSpPr/>
          <p:nvPr/>
        </p:nvSpPr>
        <p:spPr>
          <a:xfrm>
            <a:off x="11178682" y="763670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2D526-63BD-4EDA-9AA7-A21414366634}"/>
              </a:ext>
            </a:extLst>
          </p:cNvPr>
          <p:cNvSpPr/>
          <p:nvPr/>
        </p:nvSpPr>
        <p:spPr>
          <a:xfrm>
            <a:off x="11212483" y="3026341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9145BC-7C35-4017-BCAD-DB697C247CE7}"/>
              </a:ext>
            </a:extLst>
          </p:cNvPr>
          <p:cNvSpPr/>
          <p:nvPr/>
        </p:nvSpPr>
        <p:spPr>
          <a:xfrm>
            <a:off x="11163300" y="5309732"/>
            <a:ext cx="504825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44F739-9C15-4F4E-A13C-AFADE91FD1B3}"/>
              </a:ext>
            </a:extLst>
          </p:cNvPr>
          <p:cNvSpPr txBox="1">
            <a:spLocks/>
          </p:cNvSpPr>
          <p:nvPr/>
        </p:nvSpPr>
        <p:spPr>
          <a:xfrm>
            <a:off x="457200" y="3271382"/>
            <a:ext cx="3200400" cy="355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n-US" sz="2400" dirty="0"/>
              <a:t>CS</a:t>
            </a:r>
            <a:r>
              <a:rPr lang="en-US" sz="2400" baseline="30000" dirty="0"/>
              <a:t>2</a:t>
            </a:r>
            <a:r>
              <a:rPr lang="en-US" sz="2400" dirty="0"/>
              <a:t> Program Services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General Benefits of Community Solar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Specific Benefits for Community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Summary Table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8E6217-6F99-4673-A9FC-549B4F78E5EE}"/>
              </a:ext>
            </a:extLst>
          </p:cNvPr>
          <p:cNvSpPr/>
          <p:nvPr/>
        </p:nvSpPr>
        <p:spPr>
          <a:xfrm>
            <a:off x="5772151" y="5479355"/>
            <a:ext cx="576262" cy="3256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4EEF6F-D06B-4550-8F2F-45C94335A85C}"/>
              </a:ext>
            </a:extLst>
          </p:cNvPr>
          <p:cNvSpPr/>
          <p:nvPr/>
        </p:nvSpPr>
        <p:spPr>
          <a:xfrm>
            <a:off x="6876902" y="1258970"/>
            <a:ext cx="438298" cy="161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861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1313</TotalTime>
  <Words>953</Words>
  <Application>Microsoft Office PowerPoint</Application>
  <PresentationFormat>Widescreen</PresentationFormat>
  <Paragraphs>233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Retrospect</vt:lpstr>
      <vt:lpstr>Community Solar Clearinghouse Solution:  Initial Assessment Review</vt:lpstr>
      <vt:lpstr>Overview</vt:lpstr>
      <vt:lpstr>Introductions</vt:lpstr>
      <vt:lpstr>Community Solar Clearinghouse Solution (CS2 Program) for Municipalities</vt:lpstr>
      <vt:lpstr>CS2 Program:  Solution to the Challenges of Community Solar in Illinois</vt:lpstr>
      <vt:lpstr>CS2 Program:  Overview    </vt:lpstr>
      <vt:lpstr>CS2 Program:  Objectives    </vt:lpstr>
      <vt:lpstr>Initial Opportunity Assessment Reports</vt:lpstr>
      <vt:lpstr>Initial Report:  Executive Summary</vt:lpstr>
      <vt:lpstr>Initial Report:  Background Section</vt:lpstr>
      <vt:lpstr>Initial Report:   Subscription Costs</vt:lpstr>
      <vt:lpstr>Initial Report:   Subscription Benefits</vt:lpstr>
      <vt:lpstr>Initial Report:   Subscription Benefit Delivery</vt:lpstr>
      <vt:lpstr>Initial Report:   Analysis &amp; Recommendations</vt:lpstr>
      <vt:lpstr>Initial Report:   Analysis &amp; Recommendations</vt:lpstr>
      <vt:lpstr>PowerPoint Presentation</vt:lpstr>
      <vt:lpstr>Other Benefits:  Simplified Contracting</vt:lpstr>
      <vt:lpstr>Other Benefits:  Payment Management</vt:lpstr>
      <vt:lpstr>Conclusions</vt:lpstr>
      <vt:lpstr>For Discussion Now and Later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Procurement for Loyola University Chicago</dc:title>
  <dc:creator>Mark Pruitt</dc:creator>
  <cp:lastModifiedBy>Mark Pruitt</cp:lastModifiedBy>
  <cp:revision>33</cp:revision>
  <dcterms:created xsi:type="dcterms:W3CDTF">2019-01-17T13:35:12Z</dcterms:created>
  <dcterms:modified xsi:type="dcterms:W3CDTF">2019-02-08T14:28:28Z</dcterms:modified>
</cp:coreProperties>
</file>