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8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urger" userId="9b7019746d3ab78a" providerId="LiveId" clId="{71CB0924-A84E-BE4F-9911-106B8C96CA23}"/>
    <pc:docChg chg="undo custSel addSld delSld modSld sldOrd">
      <pc:chgData name="Mark Burger" userId="9b7019746d3ab78a" providerId="LiveId" clId="{71CB0924-A84E-BE4F-9911-106B8C96CA23}" dt="2019-02-08T23:48:13.334" v="2048" actId="20577"/>
      <pc:docMkLst>
        <pc:docMk/>
      </pc:docMkLst>
      <pc:sldChg chg="addSp delSp modSp">
        <pc:chgData name="Mark Burger" userId="9b7019746d3ab78a" providerId="LiveId" clId="{71CB0924-A84E-BE4F-9911-106B8C96CA23}" dt="2019-02-07T17:00:54.066" v="1959" actId="2711"/>
        <pc:sldMkLst>
          <pc:docMk/>
          <pc:sldMk cId="2481956761" sldId="256"/>
        </pc:sldMkLst>
        <pc:spChg chg="mod">
          <ac:chgData name="Mark Burger" userId="9b7019746d3ab78a" providerId="LiveId" clId="{71CB0924-A84E-BE4F-9911-106B8C96CA23}" dt="2019-02-07T17:00:54.066" v="1959" actId="2711"/>
          <ac:spMkLst>
            <pc:docMk/>
            <pc:sldMk cId="2481956761" sldId="256"/>
            <ac:spMk id="2" creationId="{1AFA2B1D-D9EC-DC4A-8A8A-68E0A583B27E}"/>
          </ac:spMkLst>
        </pc:spChg>
        <pc:picChg chg="del">
          <ac:chgData name="Mark Burger" userId="9b7019746d3ab78a" providerId="LiveId" clId="{71CB0924-A84E-BE4F-9911-106B8C96CA23}" dt="2019-02-07T16:02:51.389" v="0" actId="478"/>
          <ac:picMkLst>
            <pc:docMk/>
            <pc:sldMk cId="2481956761" sldId="256"/>
            <ac:picMk id="4" creationId="{60CE761D-9E26-354C-8E15-FB7B02A479AA}"/>
          </ac:picMkLst>
        </pc:picChg>
        <pc:picChg chg="add mod">
          <ac:chgData name="Mark Burger" userId="9b7019746d3ab78a" providerId="LiveId" clId="{71CB0924-A84E-BE4F-9911-106B8C96CA23}" dt="2019-02-07T16:03:10.516" v="5" actId="14100"/>
          <ac:picMkLst>
            <pc:docMk/>
            <pc:sldMk cId="2481956761" sldId="256"/>
            <ac:picMk id="5" creationId="{03D9815B-BA0D-CA4B-89B3-B3B1711D2BE7}"/>
          </ac:picMkLst>
        </pc:picChg>
      </pc:sldChg>
      <pc:sldChg chg="modSp">
        <pc:chgData name="Mark Burger" userId="9b7019746d3ab78a" providerId="LiveId" clId="{71CB0924-A84E-BE4F-9911-106B8C96CA23}" dt="2019-02-07T17:01:04.495" v="1960" actId="2711"/>
        <pc:sldMkLst>
          <pc:docMk/>
          <pc:sldMk cId="3076742483" sldId="257"/>
        </pc:sldMkLst>
        <pc:spChg chg="mod">
          <ac:chgData name="Mark Burger" userId="9b7019746d3ab78a" providerId="LiveId" clId="{71CB0924-A84E-BE4F-9911-106B8C96CA23}" dt="2019-02-07T17:01:04.495" v="1960" actId="2711"/>
          <ac:spMkLst>
            <pc:docMk/>
            <pc:sldMk cId="3076742483" sldId="257"/>
            <ac:spMk id="2" creationId="{DBE6F0FB-BF4D-1744-ADB3-39DF46357446}"/>
          </ac:spMkLst>
        </pc:spChg>
      </pc:sldChg>
      <pc:sldChg chg="del">
        <pc:chgData name="Mark Burger" userId="9b7019746d3ab78a" providerId="LiveId" clId="{71CB0924-A84E-BE4F-9911-106B8C96CA23}" dt="2019-02-07T16:52:06.557" v="1377" actId="2696"/>
        <pc:sldMkLst>
          <pc:docMk/>
          <pc:sldMk cId="688992246" sldId="258"/>
        </pc:sldMkLst>
      </pc:sldChg>
      <pc:sldChg chg="modSp">
        <pc:chgData name="Mark Burger" userId="9b7019746d3ab78a" providerId="LiveId" clId="{71CB0924-A84E-BE4F-9911-106B8C96CA23}" dt="2019-02-08T23:48:13.334" v="2048" actId="20577"/>
        <pc:sldMkLst>
          <pc:docMk/>
          <pc:sldMk cId="430622669" sldId="259"/>
        </pc:sldMkLst>
        <pc:spChg chg="mod">
          <ac:chgData name="Mark Burger" userId="9b7019746d3ab78a" providerId="LiveId" clId="{71CB0924-A84E-BE4F-9911-106B8C96CA23}" dt="2019-02-07T16:51:46.600" v="1376" actId="20577"/>
          <ac:spMkLst>
            <pc:docMk/>
            <pc:sldMk cId="430622669" sldId="259"/>
            <ac:spMk id="2" creationId="{44D74B50-69E5-7A4B-88E8-18C6293DCB81}"/>
          </ac:spMkLst>
        </pc:spChg>
        <pc:graphicFrameChg chg="mod modGraphic">
          <ac:chgData name="Mark Burger" userId="9b7019746d3ab78a" providerId="LiveId" clId="{71CB0924-A84E-BE4F-9911-106B8C96CA23}" dt="2019-02-08T23:48:13.334" v="2048" actId="20577"/>
          <ac:graphicFrameMkLst>
            <pc:docMk/>
            <pc:sldMk cId="430622669" sldId="259"/>
            <ac:graphicFrameMk id="4" creationId="{BD8B75F6-11D9-F14E-84F1-A2B0A55E9E88}"/>
          </ac:graphicFrameMkLst>
        </pc:graphicFrameChg>
      </pc:sldChg>
      <pc:sldChg chg="del">
        <pc:chgData name="Mark Burger" userId="9b7019746d3ab78a" providerId="LiveId" clId="{71CB0924-A84E-BE4F-9911-106B8C96CA23}" dt="2019-02-07T16:52:12.561" v="1378" actId="2696"/>
        <pc:sldMkLst>
          <pc:docMk/>
          <pc:sldMk cId="1891045761" sldId="260"/>
        </pc:sldMkLst>
      </pc:sldChg>
      <pc:sldChg chg="addSp delSp modSp">
        <pc:chgData name="Mark Burger" userId="9b7019746d3ab78a" providerId="LiveId" clId="{71CB0924-A84E-BE4F-9911-106B8C96CA23}" dt="2019-02-07T17:01:18.644" v="1961" actId="2711"/>
        <pc:sldMkLst>
          <pc:docMk/>
          <pc:sldMk cId="2064263486" sldId="263"/>
        </pc:sldMkLst>
        <pc:spChg chg="mod">
          <ac:chgData name="Mark Burger" userId="9b7019746d3ab78a" providerId="LiveId" clId="{71CB0924-A84E-BE4F-9911-106B8C96CA23}" dt="2019-02-07T17:01:18.644" v="1961" actId="2711"/>
          <ac:spMkLst>
            <pc:docMk/>
            <pc:sldMk cId="2064263486" sldId="263"/>
            <ac:spMk id="2" creationId="{BFC28D1E-B623-BF4B-99FA-FD9846550D00}"/>
          </ac:spMkLst>
        </pc:spChg>
        <pc:spChg chg="add del mod">
          <ac:chgData name="Mark Burger" userId="9b7019746d3ab78a" providerId="LiveId" clId="{71CB0924-A84E-BE4F-9911-106B8C96CA23}" dt="2019-02-07T16:07:51.837" v="7" actId="478"/>
          <ac:spMkLst>
            <pc:docMk/>
            <pc:sldMk cId="2064263486" sldId="263"/>
            <ac:spMk id="4" creationId="{1DDFFD06-C676-944F-8462-4CE78251C2CF}"/>
          </ac:spMkLst>
        </pc:spChg>
        <pc:spChg chg="add del mod">
          <ac:chgData name="Mark Burger" userId="9b7019746d3ab78a" providerId="LiveId" clId="{71CB0924-A84E-BE4F-9911-106B8C96CA23}" dt="2019-02-07T16:12:53.307" v="607" actId="255"/>
          <ac:spMkLst>
            <pc:docMk/>
            <pc:sldMk cId="2064263486" sldId="263"/>
            <ac:spMk id="11" creationId="{96506AF8-526C-43E6-A18A-386C54B2E205}"/>
          </ac:spMkLst>
        </pc:spChg>
      </pc:sldChg>
      <pc:sldChg chg="modSp">
        <pc:chgData name="Mark Burger" userId="9b7019746d3ab78a" providerId="LiveId" clId="{71CB0924-A84E-BE4F-9911-106B8C96CA23}" dt="2019-02-07T17:02:14.580" v="1966" actId="27636"/>
        <pc:sldMkLst>
          <pc:docMk/>
          <pc:sldMk cId="2790161363" sldId="265"/>
        </pc:sldMkLst>
        <pc:spChg chg="mod">
          <ac:chgData name="Mark Burger" userId="9b7019746d3ab78a" providerId="LiveId" clId="{71CB0924-A84E-BE4F-9911-106B8C96CA23}" dt="2019-02-07T17:02:14.580" v="1966" actId="27636"/>
          <ac:spMkLst>
            <pc:docMk/>
            <pc:sldMk cId="2790161363" sldId="265"/>
            <ac:spMk id="13" creationId="{5860FA7A-C6C6-514C-9192-823D89CAF3DF}"/>
          </ac:spMkLst>
        </pc:spChg>
        <pc:spChg chg="mod">
          <ac:chgData name="Mark Burger" userId="9b7019746d3ab78a" providerId="LiveId" clId="{71CB0924-A84E-BE4F-9911-106B8C96CA23}" dt="2019-02-07T16:58:57.423" v="1670" actId="255"/>
          <ac:spMkLst>
            <pc:docMk/>
            <pc:sldMk cId="2790161363" sldId="265"/>
            <ac:spMk id="20" creationId="{A7AB00BD-1628-2249-A58C-55CCF7429D1F}"/>
          </ac:spMkLst>
        </pc:spChg>
      </pc:sldChg>
      <pc:sldChg chg="modSp">
        <pc:chgData name="Mark Burger" userId="9b7019746d3ab78a" providerId="LiveId" clId="{71CB0924-A84E-BE4F-9911-106B8C96CA23}" dt="2019-02-07T17:02:27.116" v="1970" actId="113"/>
        <pc:sldMkLst>
          <pc:docMk/>
          <pc:sldMk cId="3958310639" sldId="266"/>
        </pc:sldMkLst>
        <pc:spChg chg="mod">
          <ac:chgData name="Mark Burger" userId="9b7019746d3ab78a" providerId="LiveId" clId="{71CB0924-A84E-BE4F-9911-106B8C96CA23}" dt="2019-02-07T17:02:27.116" v="1970" actId="113"/>
          <ac:spMkLst>
            <pc:docMk/>
            <pc:sldMk cId="3958310639" sldId="266"/>
            <ac:spMk id="13" creationId="{5860FA7A-C6C6-514C-9192-823D89CAF3DF}"/>
          </ac:spMkLst>
        </pc:spChg>
        <pc:spChg chg="mod">
          <ac:chgData name="Mark Burger" userId="9b7019746d3ab78a" providerId="LiveId" clId="{71CB0924-A84E-BE4F-9911-106B8C96CA23}" dt="2019-02-07T17:00:32.251" v="1958" actId="255"/>
          <ac:spMkLst>
            <pc:docMk/>
            <pc:sldMk cId="3958310639" sldId="266"/>
            <ac:spMk id="20" creationId="{A7AB00BD-1628-2249-A58C-55CCF7429D1F}"/>
          </ac:spMkLst>
        </pc:spChg>
      </pc:sldChg>
      <pc:sldChg chg="delSp modSp add ord">
        <pc:chgData name="Mark Burger" userId="9b7019746d3ab78a" providerId="LiveId" clId="{71CB0924-A84E-BE4F-9911-106B8C96CA23}" dt="2019-02-07T17:02:06.591" v="1964" actId="27636"/>
        <pc:sldMkLst>
          <pc:docMk/>
          <pc:sldMk cId="2137091284" sldId="268"/>
        </pc:sldMkLst>
        <pc:spChg chg="mod">
          <ac:chgData name="Mark Burger" userId="9b7019746d3ab78a" providerId="LiveId" clId="{71CB0924-A84E-BE4F-9911-106B8C96CA23}" dt="2019-02-07T17:02:06.591" v="1964" actId="27636"/>
          <ac:spMkLst>
            <pc:docMk/>
            <pc:sldMk cId="2137091284" sldId="268"/>
            <ac:spMk id="13" creationId="{5860FA7A-C6C6-514C-9192-823D89CAF3DF}"/>
          </ac:spMkLst>
        </pc:spChg>
        <pc:spChg chg="del">
          <ac:chgData name="Mark Burger" userId="9b7019746d3ab78a" providerId="LiveId" clId="{71CB0924-A84E-BE4F-9911-106B8C96CA23}" dt="2019-02-07T17:02:01.928" v="1962" actId="478"/>
          <ac:spMkLst>
            <pc:docMk/>
            <pc:sldMk cId="2137091284" sldId="268"/>
            <ac:spMk id="14" creationId="{16255E85-97F4-8F43-AEDB-06E5FAB158ED}"/>
          </ac:spMkLst>
        </pc:spChg>
        <pc:spChg chg="mod">
          <ac:chgData name="Mark Burger" userId="9b7019746d3ab78a" providerId="LiveId" clId="{71CB0924-A84E-BE4F-9911-106B8C96CA23}" dt="2019-02-07T16:56:40.154" v="1415" actId="114"/>
          <ac:spMkLst>
            <pc:docMk/>
            <pc:sldMk cId="2137091284" sldId="268"/>
            <ac:spMk id="20" creationId="{A7AB00BD-1628-2249-A58C-55CCF7429D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01D9-B5E2-204D-8225-7208BE568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3887-73D6-3242-9576-A372F1F74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A35B-23C7-0A4D-BD46-8A5AB7ED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303EB-3346-054E-853B-BBE9FD69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CD35-81D0-E44A-BEBD-C1C18C48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4A99-AB6E-4D41-9071-4954DCE1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C099E-1CF6-144E-8AB5-A1CEC81F1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EC7A-50B8-1F47-B93B-9E9B68DF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24CA-52BB-544C-86F1-038972F2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73EB1-6C47-F640-BC36-9FF83B9D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8C8F4-6B2E-C44F-953E-5C65BBF5C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DA738-6D07-F94E-8752-02893553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622BE-57C3-AB48-8484-79728733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23BF-8821-5241-8674-8CCC0D69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34CB-BF21-7D43-8FAA-027DABC5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1881-017A-7449-9833-07883587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DC1F-2703-9644-B7B4-F8EBF551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4A35-B427-4E46-9B52-D43A0885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0F3B-A66E-1543-AFEE-196DB2D4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D719-1E47-2F46-A9FE-55F53DCA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52E-5E5F-EC42-BF0B-931B8F12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DAEB-7742-3B49-9A02-DFE8FC7F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7E37-3735-7B4A-95E4-DC22DE1B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689BA-566B-4A41-98B2-096A73D5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4677-D175-614B-8B9A-CC735A19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4CF1-C30D-504C-A3B8-922BED29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5918-75FA-8649-AD9C-98D03BB1A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1E8EF-ED75-B647-99C7-C7D3891A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5AC38-0F1A-8342-8617-65040260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8DB5C-E671-E544-B863-E3A6A5C0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F0896-3F62-7E41-8A67-2AF45ED0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5974-1E6F-D648-BA59-5E9BA1B5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2B9F-146F-284C-806C-8CA9F607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91E53-DABC-714F-BEC3-30C1E9F98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C1998-8B82-4947-BF43-AD466C01B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465B8-23C6-F741-BF00-D1CE01CBD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E9EE4-B154-C242-A953-EDD8E89E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FCAE3-0EA1-1048-83E1-D35DAF91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C678B-8719-2D43-9B10-A6FB9E26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C182-F399-294B-8EC7-5FC19CA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52F4F-A411-8B4F-A382-3950D12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09D3D-AA98-5844-A087-76C75D0F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D116D-C217-184A-8D23-5E7C820A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BAA6C-BE3B-4449-BE61-66689DD5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44E48-2A7A-8A49-8F41-912FA273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0C725-720A-1040-A07C-9C6A6511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63D9-E1F4-464A-A99E-E06DFF20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63C-6D13-4C4A-AA48-A3422639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6A0C-D9AA-5A4A-ABE4-3346CE1A1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892C7-F900-494F-AD4C-EA60182E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42E33-F6E8-5C4F-9BCB-242E8A87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1FD6-436A-9E4B-B28B-529911C1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87C2-726E-924E-8C5C-7819286F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D1DEA-613C-934E-AB69-0277C3451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D7AD9-5A0E-FF4C-9105-D0997A03B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7FAED-A29D-D64A-987E-7A7EC62E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2DB48-BB6D-5441-9847-C22F569F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50D23-3EA8-BC49-8AE6-DAAC2454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B437C-B509-374B-B13A-EB709585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17D44-BE31-F142-ACD4-91375D2C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9C87-D0B0-AF46-9508-7C03D3329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2B63-24CA-E546-851C-EBC12A58674D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2DF9F-D4B4-184A-A697-FA09A672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9051-C10D-BC4E-A8EA-8942E515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B2D-25A4-B04F-BBA7-A569ECE3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2B1D-D9EC-DC4A-8A8A-68E0A583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445251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Start of the Illinois Solar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97CAE-0517-F94A-871A-61C85E269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US" dirty="0"/>
              <a:t>Mark Burger, Solar Consultant, Seven Generations Ahead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D9815B-BA0D-CA4B-89B3-B3B1711D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65" y="501649"/>
            <a:ext cx="7268578" cy="3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F0FB-BF4D-1744-ADB3-39DF4635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Illinois solar market just getting started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4E66A-0716-4218-B799-636FFD79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Thru late 2018 (SEIA.ORG)</a:t>
            </a:r>
          </a:p>
          <a:p>
            <a:r>
              <a:rPr lang="en-US" b="1" dirty="0">
                <a:solidFill>
                  <a:schemeClr val="bg1"/>
                </a:solidFill>
              </a:rPr>
              <a:t>0.08% of Illinois electricity generated 2018</a:t>
            </a:r>
          </a:p>
          <a:p>
            <a:r>
              <a:rPr lang="en-US" b="1" dirty="0">
                <a:solidFill>
                  <a:schemeClr val="bg1"/>
                </a:solidFill>
              </a:rPr>
              <a:t>2,718 installations</a:t>
            </a:r>
          </a:p>
          <a:p>
            <a:r>
              <a:rPr lang="en-US" b="1" dirty="0">
                <a:solidFill>
                  <a:schemeClr val="bg1"/>
                </a:solidFill>
              </a:rPr>
              <a:t>100.5 megawatts of capacity</a:t>
            </a:r>
          </a:p>
          <a:p>
            <a:r>
              <a:rPr lang="en-US" b="1" dirty="0">
                <a:solidFill>
                  <a:schemeClr val="bg1"/>
                </a:solidFill>
              </a:rPr>
              <a:t>147,000 megawatt hours generated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C85C4FC-6E37-9A49-B5F4-25C3D8D9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22667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674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06A4EC-BCC4-2846-999E-02416EEE9984}"/>
              </a:ext>
            </a:extLst>
          </p:cNvPr>
          <p:cNvSpPr txBox="1">
            <a:spLocks/>
          </p:cNvSpPr>
          <p:nvPr/>
        </p:nvSpPr>
        <p:spPr>
          <a:xfrm>
            <a:off x="838200" y="470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Numerous market segments to develop solar electricity, either onsite or offsite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762F064-CD12-FD48-9199-DCFB7C2F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51" y="1866116"/>
            <a:ext cx="6244774" cy="4695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087A34-C547-C845-A1D8-BFE0A1589C73}"/>
              </a:ext>
            </a:extLst>
          </p:cNvPr>
          <p:cNvSpPr txBox="1"/>
          <p:nvPr/>
        </p:nvSpPr>
        <p:spPr>
          <a:xfrm>
            <a:off x="579433" y="345435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43C18-8E8E-0941-BBFC-B54A0C106675}"/>
              </a:ext>
            </a:extLst>
          </p:cNvPr>
          <p:cNvSpPr txBox="1"/>
          <p:nvPr/>
        </p:nvSpPr>
        <p:spPr>
          <a:xfrm>
            <a:off x="600600" y="4396618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Lease - Purchase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FFD6F-A382-D241-819C-CDBE063C3840}"/>
              </a:ext>
            </a:extLst>
          </p:cNvPr>
          <p:cNvSpPr txBox="1"/>
          <p:nvPr/>
        </p:nvSpPr>
        <p:spPr>
          <a:xfrm>
            <a:off x="9223219" y="1773895"/>
            <a:ext cx="195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Power Purchase Agreement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624661-614F-A146-B3FC-1596D6FC657D}"/>
              </a:ext>
            </a:extLst>
          </p:cNvPr>
          <p:cNvSpPr txBox="1"/>
          <p:nvPr/>
        </p:nvSpPr>
        <p:spPr>
          <a:xfrm>
            <a:off x="9223219" y="3186801"/>
            <a:ext cx="2298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Community Solar Subscription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4395C-76D5-F04E-904A-288A1942CAFF}"/>
              </a:ext>
            </a:extLst>
          </p:cNvPr>
          <p:cNvSpPr txBox="1"/>
          <p:nvPr/>
        </p:nvSpPr>
        <p:spPr>
          <a:xfrm>
            <a:off x="9223219" y="4772663"/>
            <a:ext cx="2130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Municipal Aggregation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88E321-B960-ED44-82DF-758F862F5CFD}"/>
              </a:ext>
            </a:extLst>
          </p:cNvPr>
          <p:cNvSpPr txBox="1"/>
          <p:nvPr/>
        </p:nvSpPr>
        <p:spPr>
          <a:xfrm>
            <a:off x="298219" y="221990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254229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34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28D1E-B623-BF4B-99FA-FD984655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+mn-lt"/>
              </a:rPr>
              <a:t>Approved Vendors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841D0AC-D2E7-8C40-AE17-66F397BF9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r="1" b="1233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506AF8-526C-43E6-A18A-386C54B2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071" y="902606"/>
            <a:ext cx="4108382" cy="48523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Businesses vetted by Illinois Power Agency with installers certified by Illinois Commerce Commission are deliverers of solar</a:t>
            </a:r>
          </a:p>
        </p:txBody>
      </p:sp>
    </p:spTree>
    <p:extLst>
      <p:ext uri="{BB962C8B-B14F-4D97-AF65-F5344CB8AC3E}">
        <p14:creationId xmlns:p14="http://schemas.microsoft.com/office/powerpoint/2010/main" val="206426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4B50-69E5-7A4B-88E8-18C6293D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3087"/>
            <a:ext cx="5820779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Different market segments of supply and SREC funding in early stages of FEJA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E4ED301-22A8-0C49-A156-77BA4CF50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D8B75F6-11D9-F14E-84F1-A2B0A55E9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015898"/>
              </p:ext>
            </p:extLst>
          </p:nvPr>
        </p:nvGraphicFramePr>
        <p:xfrm>
          <a:off x="550938" y="3110744"/>
          <a:ext cx="11413237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6628">
                  <a:extLst>
                    <a:ext uri="{9D8B030D-6E8A-4147-A177-3AD203B41FA5}">
                      <a16:colId xmlns:a16="http://schemas.microsoft.com/office/drawing/2014/main" val="3549479517"/>
                    </a:ext>
                  </a:extLst>
                </a:gridCol>
                <a:gridCol w="2192782">
                  <a:extLst>
                    <a:ext uri="{9D8B030D-6E8A-4147-A177-3AD203B41FA5}">
                      <a16:colId xmlns:a16="http://schemas.microsoft.com/office/drawing/2014/main" val="2131223671"/>
                    </a:ext>
                  </a:extLst>
                </a:gridCol>
                <a:gridCol w="2192782">
                  <a:extLst>
                    <a:ext uri="{9D8B030D-6E8A-4147-A177-3AD203B41FA5}">
                      <a16:colId xmlns:a16="http://schemas.microsoft.com/office/drawing/2014/main" val="3910991294"/>
                    </a:ext>
                  </a:extLst>
                </a:gridCol>
                <a:gridCol w="2261045">
                  <a:extLst>
                    <a:ext uri="{9D8B030D-6E8A-4147-A177-3AD203B41FA5}">
                      <a16:colId xmlns:a16="http://schemas.microsoft.com/office/drawing/2014/main" val="307997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RESIDENTIAL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76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 ComEd interconnection 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398 Projects</a:t>
                      </a:r>
                    </a:p>
                    <a:p>
                      <a:pPr algn="r"/>
                      <a:r>
                        <a:rPr lang="en-US" sz="2400" b="1" dirty="0"/>
                        <a:t>4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103 Projects</a:t>
                      </a:r>
                    </a:p>
                    <a:p>
                      <a:pPr algn="r"/>
                      <a:r>
                        <a:rPr lang="en-US" sz="2400" b="1" dirty="0"/>
                        <a:t>72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642 Projects 1,214 Megawatts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7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IPA Adjustable Blocks 1-3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117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117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117 Megawatts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0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 IPA process as of 2/7/19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192 Projects</a:t>
                      </a:r>
                    </a:p>
                    <a:p>
                      <a:pPr algn="r"/>
                      <a:r>
                        <a:rPr lang="en-US" sz="2400" b="1" dirty="0"/>
                        <a:t>1.2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67 Projects</a:t>
                      </a:r>
                    </a:p>
                    <a:p>
                      <a:pPr algn="r"/>
                      <a:r>
                        <a:rPr lang="en-US" sz="2400" b="1" dirty="0"/>
                        <a:t>24 Megawatts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209 Projects</a:t>
                      </a:r>
                    </a:p>
                    <a:p>
                      <a:pPr algn="r"/>
                      <a:r>
                        <a:rPr lang="en-US" sz="2400" b="1"/>
                        <a:t>410 Megawatts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7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622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E8023C-165E-AC44-8027-EC72525B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/>
          <a:stretch/>
        </p:blipFill>
        <p:spPr>
          <a:xfrm>
            <a:off x="5762899" y="0"/>
            <a:ext cx="6423053" cy="68580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860FA7A-C6C6-514C-9192-823D89CA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42" y="503236"/>
            <a:ext cx="4634895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Going forward…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39E1F-DA7B-7940-917E-58BFB217E52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32637-8620-534A-B49B-D9E92134CA7F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431B3-29CE-8E44-940C-A2FBEC4393D1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7C46-4331-0E4E-8F4D-34BE36CA4E1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0594A-CB3F-EC44-83BC-B0B5A02DF755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B00BD-1628-2249-A58C-55CCF7429D1F}"/>
              </a:ext>
            </a:extLst>
          </p:cNvPr>
          <p:cNvSpPr txBox="1"/>
          <p:nvPr/>
        </p:nvSpPr>
        <p:spPr>
          <a:xfrm>
            <a:off x="33385" y="-15119"/>
            <a:ext cx="5723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Follow the action at Illinois Power Agency </a:t>
            </a:r>
            <a:r>
              <a:rPr lang="en-US" sz="3600" i="1" dirty="0" err="1"/>
              <a:t>www.illinoisabp.com</a:t>
            </a:r>
            <a:r>
              <a:rPr lang="en-US" sz="3600" dirty="0"/>
              <a:t> </a:t>
            </a:r>
            <a:r>
              <a:rPr lang="en-US" sz="3600" i="1" dirty="0" err="1"/>
              <a:t>www.illinoissfa.com</a:t>
            </a:r>
            <a:endParaRPr lang="en-US" sz="36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Also follow these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i="1" dirty="0"/>
              <a:t>ElevateEnergy.org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i="1" dirty="0"/>
              <a:t>CitizensUtilityBoard.org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Environmental Law &amp; Policy Center </a:t>
            </a:r>
            <a:r>
              <a:rPr lang="en-US" sz="3600" i="1" dirty="0"/>
              <a:t>elpc.org</a:t>
            </a:r>
          </a:p>
        </p:txBody>
      </p:sp>
    </p:spTree>
    <p:extLst>
      <p:ext uri="{BB962C8B-B14F-4D97-AF65-F5344CB8AC3E}">
        <p14:creationId xmlns:p14="http://schemas.microsoft.com/office/powerpoint/2010/main" val="213709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E8023C-165E-AC44-8027-EC72525B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/>
          <a:stretch/>
        </p:blipFill>
        <p:spPr>
          <a:xfrm>
            <a:off x="5762899" y="0"/>
            <a:ext cx="6423053" cy="68580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860FA7A-C6C6-514C-9192-823D89CA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42" y="503236"/>
            <a:ext cx="4634895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Going forward…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55E85-97F4-8F43-AEDB-06E5FAB158ED}"/>
              </a:ext>
            </a:extLst>
          </p:cNvPr>
          <p:cNvSpPr txBox="1"/>
          <p:nvPr/>
        </p:nvSpPr>
        <p:spPr>
          <a:xfrm>
            <a:off x="10228337" y="-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39E1F-DA7B-7940-917E-58BFB217E52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32637-8620-534A-B49B-D9E92134CA7F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431B3-29CE-8E44-940C-A2FBEC4393D1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7C46-4331-0E4E-8F4D-34BE36CA4E1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0594A-CB3F-EC44-83BC-B0B5A02DF755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B00BD-1628-2249-A58C-55CCF7429D1F}"/>
              </a:ext>
            </a:extLst>
          </p:cNvPr>
          <p:cNvSpPr txBox="1"/>
          <p:nvPr/>
        </p:nvSpPr>
        <p:spPr>
          <a:xfrm>
            <a:off x="33385" y="-15119"/>
            <a:ext cx="572346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Municipalities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Get your regulatory house in order – solar permitting, inspections, review,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Become a </a:t>
            </a:r>
            <a:r>
              <a:rPr lang="en-US" sz="2600" b="1" i="1" dirty="0"/>
              <a:t>SolSmart</a:t>
            </a:r>
            <a:r>
              <a:rPr lang="en-US" sz="2600" i="1" dirty="0"/>
              <a:t>.org </a:t>
            </a:r>
            <a:r>
              <a:rPr lang="en-US" sz="2600" dirty="0"/>
              <a:t>partner, like Kane County and City of Aurora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/>
              <a:t>Solar Actions – online permitting, streamlined processing, eliminate barriers like unnecessary special permitting or hearings.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/>
              <a:t>Municipal Aggregation</a:t>
            </a:r>
            <a:r>
              <a:rPr lang="en-US" sz="2600" dirty="0"/>
              <a:t> - consider incorporating solar for residential/small commercial market in existing or as a way to revive inactive programs</a:t>
            </a:r>
          </a:p>
        </p:txBody>
      </p:sp>
    </p:spTree>
    <p:extLst>
      <p:ext uri="{BB962C8B-B14F-4D97-AF65-F5344CB8AC3E}">
        <p14:creationId xmlns:p14="http://schemas.microsoft.com/office/powerpoint/2010/main" val="279016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E8023C-165E-AC44-8027-EC72525B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/>
          <a:stretch/>
        </p:blipFill>
        <p:spPr>
          <a:xfrm>
            <a:off x="5762899" y="0"/>
            <a:ext cx="6423053" cy="68580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860FA7A-C6C6-514C-9192-823D89CA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42" y="503236"/>
            <a:ext cx="4634895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Going forward…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55E85-97F4-8F43-AEDB-06E5FAB158ED}"/>
              </a:ext>
            </a:extLst>
          </p:cNvPr>
          <p:cNvSpPr txBox="1"/>
          <p:nvPr/>
        </p:nvSpPr>
        <p:spPr>
          <a:xfrm>
            <a:off x="10228337" y="-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39E1F-DA7B-7940-917E-58BFB217E52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32637-8620-534A-B49B-D9E92134CA7F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431B3-29CE-8E44-940C-A2FBEC4393D1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7C46-4331-0E4E-8F4D-34BE36CA4E12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0594A-CB3F-EC44-83BC-B0B5A02DF755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B00BD-1628-2249-A58C-55CCF7429D1F}"/>
              </a:ext>
            </a:extLst>
          </p:cNvPr>
          <p:cNvSpPr txBox="1"/>
          <p:nvPr/>
        </p:nvSpPr>
        <p:spPr>
          <a:xfrm>
            <a:off x="33385" y="-15119"/>
            <a:ext cx="5723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Organizations and Individuals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Start planning NOW for solar procurement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/>
              <a:t>Tax credits start phasing out in 2020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/>
              <a:t>Decide on-site or off-site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/>
              <a:t>Plan on a competitive procurement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395831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81DFE6-9328-8A48-9C9E-94A1E93CD7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+mn-lt"/>
              </a:rPr>
              <a:t>THANK YOU!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5B644-361B-2A4B-86C5-E02B0204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5" y="1352939"/>
            <a:ext cx="5990253" cy="4492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614D5-906E-A044-898A-C16EA07D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431" y="5089979"/>
            <a:ext cx="4279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 of the Illinois Solar Journey</vt:lpstr>
      <vt:lpstr>Illinois solar market just getting started</vt:lpstr>
      <vt:lpstr>PowerPoint Presentation</vt:lpstr>
      <vt:lpstr>Approved Vendors</vt:lpstr>
      <vt:lpstr>Different market segments of supply and SREC funding in early stages of FEJA</vt:lpstr>
      <vt:lpstr>Going forward…</vt:lpstr>
      <vt:lpstr>Going forward…</vt:lpstr>
      <vt:lpstr>Going forward…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of the Illinois Solar Journey</dc:title>
  <dc:creator>Mark Burger</dc:creator>
  <cp:lastModifiedBy>Mark Burger</cp:lastModifiedBy>
  <cp:revision>16</cp:revision>
  <dcterms:created xsi:type="dcterms:W3CDTF">2019-02-04T20:33:32Z</dcterms:created>
  <dcterms:modified xsi:type="dcterms:W3CDTF">2019-02-08T23:48:22Z</dcterms:modified>
</cp:coreProperties>
</file>