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9" r:id="rId3"/>
    <p:sldId id="261" r:id="rId4"/>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9F3BF-6E09-4915-A54D-4C2A510BC7CD}" type="datetimeFigureOut">
              <a:rPr lang="en-US" smtClean="0"/>
              <a:t>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990761-76C0-4941-99AF-25F572BFD9DF}" type="slidenum">
              <a:rPr lang="en-US" smtClean="0"/>
              <a:t>‹#›</a:t>
            </a:fld>
            <a:endParaRPr lang="en-US"/>
          </a:p>
        </p:txBody>
      </p:sp>
    </p:spTree>
    <p:extLst>
      <p:ext uri="{BB962C8B-B14F-4D97-AF65-F5344CB8AC3E}">
        <p14:creationId xmlns:p14="http://schemas.microsoft.com/office/powerpoint/2010/main" val="1561356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5" name="Shape 22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Join students of all ages, along with individuals across the Midwest, in celebrating National Farm to School Month by crunching into locally grown apples at NOON on Thursday, October 22, 2015.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This collective crunch encourages healthy eating and supports farm to school and other local food purchasing initiatives throughout the region. It’s also a fun way to connect food and nutrition to all kinds of classroom curricula – from science to art! The Great Apple Crunch provides your school, district, county or organization the framework to host a successful local food promotion event this October.</a:t>
            </a:r>
          </a:p>
        </p:txBody>
      </p:sp>
      <p:sp>
        <p:nvSpPr>
          <p:cNvPr id="226" name="Shape 2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03234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5" name="Shape 22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Join students of all ages, along with individuals across the Midwest, in celebrating National Farm to School Month by crunching into locally grown apples at NOON on Thursday, October 22, 2015.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This collective crunch encourages healthy eating and supports farm to school and other local food purchasing initiatives throughout the region. It’s also a fun way to connect food and nutrition to all kinds of classroom curricula – from science to art! The Great Apple Crunch provides your school, district, county or organization the framework to host a successful local food promotion event this October.</a:t>
            </a:r>
          </a:p>
        </p:txBody>
      </p:sp>
      <p:sp>
        <p:nvSpPr>
          <p:cNvPr id="226" name="Shape 2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1670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Illinois</a:t>
            </a:r>
            <a:r>
              <a:rPr lang="en-US" baseline="0" dirty="0" smtClean="0"/>
              <a:t> Farm to School Network has adopted the Harvest of the Month program as a simple way for schools to try their hand at Farm to School. This program is flexible and easy to utilize. </a:t>
            </a:r>
          </a:p>
          <a:p>
            <a:r>
              <a:rPr lang="en-US" baseline="0" dirty="0" smtClean="0"/>
              <a:t>Each month, participating schools source the local/regional fruit or vegetable listed on the annual Harvest of the Month calendar. Each month will have a spotlight item, and an alternate item. Each school decides its level of participation for the month, whether it be a cafeteria tasting, a fresh feature on the salad bar, an added item on the lunch menu, or perhaps a classroom or garden lesson.  Printed materials, recipes and lessons are available on our website for each months harvest selection. </a:t>
            </a:r>
          </a:p>
          <a:p>
            <a:r>
              <a:rPr lang="en-US" baseline="0" dirty="0" smtClean="0"/>
              <a:t>The monthly spotlight and alternate fruit or vegetable items are available to procure through a variety of methods including DOD purchases.</a:t>
            </a:r>
            <a:endParaRPr lang="en-US" dirty="0"/>
          </a:p>
        </p:txBody>
      </p:sp>
      <p:sp>
        <p:nvSpPr>
          <p:cNvPr id="4" name="Slide Number Placeholder 3"/>
          <p:cNvSpPr>
            <a:spLocks noGrp="1"/>
          </p:cNvSpPr>
          <p:nvPr>
            <p:ph type="sldNum" sz="quarter" idx="10"/>
          </p:nvPr>
        </p:nvSpPr>
        <p:spPr/>
        <p:txBody>
          <a:bodyPr/>
          <a:lstStyle/>
          <a:p>
            <a:fld id="{67E8E8C0-99F9-43FE-99DF-525520FB3399}" type="slidenum">
              <a:rPr lang="en-US" smtClean="0"/>
              <a:t>4</a:t>
            </a:fld>
            <a:endParaRPr lang="en-US"/>
          </a:p>
        </p:txBody>
      </p:sp>
    </p:spTree>
    <p:extLst>
      <p:ext uri="{BB962C8B-B14F-4D97-AF65-F5344CB8AC3E}">
        <p14:creationId xmlns:p14="http://schemas.microsoft.com/office/powerpoint/2010/main" val="1741040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325C86-B2DF-42D6-BE8B-D93D9FFAB6FD}"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37DF3-06C7-4D88-BE5E-2186668442D9}" type="slidenum">
              <a:rPr lang="en-US" smtClean="0"/>
              <a:t>‹#›</a:t>
            </a:fld>
            <a:endParaRPr lang="en-US"/>
          </a:p>
        </p:txBody>
      </p:sp>
    </p:spTree>
    <p:extLst>
      <p:ext uri="{BB962C8B-B14F-4D97-AF65-F5344CB8AC3E}">
        <p14:creationId xmlns:p14="http://schemas.microsoft.com/office/powerpoint/2010/main" val="634787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325C86-B2DF-42D6-BE8B-D93D9FFAB6FD}"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37DF3-06C7-4D88-BE5E-2186668442D9}" type="slidenum">
              <a:rPr lang="en-US" smtClean="0"/>
              <a:t>‹#›</a:t>
            </a:fld>
            <a:endParaRPr lang="en-US"/>
          </a:p>
        </p:txBody>
      </p:sp>
    </p:spTree>
    <p:extLst>
      <p:ext uri="{BB962C8B-B14F-4D97-AF65-F5344CB8AC3E}">
        <p14:creationId xmlns:p14="http://schemas.microsoft.com/office/powerpoint/2010/main" val="1097697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325C86-B2DF-42D6-BE8B-D93D9FFAB6FD}"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37DF3-06C7-4D88-BE5E-2186668442D9}" type="slidenum">
              <a:rPr lang="en-US" smtClean="0"/>
              <a:t>‹#›</a:t>
            </a:fld>
            <a:endParaRPr lang="en-US"/>
          </a:p>
        </p:txBody>
      </p:sp>
    </p:spTree>
    <p:extLst>
      <p:ext uri="{BB962C8B-B14F-4D97-AF65-F5344CB8AC3E}">
        <p14:creationId xmlns:p14="http://schemas.microsoft.com/office/powerpoint/2010/main" val="4135582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 Pictures with Caption">
    <p:spTree>
      <p:nvGrpSpPr>
        <p:cNvPr id="1" name=""/>
        <p:cNvGrpSpPr/>
        <p:nvPr/>
      </p:nvGrpSpPr>
      <p:grpSpPr>
        <a:xfrm>
          <a:off x="0" y="0"/>
          <a:ext cx="0" cy="0"/>
          <a:chOff x="0" y="0"/>
          <a:chExt cx="0" cy="0"/>
        </a:xfrm>
      </p:grpSpPr>
      <p:sp>
        <p:nvSpPr>
          <p:cNvPr id="8" name="Rectangle 7"/>
          <p:cNvSpPr/>
          <p:nvPr/>
        </p:nvSpPr>
        <p:spPr>
          <a:xfrm>
            <a:off x="376766" y="228600"/>
            <a:ext cx="851622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507406" y="2571750"/>
            <a:ext cx="8242148"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8126" y="3733801"/>
            <a:ext cx="8239421"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949683" y="6235608"/>
            <a:ext cx="1797864" cy="365125"/>
          </a:xfrm>
        </p:spPr>
        <p:txBody>
          <a:bodyPr/>
          <a:lstStyle>
            <a:lvl1pPr>
              <a:defRPr>
                <a:solidFill>
                  <a:schemeClr val="bg1"/>
                </a:solidFill>
              </a:defRPr>
            </a:lvl1pPr>
          </a:lstStyle>
          <a:p>
            <a:fld id="{D728701E-CAF4-4159-9B3E-41C86DFFA30D}" type="datetimeFigureOut">
              <a:rPr lang="en-US" smtClean="0"/>
              <a:t>2/6/2017</a:t>
            </a:fld>
            <a:endParaRPr lang="en-US"/>
          </a:p>
        </p:txBody>
      </p:sp>
      <p:sp>
        <p:nvSpPr>
          <p:cNvPr id="6" name="Footer Placeholder 5"/>
          <p:cNvSpPr>
            <a:spLocks noGrp="1"/>
          </p:cNvSpPr>
          <p:nvPr>
            <p:ph type="ftr" sz="quarter" idx="11"/>
          </p:nvPr>
        </p:nvSpPr>
        <p:spPr>
          <a:xfrm>
            <a:off x="508128" y="6235608"/>
            <a:ext cx="6197473"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566522" y="174813"/>
            <a:ext cx="55107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Picture Placeholder 12"/>
          <p:cNvSpPr>
            <a:spLocks noGrp="1"/>
          </p:cNvSpPr>
          <p:nvPr>
            <p:ph type="pic" sz="quarter" idx="13"/>
          </p:nvPr>
        </p:nvSpPr>
        <p:spPr>
          <a:xfrm>
            <a:off x="9069917" y="2374940"/>
            <a:ext cx="27432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9069917" y="4535424"/>
            <a:ext cx="2743200" cy="2039112"/>
          </a:xfrm>
        </p:spPr>
        <p:txBody>
          <a:bodyPr/>
          <a:lstStyle>
            <a:lvl1pPr>
              <a:buNone/>
              <a:defRPr/>
            </a:lvl1pPr>
          </a:lstStyle>
          <a:p>
            <a:r>
              <a:rPr lang="en-US" smtClean="0"/>
              <a:t>Drag picture to placeholder or click icon to add</a:t>
            </a:r>
            <a:endParaRPr/>
          </a:p>
        </p:txBody>
      </p:sp>
    </p:spTree>
    <p:extLst>
      <p:ext uri="{BB962C8B-B14F-4D97-AF65-F5344CB8AC3E}">
        <p14:creationId xmlns:p14="http://schemas.microsoft.com/office/powerpoint/2010/main" val="2746397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325C86-B2DF-42D6-BE8B-D93D9FFAB6FD}"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37DF3-06C7-4D88-BE5E-2186668442D9}" type="slidenum">
              <a:rPr lang="en-US" smtClean="0"/>
              <a:t>‹#›</a:t>
            </a:fld>
            <a:endParaRPr lang="en-US"/>
          </a:p>
        </p:txBody>
      </p:sp>
    </p:spTree>
    <p:extLst>
      <p:ext uri="{BB962C8B-B14F-4D97-AF65-F5344CB8AC3E}">
        <p14:creationId xmlns:p14="http://schemas.microsoft.com/office/powerpoint/2010/main" val="2384461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F325C86-B2DF-42D6-BE8B-D93D9FFAB6FD}"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37DF3-06C7-4D88-BE5E-2186668442D9}" type="slidenum">
              <a:rPr lang="en-US" smtClean="0"/>
              <a:t>‹#›</a:t>
            </a:fld>
            <a:endParaRPr lang="en-US"/>
          </a:p>
        </p:txBody>
      </p:sp>
    </p:spTree>
    <p:extLst>
      <p:ext uri="{BB962C8B-B14F-4D97-AF65-F5344CB8AC3E}">
        <p14:creationId xmlns:p14="http://schemas.microsoft.com/office/powerpoint/2010/main" val="2891890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325C86-B2DF-42D6-BE8B-D93D9FFAB6FD}" type="datetimeFigureOut">
              <a:rPr lang="en-US" smtClean="0"/>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37DF3-06C7-4D88-BE5E-2186668442D9}" type="slidenum">
              <a:rPr lang="en-US" smtClean="0"/>
              <a:t>‹#›</a:t>
            </a:fld>
            <a:endParaRPr lang="en-US"/>
          </a:p>
        </p:txBody>
      </p:sp>
    </p:spTree>
    <p:extLst>
      <p:ext uri="{BB962C8B-B14F-4D97-AF65-F5344CB8AC3E}">
        <p14:creationId xmlns:p14="http://schemas.microsoft.com/office/powerpoint/2010/main" val="931715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325C86-B2DF-42D6-BE8B-D93D9FFAB6FD}" type="datetimeFigureOut">
              <a:rPr lang="en-US" smtClean="0"/>
              <a:t>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37DF3-06C7-4D88-BE5E-2186668442D9}" type="slidenum">
              <a:rPr lang="en-US" smtClean="0"/>
              <a:t>‹#›</a:t>
            </a:fld>
            <a:endParaRPr lang="en-US"/>
          </a:p>
        </p:txBody>
      </p:sp>
    </p:spTree>
    <p:extLst>
      <p:ext uri="{BB962C8B-B14F-4D97-AF65-F5344CB8AC3E}">
        <p14:creationId xmlns:p14="http://schemas.microsoft.com/office/powerpoint/2010/main" val="562351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325C86-B2DF-42D6-BE8B-D93D9FFAB6FD}" type="datetimeFigureOut">
              <a:rPr lang="en-US" smtClean="0"/>
              <a:t>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37DF3-06C7-4D88-BE5E-2186668442D9}" type="slidenum">
              <a:rPr lang="en-US" smtClean="0"/>
              <a:t>‹#›</a:t>
            </a:fld>
            <a:endParaRPr lang="en-US"/>
          </a:p>
        </p:txBody>
      </p:sp>
    </p:spTree>
    <p:extLst>
      <p:ext uri="{BB962C8B-B14F-4D97-AF65-F5344CB8AC3E}">
        <p14:creationId xmlns:p14="http://schemas.microsoft.com/office/powerpoint/2010/main" val="123110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325C86-B2DF-42D6-BE8B-D93D9FFAB6FD}" type="datetimeFigureOut">
              <a:rPr lang="en-US" smtClean="0"/>
              <a:t>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37DF3-06C7-4D88-BE5E-2186668442D9}" type="slidenum">
              <a:rPr lang="en-US" smtClean="0"/>
              <a:t>‹#›</a:t>
            </a:fld>
            <a:endParaRPr lang="en-US"/>
          </a:p>
        </p:txBody>
      </p:sp>
    </p:spTree>
    <p:extLst>
      <p:ext uri="{BB962C8B-B14F-4D97-AF65-F5344CB8AC3E}">
        <p14:creationId xmlns:p14="http://schemas.microsoft.com/office/powerpoint/2010/main" val="2139389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F325C86-B2DF-42D6-BE8B-D93D9FFAB6FD}" type="datetimeFigureOut">
              <a:rPr lang="en-US" smtClean="0"/>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37DF3-06C7-4D88-BE5E-2186668442D9}" type="slidenum">
              <a:rPr lang="en-US" smtClean="0"/>
              <a:t>‹#›</a:t>
            </a:fld>
            <a:endParaRPr lang="en-US"/>
          </a:p>
        </p:txBody>
      </p:sp>
    </p:spTree>
    <p:extLst>
      <p:ext uri="{BB962C8B-B14F-4D97-AF65-F5344CB8AC3E}">
        <p14:creationId xmlns:p14="http://schemas.microsoft.com/office/powerpoint/2010/main" val="1629845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F325C86-B2DF-42D6-BE8B-D93D9FFAB6FD}" type="datetimeFigureOut">
              <a:rPr lang="en-US" smtClean="0"/>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37DF3-06C7-4D88-BE5E-2186668442D9}" type="slidenum">
              <a:rPr lang="en-US" smtClean="0"/>
              <a:t>‹#›</a:t>
            </a:fld>
            <a:endParaRPr lang="en-US"/>
          </a:p>
        </p:txBody>
      </p:sp>
    </p:spTree>
    <p:extLst>
      <p:ext uri="{BB962C8B-B14F-4D97-AF65-F5344CB8AC3E}">
        <p14:creationId xmlns:p14="http://schemas.microsoft.com/office/powerpoint/2010/main" val="3916420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25C86-B2DF-42D6-BE8B-D93D9FFAB6FD}" type="datetimeFigureOut">
              <a:rPr lang="en-US" smtClean="0"/>
              <a:t>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37DF3-06C7-4D88-BE5E-2186668442D9}" type="slidenum">
              <a:rPr lang="en-US" smtClean="0"/>
              <a:t>‹#›</a:t>
            </a:fld>
            <a:endParaRPr lang="en-US"/>
          </a:p>
        </p:txBody>
      </p:sp>
    </p:spTree>
    <p:extLst>
      <p:ext uri="{BB962C8B-B14F-4D97-AF65-F5344CB8AC3E}">
        <p14:creationId xmlns:p14="http://schemas.microsoft.com/office/powerpoint/2010/main" val="4228822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43540"/>
            <a:ext cx="9144000" cy="2387600"/>
          </a:xfrm>
        </p:spPr>
        <p:txBody>
          <a:bodyPr/>
          <a:lstStyle/>
          <a:p>
            <a:r>
              <a:rPr lang="en-US" dirty="0" smtClean="0">
                <a:solidFill>
                  <a:schemeClr val="bg1"/>
                </a:solidFill>
              </a:rPr>
              <a:t>Illinois Farm to School Network</a:t>
            </a:r>
            <a:endParaRPr lang="en-US" dirty="0">
              <a:solidFill>
                <a:schemeClr val="bg1"/>
              </a:solidFill>
            </a:endParaRPr>
          </a:p>
        </p:txBody>
      </p:sp>
      <p:sp>
        <p:nvSpPr>
          <p:cNvPr id="3" name="Subtitle 2"/>
          <p:cNvSpPr>
            <a:spLocks noGrp="1"/>
          </p:cNvSpPr>
          <p:nvPr>
            <p:ph type="subTitle" idx="1"/>
          </p:nvPr>
        </p:nvSpPr>
        <p:spPr>
          <a:xfrm>
            <a:off x="1524000" y="3131140"/>
            <a:ext cx="9144000" cy="1655762"/>
          </a:xfrm>
        </p:spPr>
        <p:txBody>
          <a:bodyPr/>
          <a:lstStyle/>
          <a:p>
            <a:r>
              <a:rPr lang="en-US" dirty="0" smtClean="0">
                <a:solidFill>
                  <a:schemeClr val="bg1"/>
                </a:solidFill>
              </a:rPr>
              <a:t>Programs to promote local food, kid’s health and gardens.</a:t>
            </a:r>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8541" y="4037384"/>
            <a:ext cx="2994918" cy="2624981"/>
          </a:xfrm>
          <a:prstGeom prst="rect">
            <a:avLst/>
          </a:prstGeom>
        </p:spPr>
      </p:pic>
    </p:spTree>
    <p:extLst>
      <p:ext uri="{BB962C8B-B14F-4D97-AF65-F5344CB8AC3E}">
        <p14:creationId xmlns:p14="http://schemas.microsoft.com/office/powerpoint/2010/main" val="1969888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1904555" y="337750"/>
            <a:ext cx="6181611" cy="1107818"/>
          </a:xfrm>
          <a:prstGeom prst="rect">
            <a:avLst/>
          </a:prstGeom>
          <a:noFill/>
          <a:ln>
            <a:noFill/>
          </a:ln>
        </p:spPr>
        <p:txBody>
          <a:bodyPr vert="horz" lIns="91425" tIns="45700" rIns="91425" bIns="45700" rtlCol="0" anchor="b" anchorCtr="0">
            <a:noAutofit/>
          </a:bodyPr>
          <a:lstStyle/>
          <a:p>
            <a:pPr>
              <a:spcBef>
                <a:spcPts val="0"/>
              </a:spcBef>
              <a:buClr>
                <a:schemeClr val="lt1"/>
              </a:buClr>
              <a:buSzPct val="25000"/>
            </a:pPr>
            <a:r>
              <a:rPr lang="en-US" sz="3200" dirty="0">
                <a:solidFill>
                  <a:schemeClr val="lt1"/>
                </a:solidFill>
                <a:latin typeface="Rokkitt"/>
                <a:ea typeface="Rokkitt"/>
                <a:cs typeface="Rokkitt"/>
                <a:sym typeface="Rokkitt"/>
              </a:rPr>
              <a:t>Top 5 Reasons to Incorporate </a:t>
            </a:r>
            <a:br>
              <a:rPr lang="en-US" sz="3200" dirty="0">
                <a:solidFill>
                  <a:schemeClr val="lt1"/>
                </a:solidFill>
                <a:latin typeface="Rokkitt"/>
                <a:ea typeface="Rokkitt"/>
                <a:cs typeface="Rokkitt"/>
                <a:sym typeface="Rokkitt"/>
              </a:rPr>
            </a:br>
            <a:r>
              <a:rPr lang="en-US" sz="3200" dirty="0">
                <a:solidFill>
                  <a:schemeClr val="lt1"/>
                </a:solidFill>
                <a:latin typeface="Rokkitt"/>
                <a:ea typeface="Rokkitt"/>
                <a:cs typeface="Rokkitt"/>
                <a:sym typeface="Rokkitt"/>
              </a:rPr>
              <a:t>Farm to School Education</a:t>
            </a:r>
            <a:endParaRPr lang="en-US" sz="3200" dirty="0">
              <a:solidFill>
                <a:schemeClr val="lt1"/>
              </a:solidFill>
              <a:latin typeface="Rokkitt"/>
              <a:ea typeface="Rokkitt"/>
              <a:cs typeface="Rokkitt"/>
              <a:sym typeface="Rokkitt"/>
            </a:endParaRPr>
          </a:p>
        </p:txBody>
      </p:sp>
      <p:sp>
        <p:nvSpPr>
          <p:cNvPr id="229" name="Shape 229"/>
          <p:cNvSpPr txBox="1">
            <a:spLocks noGrp="1"/>
          </p:cNvSpPr>
          <p:nvPr>
            <p:ph type="body" idx="4294967295"/>
          </p:nvPr>
        </p:nvSpPr>
        <p:spPr>
          <a:xfrm>
            <a:off x="1905094" y="1715768"/>
            <a:ext cx="6179565" cy="4410395"/>
          </a:xfrm>
          <a:prstGeom prst="rect">
            <a:avLst/>
          </a:prstGeom>
          <a:noFill/>
          <a:ln>
            <a:noFill/>
          </a:ln>
        </p:spPr>
        <p:txBody>
          <a:bodyPr lIns="91425" tIns="45700" rIns="91425" bIns="45700" anchor="t" anchorCtr="0">
            <a:noAutofit/>
          </a:bodyPr>
          <a:lstStyle/>
          <a:p>
            <a:pPr marL="39688" indent="0">
              <a:lnSpc>
                <a:spcPct val="130000"/>
              </a:lnSpc>
              <a:buNone/>
            </a:pPr>
            <a:r>
              <a:rPr lang="en-US" sz="2400" dirty="0" smtClean="0">
                <a:solidFill>
                  <a:schemeClr val="bg1"/>
                </a:solidFill>
              </a:rPr>
              <a:t>Memorable, tangible experiences encourage students to:</a:t>
            </a:r>
          </a:p>
          <a:p>
            <a:pPr marL="554038" indent="-514350">
              <a:lnSpc>
                <a:spcPct val="130000"/>
              </a:lnSpc>
              <a:buFont typeface="+mj-lt"/>
              <a:buAutoNum type="arabicParenR"/>
            </a:pPr>
            <a:r>
              <a:rPr lang="en-US" sz="2400" dirty="0" smtClean="0">
                <a:solidFill>
                  <a:schemeClr val="bg1"/>
                </a:solidFill>
              </a:rPr>
              <a:t>Enhance overall academic achievement</a:t>
            </a:r>
          </a:p>
          <a:p>
            <a:pPr marL="554038" indent="-514350">
              <a:lnSpc>
                <a:spcPct val="130000"/>
              </a:lnSpc>
              <a:buFont typeface="+mj-lt"/>
              <a:buAutoNum type="arabicParenR"/>
            </a:pPr>
            <a:r>
              <a:rPr lang="en-US" sz="2400" dirty="0" smtClean="0">
                <a:solidFill>
                  <a:schemeClr val="bg1"/>
                </a:solidFill>
              </a:rPr>
              <a:t>Improve healthy eating behaviors </a:t>
            </a:r>
          </a:p>
          <a:p>
            <a:pPr marL="554038" indent="-514350">
              <a:lnSpc>
                <a:spcPct val="130000"/>
              </a:lnSpc>
              <a:buFont typeface="+mj-lt"/>
              <a:buAutoNum type="arabicParenR"/>
            </a:pPr>
            <a:r>
              <a:rPr lang="en-US" sz="2400" dirty="0" smtClean="0">
                <a:solidFill>
                  <a:schemeClr val="bg1"/>
                </a:solidFill>
              </a:rPr>
              <a:t>Promote active lifestyles</a:t>
            </a:r>
          </a:p>
          <a:p>
            <a:pPr marL="554038" indent="-514350">
              <a:lnSpc>
                <a:spcPct val="130000"/>
              </a:lnSpc>
              <a:buFont typeface="+mj-lt"/>
              <a:buAutoNum type="arabicParenR"/>
            </a:pPr>
            <a:r>
              <a:rPr lang="en-US" sz="2400" dirty="0" smtClean="0">
                <a:solidFill>
                  <a:schemeClr val="bg1"/>
                </a:solidFill>
              </a:rPr>
              <a:t>Increase students’ food knowledge </a:t>
            </a:r>
          </a:p>
          <a:p>
            <a:pPr marL="554038" indent="-514350">
              <a:lnSpc>
                <a:spcPct val="130000"/>
              </a:lnSpc>
              <a:buFont typeface="+mj-lt"/>
              <a:buAutoNum type="arabicParenR"/>
            </a:pPr>
            <a:r>
              <a:rPr lang="en-US" sz="2400" dirty="0" smtClean="0">
                <a:solidFill>
                  <a:schemeClr val="bg1"/>
                </a:solidFill>
              </a:rPr>
              <a:t>Increase life and social skills &amp; self-esteem</a:t>
            </a:r>
          </a:p>
          <a:p>
            <a:pPr marL="285750" indent="-285750">
              <a:spcBef>
                <a:spcPts val="0"/>
              </a:spcBef>
              <a:buClr>
                <a:schemeClr val="accent1"/>
              </a:buClr>
              <a:buSzPct val="75000"/>
              <a:buFont typeface="Arial"/>
              <a:buChar char="•"/>
            </a:pPr>
            <a:endParaRPr lang="en-US" sz="1800" dirty="0" smtClean="0">
              <a:solidFill>
                <a:schemeClr val="lt1"/>
              </a:solidFill>
              <a:latin typeface="Rokkitt"/>
              <a:ea typeface="Rokkitt"/>
              <a:cs typeface="Rokkitt"/>
              <a:sym typeface="Rokkitt"/>
            </a:endParaRPr>
          </a:p>
        </p:txBody>
      </p:sp>
      <p:pic>
        <p:nvPicPr>
          <p:cNvPr id="8" name="Picture 7" descr="IMAG0741 JEremy and ahpid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1627" y="2697648"/>
            <a:ext cx="2052876" cy="3428515"/>
          </a:xfrm>
          <a:prstGeom prst="rect">
            <a:avLst/>
          </a:prstGeom>
        </p:spPr>
      </p:pic>
    </p:spTree>
    <p:extLst>
      <p:ext uri="{BB962C8B-B14F-4D97-AF65-F5344CB8AC3E}">
        <p14:creationId xmlns:p14="http://schemas.microsoft.com/office/powerpoint/2010/main" val="942688738"/>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1904555" y="337750"/>
            <a:ext cx="6181611" cy="1107818"/>
          </a:xfrm>
          <a:prstGeom prst="rect">
            <a:avLst/>
          </a:prstGeom>
          <a:noFill/>
          <a:ln>
            <a:noFill/>
          </a:ln>
        </p:spPr>
        <p:txBody>
          <a:bodyPr vert="horz" lIns="91425" tIns="45700" rIns="91425" bIns="45700" rtlCol="0" anchor="b" anchorCtr="0">
            <a:noAutofit/>
          </a:bodyPr>
          <a:lstStyle/>
          <a:p>
            <a:pPr>
              <a:spcBef>
                <a:spcPts val="0"/>
              </a:spcBef>
              <a:buClr>
                <a:schemeClr val="lt1"/>
              </a:buClr>
              <a:buSzPct val="25000"/>
            </a:pPr>
            <a:r>
              <a:rPr lang="en-US" sz="2800" dirty="0">
                <a:solidFill>
                  <a:schemeClr val="lt1"/>
                </a:solidFill>
                <a:latin typeface="Rokkitt"/>
                <a:ea typeface="Rokkitt"/>
                <a:cs typeface="Rokkitt"/>
                <a:sym typeface="Rokkitt"/>
              </a:rPr>
              <a:t>What is the Great Apple Crunch?</a:t>
            </a:r>
          </a:p>
        </p:txBody>
      </p:sp>
      <p:sp>
        <p:nvSpPr>
          <p:cNvPr id="229" name="Shape 229"/>
          <p:cNvSpPr txBox="1">
            <a:spLocks noGrp="1"/>
          </p:cNvSpPr>
          <p:nvPr>
            <p:ph type="body" idx="4294967295"/>
          </p:nvPr>
        </p:nvSpPr>
        <p:spPr>
          <a:xfrm>
            <a:off x="1905094" y="1715768"/>
            <a:ext cx="6179565" cy="4410395"/>
          </a:xfrm>
          <a:prstGeom prst="rect">
            <a:avLst/>
          </a:prstGeom>
          <a:noFill/>
          <a:ln>
            <a:noFill/>
          </a:ln>
        </p:spPr>
        <p:txBody>
          <a:bodyPr lIns="91425" tIns="45700" rIns="91425" bIns="45700" anchor="t" anchorCtr="0">
            <a:noAutofit/>
          </a:bodyPr>
          <a:lstStyle/>
          <a:p>
            <a:pPr marL="285750" indent="-285750">
              <a:spcBef>
                <a:spcPts val="600"/>
              </a:spcBef>
              <a:buClr>
                <a:schemeClr val="accent1"/>
              </a:buClr>
              <a:buSzPct val="75000"/>
              <a:buFont typeface="Arial"/>
              <a:buChar char="•"/>
            </a:pPr>
            <a:r>
              <a:rPr lang="en-US" sz="1800" dirty="0" smtClean="0">
                <a:solidFill>
                  <a:schemeClr val="lt1"/>
                </a:solidFill>
                <a:latin typeface="Rokkitt"/>
                <a:ea typeface="Rokkitt"/>
                <a:cs typeface="Rokkitt"/>
                <a:sym typeface="Rokkitt"/>
              </a:rPr>
              <a:t>The </a:t>
            </a:r>
            <a:r>
              <a:rPr lang="en-US" sz="1800" dirty="0">
                <a:solidFill>
                  <a:schemeClr val="lt1"/>
                </a:solidFill>
                <a:latin typeface="Rokkitt"/>
                <a:ea typeface="Rokkitt"/>
                <a:cs typeface="Rokkitt"/>
                <a:sym typeface="Rokkitt"/>
              </a:rPr>
              <a:t>Great Apple Crunch is a one day effort when students will ‘crunch’ into local apples and schools will celebrate Midwestern farms. It’s also a day to do additional nutrition lessons with free materials provided by Agriculture in the Classroom of Illinois</a:t>
            </a:r>
            <a:r>
              <a:rPr lang="en-US" sz="1800" dirty="0" smtClean="0">
                <a:solidFill>
                  <a:schemeClr val="lt1"/>
                </a:solidFill>
                <a:latin typeface="Rokkitt"/>
                <a:ea typeface="Rokkitt"/>
                <a:cs typeface="Rokkitt"/>
                <a:sym typeface="Rokkitt"/>
              </a:rPr>
              <a:t>.</a:t>
            </a:r>
          </a:p>
          <a:p>
            <a:pPr marL="285750" indent="-285750">
              <a:spcBef>
                <a:spcPts val="600"/>
              </a:spcBef>
              <a:buClr>
                <a:schemeClr val="accent1"/>
              </a:buClr>
              <a:buSzPct val="75000"/>
              <a:buFont typeface="Arial"/>
              <a:buChar char="•"/>
            </a:pPr>
            <a:endParaRPr lang="en-US" sz="1800" dirty="0">
              <a:solidFill>
                <a:schemeClr val="lt1"/>
              </a:solidFill>
              <a:latin typeface="Rokkitt"/>
              <a:ea typeface="Rokkitt"/>
              <a:cs typeface="Rokkitt"/>
              <a:sym typeface="Rokkitt"/>
            </a:endParaRPr>
          </a:p>
          <a:p>
            <a:pPr marL="285750" indent="-285750">
              <a:spcBef>
                <a:spcPts val="600"/>
              </a:spcBef>
              <a:buClr>
                <a:schemeClr val="accent1"/>
              </a:buClr>
              <a:buSzPct val="75000"/>
              <a:buFont typeface="Arial"/>
              <a:buChar char="•"/>
            </a:pPr>
            <a:r>
              <a:rPr lang="en-US" sz="1800" dirty="0">
                <a:solidFill>
                  <a:schemeClr val="lt1"/>
                </a:solidFill>
                <a:latin typeface="Rokkitt"/>
                <a:ea typeface="Rokkitt"/>
                <a:cs typeface="Rokkitt"/>
                <a:sym typeface="Rokkitt"/>
              </a:rPr>
              <a:t>The Crunch is in it’s fourth year in states such as  Wisconsin, Michigan, Minnesota and Ohio. </a:t>
            </a:r>
            <a:endParaRPr lang="en-US" sz="1800" dirty="0" smtClean="0">
              <a:solidFill>
                <a:schemeClr val="lt1"/>
              </a:solidFill>
              <a:latin typeface="Rokkitt"/>
              <a:ea typeface="Rokkitt"/>
              <a:cs typeface="Rokkitt"/>
              <a:sym typeface="Rokkitt"/>
            </a:endParaRPr>
          </a:p>
          <a:p>
            <a:pPr marL="285750" indent="-285750">
              <a:spcBef>
                <a:spcPts val="600"/>
              </a:spcBef>
              <a:buClr>
                <a:schemeClr val="accent1"/>
              </a:buClr>
              <a:buSzPct val="75000"/>
              <a:buFont typeface="Arial"/>
              <a:buChar char="•"/>
            </a:pPr>
            <a:endParaRPr lang="en-US" sz="1800" dirty="0">
              <a:solidFill>
                <a:schemeClr val="lt1"/>
              </a:solidFill>
              <a:latin typeface="Rokkitt"/>
              <a:ea typeface="Rokkitt"/>
              <a:cs typeface="Rokkitt"/>
              <a:sym typeface="Rokkitt"/>
            </a:endParaRPr>
          </a:p>
          <a:p>
            <a:pPr marL="285750" indent="-285750">
              <a:spcBef>
                <a:spcPts val="600"/>
              </a:spcBef>
              <a:buClr>
                <a:schemeClr val="accent1"/>
              </a:buClr>
              <a:buSzPct val="75000"/>
              <a:buFont typeface="Arial"/>
              <a:buChar char="•"/>
            </a:pPr>
            <a:r>
              <a:rPr lang="en-US" sz="1800" dirty="0" smtClean="0">
                <a:solidFill>
                  <a:schemeClr val="lt1"/>
                </a:solidFill>
                <a:latin typeface="Rokkitt"/>
                <a:ea typeface="Rokkitt"/>
                <a:cs typeface="Rokkitt"/>
                <a:sym typeface="Rokkitt"/>
              </a:rPr>
              <a:t>In 2015, we celebrated with 90,000 school children in 34 districts.</a:t>
            </a:r>
          </a:p>
          <a:p>
            <a:pPr marL="285750" indent="-285750">
              <a:spcBef>
                <a:spcPts val="600"/>
              </a:spcBef>
              <a:buClr>
                <a:schemeClr val="accent1"/>
              </a:buClr>
              <a:buSzPct val="75000"/>
              <a:buFont typeface="Arial"/>
              <a:buChar char="•"/>
            </a:pPr>
            <a:r>
              <a:rPr lang="en-US" sz="1800" dirty="0" smtClean="0">
                <a:solidFill>
                  <a:schemeClr val="lt1"/>
                </a:solidFill>
                <a:latin typeface="Rokkitt"/>
                <a:ea typeface="Rokkitt"/>
                <a:cs typeface="Rokkitt"/>
                <a:sym typeface="Rokkitt"/>
              </a:rPr>
              <a:t>In 2016, we celebrated with 339,103 school children in 1080 schools across Illinois. </a:t>
            </a:r>
            <a:endParaRPr lang="en-US" sz="1800" dirty="0">
              <a:solidFill>
                <a:schemeClr val="lt1"/>
              </a:solidFill>
              <a:latin typeface="Rokkitt"/>
              <a:ea typeface="Rokkitt"/>
              <a:cs typeface="Rokkitt"/>
              <a:sym typeface="Rokkitt"/>
            </a:endParaRPr>
          </a:p>
        </p:txBody>
      </p:sp>
      <p:pic>
        <p:nvPicPr>
          <p:cNvPr id="230" name="Shape 230"/>
          <p:cNvPicPr preferRelativeResize="0">
            <a:picLocks noGrp="1"/>
          </p:cNvPicPr>
          <p:nvPr>
            <p:ph type="pic" idx="2"/>
          </p:nvPr>
        </p:nvPicPr>
        <p:blipFill rotWithShape="1">
          <a:blip r:embed="rId3">
            <a:alphaModFix/>
          </a:blip>
          <a:srcRect t="-40889" b="-40889"/>
          <a:stretch/>
        </p:blipFill>
        <p:spPr>
          <a:xfrm>
            <a:off x="9350320" y="2348774"/>
            <a:ext cx="2045878" cy="2036674"/>
          </a:xfrm>
          <a:prstGeom prst="rect">
            <a:avLst/>
          </a:prstGeom>
          <a:noFill/>
          <a:ln>
            <a:noFill/>
          </a:ln>
        </p:spPr>
      </p:pic>
      <p:pic>
        <p:nvPicPr>
          <p:cNvPr id="231" name="Shape 231"/>
          <p:cNvPicPr preferRelativeResize="0">
            <a:picLocks noGrp="1"/>
          </p:cNvPicPr>
          <p:nvPr>
            <p:ph type="pic" idx="4294967295"/>
          </p:nvPr>
        </p:nvPicPr>
        <p:blipFill rotWithShape="1">
          <a:blip r:embed="rId4">
            <a:alphaModFix/>
          </a:blip>
          <a:srcRect l="24691" r="24692"/>
          <a:stretch/>
        </p:blipFill>
        <p:spPr>
          <a:xfrm>
            <a:off x="9350320" y="4587675"/>
            <a:ext cx="2047764" cy="2031635"/>
          </a:xfrm>
          <a:prstGeom prst="rect">
            <a:avLst/>
          </a:prstGeom>
          <a:noFill/>
          <a:ln>
            <a:noFill/>
          </a:ln>
        </p:spPr>
      </p:pic>
    </p:spTree>
    <p:extLst>
      <p:ext uri="{BB962C8B-B14F-4D97-AF65-F5344CB8AC3E}">
        <p14:creationId xmlns:p14="http://schemas.microsoft.com/office/powerpoint/2010/main" val="3207275444"/>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223" y="296333"/>
            <a:ext cx="5644943" cy="1114778"/>
          </a:xfrm>
        </p:spPr>
        <p:txBody>
          <a:bodyPr>
            <a:normAutofit/>
          </a:bodyPr>
          <a:lstStyle/>
          <a:p>
            <a:r>
              <a:rPr lang="en-US" sz="3200" dirty="0"/>
              <a:t>What is the Harvest of the Month program all about?</a:t>
            </a:r>
          </a:p>
        </p:txBody>
      </p:sp>
      <p:sp>
        <p:nvSpPr>
          <p:cNvPr id="3" name="Text Placeholder 2"/>
          <p:cNvSpPr>
            <a:spLocks noGrp="1"/>
          </p:cNvSpPr>
          <p:nvPr>
            <p:ph type="body" sz="half" idx="2"/>
          </p:nvPr>
        </p:nvSpPr>
        <p:spPr>
          <a:xfrm>
            <a:off x="1905094" y="1834445"/>
            <a:ext cx="6179566" cy="4291719"/>
          </a:xfrm>
        </p:spPr>
        <p:txBody>
          <a:bodyPr>
            <a:normAutofit lnSpcReduction="10000"/>
          </a:bodyPr>
          <a:lstStyle/>
          <a:p>
            <a:pPr marL="285750" indent="-285750">
              <a:buFont typeface="Arial"/>
              <a:buChar char="•"/>
            </a:pPr>
            <a:r>
              <a:rPr lang="en-US" sz="2400" dirty="0"/>
              <a:t>Celebrating local food</a:t>
            </a:r>
          </a:p>
          <a:p>
            <a:pPr marL="285750" indent="-285750">
              <a:buFont typeface="Arial"/>
              <a:buChar char="•"/>
            </a:pPr>
            <a:r>
              <a:rPr lang="en-US" sz="2400" dirty="0"/>
              <a:t>Teaching kids about seasonal eating</a:t>
            </a:r>
          </a:p>
          <a:p>
            <a:pPr marL="285750" indent="-285750">
              <a:buFont typeface="Arial"/>
              <a:buChar char="•"/>
            </a:pPr>
            <a:r>
              <a:rPr lang="en-US" sz="2400" dirty="0"/>
              <a:t>Peaking interest in other farm to school activities</a:t>
            </a:r>
          </a:p>
          <a:p>
            <a:pPr marL="285750" indent="-285750">
              <a:buFont typeface="Arial"/>
              <a:buChar char="•"/>
            </a:pPr>
            <a:r>
              <a:rPr lang="en-US" sz="2400" dirty="0"/>
              <a:t>Making it easy for school to bring food education into the cafeteria and the classroom</a:t>
            </a:r>
          </a:p>
          <a:p>
            <a:pPr marL="285750" indent="-285750">
              <a:buFont typeface="Arial"/>
              <a:buChar char="•"/>
            </a:pPr>
            <a:r>
              <a:rPr lang="en-US" sz="2400" dirty="0"/>
              <a:t>It’s a great place to get started with farm to school!</a:t>
            </a:r>
          </a:p>
          <a:p>
            <a:pPr marL="285750" indent="-285750">
              <a:buFont typeface="Arial"/>
              <a:buChar char="•"/>
            </a:pPr>
            <a:r>
              <a:rPr lang="en-US" sz="2400" dirty="0"/>
              <a:t>Nationwide </a:t>
            </a:r>
            <a:r>
              <a:rPr lang="en-US" sz="2400" dirty="0" smtClean="0"/>
              <a:t>programs</a:t>
            </a:r>
          </a:p>
          <a:p>
            <a:pPr marL="285750" indent="-285750">
              <a:buFont typeface="Arial"/>
              <a:buChar char="•"/>
            </a:pPr>
            <a:r>
              <a:rPr lang="en-US" sz="2400" dirty="0" smtClean="0"/>
              <a:t>A tool for schools to drive up the enjoyment of required fruits and veggies.</a:t>
            </a:r>
            <a:endParaRPr lang="en-US" sz="2400" dirty="0"/>
          </a:p>
          <a:p>
            <a:pPr marL="285750" indent="-285750">
              <a:buFont typeface="Arial"/>
              <a:buChar char="•"/>
            </a:pPr>
            <a:endParaRPr lang="en-US" sz="2400" dirty="0"/>
          </a:p>
        </p:txBody>
      </p:sp>
      <p:pic>
        <p:nvPicPr>
          <p:cNvPr id="7" name="Picture Placeholder 6" descr="peas.png"/>
          <p:cNvPicPr>
            <a:picLocks noGrp="1" noChangeAspect="1"/>
          </p:cNvPicPr>
          <p:nvPr>
            <p:ph type="pic" sz="quarter" idx="14"/>
          </p:nvPr>
        </p:nvPicPr>
        <p:blipFill>
          <a:blip r:embed="rId3" cstate="email">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200000"/>
                    </a14:imgEffect>
                    <a14:imgEffect>
                      <a14:brightnessContrast contrast="12000"/>
                    </a14:imgEffect>
                  </a14:imgLayer>
                </a14:imgProps>
              </a:ext>
              <a:ext uri="{28A0092B-C50C-407E-A947-70E740481C1C}">
                <a14:useLocalDpi xmlns:a14="http://schemas.microsoft.com/office/drawing/2010/main" val="0"/>
              </a:ext>
            </a:extLst>
          </a:blip>
          <a:srcRect t="10221" b="10221"/>
          <a:stretch>
            <a:fillRect/>
          </a:stretch>
        </p:blipFill>
        <p:spPr>
          <a:xfrm>
            <a:off x="9359921" y="4524104"/>
            <a:ext cx="2068081" cy="2072639"/>
          </a:xfrm>
        </p:spPr>
      </p:pic>
      <p:pic>
        <p:nvPicPr>
          <p:cNvPr id="5"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364355" y="2355954"/>
            <a:ext cx="2063647" cy="2063647"/>
          </a:xfrm>
          <a:prstGeom prst="rect">
            <a:avLst/>
          </a:prstGeom>
          <a:ln>
            <a:solidFill>
              <a:schemeClr val="bg2">
                <a:lumMod val="50000"/>
              </a:schemeClr>
            </a:solidFill>
          </a:ln>
        </p:spPr>
      </p:pic>
    </p:spTree>
    <p:extLst>
      <p:ext uri="{BB962C8B-B14F-4D97-AF65-F5344CB8AC3E}">
        <p14:creationId xmlns:p14="http://schemas.microsoft.com/office/powerpoint/2010/main" val="40481228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TotalTime>
  <Words>589</Words>
  <Application>Microsoft Office PowerPoint</Application>
  <PresentationFormat>Widescreen</PresentationFormat>
  <Paragraphs>34</Paragraphs>
  <Slides>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Rokkitt</vt:lpstr>
      <vt:lpstr>Office Theme</vt:lpstr>
      <vt:lpstr>Illinois Farm to School Network</vt:lpstr>
      <vt:lpstr>Top 5 Reasons to Incorporate  Farm to School Education</vt:lpstr>
      <vt:lpstr>What is the Great Apple Crunch?</vt:lpstr>
      <vt:lpstr>What is the Harvest of the Month program all about?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Farm to School Network</dc:title>
  <dc:creator>Diane</dc:creator>
  <cp:lastModifiedBy>Diane</cp:lastModifiedBy>
  <cp:revision>3</cp:revision>
  <dcterms:created xsi:type="dcterms:W3CDTF">2017-02-06T19:47:10Z</dcterms:created>
  <dcterms:modified xsi:type="dcterms:W3CDTF">2017-02-06T19:58:44Z</dcterms:modified>
</cp:coreProperties>
</file>