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8"/>
  </p:notesMasterIdLst>
  <p:sldIdLst>
    <p:sldId id="512" r:id="rId3"/>
    <p:sldId id="423" r:id="rId4"/>
    <p:sldId id="759" r:id="rId5"/>
    <p:sldId id="718" r:id="rId6"/>
    <p:sldId id="495" r:id="rId7"/>
    <p:sldId id="764" r:id="rId8"/>
    <p:sldId id="768" r:id="rId9"/>
    <p:sldId id="772" r:id="rId10"/>
    <p:sldId id="762" r:id="rId11"/>
    <p:sldId id="767" r:id="rId12"/>
    <p:sldId id="761" r:id="rId13"/>
    <p:sldId id="769" r:id="rId14"/>
    <p:sldId id="766" r:id="rId15"/>
    <p:sldId id="482" r:id="rId16"/>
    <p:sldId id="506" r:id="rId17"/>
  </p:sldIdLst>
  <p:sldSz cx="9144000" cy="5143500" type="screen16x9"/>
  <p:notesSz cx="7010400" cy="9296400"/>
  <p:defaultTextStyle>
    <a:defPPr>
      <a:defRPr lang="en-US"/>
    </a:defPPr>
    <a:lvl1pPr algn="l" defTabSz="457200" rtl="0" fontAlgn="base">
      <a:spcBef>
        <a:spcPct val="0"/>
      </a:spcBef>
      <a:spcAft>
        <a:spcPct val="0"/>
      </a:spcAft>
      <a:defRPr kern="1200">
        <a:solidFill>
          <a:schemeClr val="tx1"/>
        </a:solidFill>
        <a:latin typeface="Calibri" pitchFamily="34" charset="0"/>
        <a:ea typeface="+mn-ea"/>
        <a:cs typeface="Arial"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166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8B14A"/>
    <a:srgbClr val="1A4967"/>
    <a:srgbClr val="3F3E40"/>
    <a:srgbClr val="F0EFF0"/>
    <a:srgbClr val="E8E8E8"/>
    <a:srgbClr val="68C170"/>
    <a:srgbClr val="EDEBEB"/>
    <a:srgbClr val="676D72"/>
    <a:srgbClr val="00345D"/>
    <a:srgbClr val="1056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10" autoAdjust="0"/>
    <p:restoredTop sz="75575" autoAdjust="0"/>
  </p:normalViewPr>
  <p:slideViewPr>
    <p:cSldViewPr snapToGrid="0" snapToObjects="1">
      <p:cViewPr varScale="1">
        <p:scale>
          <a:sx n="95" d="100"/>
          <a:sy n="95" d="100"/>
        </p:scale>
        <p:origin x="1640" y="176"/>
      </p:cViewPr>
      <p:guideLst>
        <p:guide orient="horz" pos="1668"/>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C63D7AA1-C6AF-43F2-ACCA-F64428600F47}" type="datetimeFigureOut">
              <a:rPr lang="en-US"/>
              <a:pPr>
                <a:defRPr/>
              </a:pPr>
              <a:t>7/14/21</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F2A5D59C-E0B2-47D6-B69A-519F30F26B25}" type="slidenum">
              <a:rPr lang="en-US"/>
              <a:pPr>
                <a:defRPr/>
              </a:pPr>
              <a:t>‹#›</a:t>
            </a:fld>
            <a:endParaRPr lang="en-US" dirty="0"/>
          </a:p>
        </p:txBody>
      </p:sp>
    </p:spTree>
    <p:extLst>
      <p:ext uri="{BB962C8B-B14F-4D97-AF65-F5344CB8AC3E}">
        <p14:creationId xmlns:p14="http://schemas.microsoft.com/office/powerpoint/2010/main" val="22260402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F2A5D59C-E0B2-47D6-B69A-519F30F26B25}" type="slidenum">
              <a:rPr lang="en-US" smtClean="0"/>
              <a:pPr>
                <a:defRPr/>
              </a:pPr>
              <a:t>1</a:t>
            </a:fld>
            <a:endParaRPr lang="en-US" dirty="0"/>
          </a:p>
        </p:txBody>
      </p:sp>
    </p:spTree>
    <p:extLst>
      <p:ext uri="{BB962C8B-B14F-4D97-AF65-F5344CB8AC3E}">
        <p14:creationId xmlns:p14="http://schemas.microsoft.com/office/powerpoint/2010/main" val="3402195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DFF23336-4F7F-4FAA-8E8A-D17F31B1BF74}" type="slidenum">
              <a:rPr lang="en-US" smtClean="0"/>
              <a:t>10</a:t>
            </a:fld>
            <a:endParaRPr lang="en-US"/>
          </a:p>
        </p:txBody>
      </p:sp>
    </p:spTree>
    <p:extLst>
      <p:ext uri="{BB962C8B-B14F-4D97-AF65-F5344CB8AC3E}">
        <p14:creationId xmlns:p14="http://schemas.microsoft.com/office/powerpoint/2010/main" val="2957592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DFF23336-4F7F-4FAA-8E8A-D17F31B1BF74}" type="slidenum">
              <a:rPr lang="en-US" smtClean="0"/>
              <a:t>11</a:t>
            </a:fld>
            <a:endParaRPr lang="en-US"/>
          </a:p>
        </p:txBody>
      </p:sp>
    </p:spTree>
    <p:extLst>
      <p:ext uri="{BB962C8B-B14F-4D97-AF65-F5344CB8AC3E}">
        <p14:creationId xmlns:p14="http://schemas.microsoft.com/office/powerpoint/2010/main" val="3035723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pPr algn="l"/>
            <a:r>
              <a:rPr lang="en-US" dirty="0">
                <a:solidFill>
                  <a:srgbClr val="267D8E"/>
                </a:solidFill>
                <a:latin typeface="Roboto Condensed"/>
              </a:rPr>
              <a:t>Applicants</a:t>
            </a:r>
          </a:p>
          <a:p>
            <a:pPr algn="l">
              <a:buFont typeface="Arial" panose="020B0604020202020204" pitchFamily="34" charset="0"/>
              <a:buChar char="•"/>
            </a:pPr>
            <a:r>
              <a:rPr lang="en-US" dirty="0">
                <a:solidFill>
                  <a:srgbClr val="000000"/>
                </a:solidFill>
                <a:latin typeface="Open Sans" panose="020B0806030504020204" pitchFamily="34" charset="0"/>
              </a:rPr>
              <a:t>501(c)(3) nonprofit organizations</a:t>
            </a:r>
          </a:p>
          <a:p>
            <a:pPr algn="l">
              <a:buFont typeface="Arial" panose="020B0604020202020204" pitchFamily="34" charset="0"/>
              <a:buChar char="•"/>
            </a:pPr>
            <a:r>
              <a:rPr lang="en-US" dirty="0">
                <a:solidFill>
                  <a:srgbClr val="000000"/>
                </a:solidFill>
                <a:latin typeface="Open Sans" panose="020B0806030504020204" pitchFamily="34" charset="0"/>
              </a:rPr>
              <a:t>Local government agencies serving Illinois residents</a:t>
            </a:r>
          </a:p>
          <a:p>
            <a:pPr algn="l">
              <a:buFont typeface="Arial" panose="020B0604020202020204" pitchFamily="34" charset="0"/>
              <a:buChar char="•"/>
            </a:pPr>
            <a:r>
              <a:rPr lang="en-US" dirty="0">
                <a:solidFill>
                  <a:srgbClr val="000000"/>
                </a:solidFill>
                <a:latin typeface="Open Sans" panose="020B0806030504020204" pitchFamily="34" charset="0"/>
              </a:rPr>
              <a:t>Colleges and Universities</a:t>
            </a:r>
          </a:p>
          <a:p>
            <a:endParaRPr lang="en-US" dirty="0"/>
          </a:p>
        </p:txBody>
      </p:sp>
      <p:sp>
        <p:nvSpPr>
          <p:cNvPr id="4" name="Slide Number Placeholder 3"/>
          <p:cNvSpPr>
            <a:spLocks noGrp="1"/>
          </p:cNvSpPr>
          <p:nvPr>
            <p:ph type="sldNum" sz="quarter" idx="5"/>
          </p:nvPr>
        </p:nvSpPr>
        <p:spPr/>
        <p:txBody>
          <a:bodyPr/>
          <a:lstStyle/>
          <a:p>
            <a:fld id="{DFF23336-4F7F-4FAA-8E8A-D17F31B1BF74}" type="slidenum">
              <a:rPr lang="en-US" smtClean="0"/>
              <a:t>12</a:t>
            </a:fld>
            <a:endParaRPr lang="en-US"/>
          </a:p>
        </p:txBody>
      </p:sp>
    </p:spTree>
    <p:extLst>
      <p:ext uri="{BB962C8B-B14F-4D97-AF65-F5344CB8AC3E}">
        <p14:creationId xmlns:p14="http://schemas.microsoft.com/office/powerpoint/2010/main" val="2948792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DFF23336-4F7F-4FAA-8E8A-D17F31B1BF74}" type="slidenum">
              <a:rPr lang="en-US" smtClean="0"/>
              <a:t>13</a:t>
            </a:fld>
            <a:endParaRPr lang="en-US"/>
          </a:p>
        </p:txBody>
      </p:sp>
    </p:spTree>
    <p:extLst>
      <p:ext uri="{BB962C8B-B14F-4D97-AF65-F5344CB8AC3E}">
        <p14:creationId xmlns:p14="http://schemas.microsoft.com/office/powerpoint/2010/main" val="2825699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0" dirty="0"/>
          </a:p>
        </p:txBody>
      </p:sp>
      <p:sp>
        <p:nvSpPr>
          <p:cNvPr id="4" name="Slide Number Placeholder 3"/>
          <p:cNvSpPr>
            <a:spLocks noGrp="1"/>
          </p:cNvSpPr>
          <p:nvPr>
            <p:ph type="sldNum" sz="quarter" idx="10"/>
          </p:nvPr>
        </p:nvSpPr>
        <p:spPr/>
        <p:txBody>
          <a:bodyPr/>
          <a:lstStyle/>
          <a:p>
            <a:pPr>
              <a:defRPr/>
            </a:pPr>
            <a:fld id="{F2A5D59C-E0B2-47D6-B69A-519F30F26B25}" type="slidenum">
              <a:rPr lang="en-US">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2035064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Brian – thank you &amp; close</a:t>
            </a:r>
            <a:r>
              <a:rPr lang="en-US" baseline="0" dirty="0"/>
              <a:t> out</a:t>
            </a:r>
            <a:endParaRPr lang="en-US" dirty="0"/>
          </a:p>
        </p:txBody>
      </p:sp>
      <p:sp>
        <p:nvSpPr>
          <p:cNvPr id="4" name="Slide Number Placeholder 3"/>
          <p:cNvSpPr>
            <a:spLocks noGrp="1"/>
          </p:cNvSpPr>
          <p:nvPr>
            <p:ph type="sldNum" sz="quarter" idx="10"/>
          </p:nvPr>
        </p:nvSpPr>
        <p:spPr/>
        <p:txBody>
          <a:bodyPr/>
          <a:lstStyle/>
          <a:p>
            <a:pPr>
              <a:defRPr/>
            </a:pPr>
            <a:fld id="{F2A5D59C-E0B2-47D6-B69A-519F30F26B25}" type="slidenum">
              <a:rPr lang="en-US" smtClean="0"/>
              <a:pPr>
                <a:defRPr/>
              </a:pPr>
              <a:t>15</a:t>
            </a:fld>
            <a:endParaRPr lang="en-US" dirty="0"/>
          </a:p>
        </p:txBody>
      </p:sp>
    </p:spTree>
    <p:extLst>
      <p:ext uri="{BB962C8B-B14F-4D97-AF65-F5344CB8AC3E}">
        <p14:creationId xmlns:p14="http://schemas.microsoft.com/office/powerpoint/2010/main" val="2783043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Illinois Green Alliance is a membership driven non-profit organization that advances green buildings and sustainable communities for all.</a:t>
            </a:r>
          </a:p>
          <a:p>
            <a:pPr marL="171450" indent="-171450" rtl="0">
              <a:buFont typeface="Arial" panose="020B0604020202020204" pitchFamily="34" charset="0"/>
              <a:buChar char="•"/>
            </a:pPr>
            <a:r>
              <a:rPr lang="en-US" sz="1200" b="0" i="0" kern="1200" dirty="0">
                <a:solidFill>
                  <a:schemeClr val="tx1"/>
                </a:solidFill>
                <a:effectLst/>
                <a:latin typeface="+mn-lt"/>
                <a:ea typeface="+mn-ea"/>
                <a:cs typeface="+mn-cs"/>
              </a:rPr>
              <a:t>Our recently launched five-year strategic plan pushes the green building industry to meet or get on the path to net zero. We achieve this work through:</a:t>
            </a:r>
          </a:p>
          <a:p>
            <a:pPr marL="171450" indent="-171450" rtl="0">
              <a:buFont typeface="Arial" panose="020B0604020202020204" pitchFamily="34" charset="0"/>
              <a:buChar char="•"/>
            </a:pPr>
            <a:r>
              <a:rPr lang="en-US" sz="1200" b="0" i="0" kern="1200" dirty="0">
                <a:solidFill>
                  <a:schemeClr val="tx1"/>
                </a:solidFill>
                <a:effectLst/>
                <a:latin typeface="+mn-lt"/>
                <a:ea typeface="+mn-ea"/>
                <a:cs typeface="+mn-cs"/>
              </a:rPr>
              <a:t>Educational events such as panels and building tours</a:t>
            </a:r>
          </a:p>
          <a:p>
            <a:pPr marL="171450" indent="-171450" rtl="0">
              <a:buFont typeface="Arial" panose="020B0604020202020204" pitchFamily="34" charset="0"/>
              <a:buChar char="•"/>
            </a:pPr>
            <a:r>
              <a:rPr lang="en-US" sz="1200" b="0" i="0" kern="1200" dirty="0">
                <a:solidFill>
                  <a:schemeClr val="tx1"/>
                </a:solidFill>
                <a:effectLst/>
                <a:latin typeface="+mn-lt"/>
                <a:ea typeface="+mn-ea"/>
                <a:cs typeface="+mn-cs"/>
              </a:rPr>
              <a:t>By engaging communities and partnering with organizations across Illinois</a:t>
            </a:r>
          </a:p>
          <a:p>
            <a:pPr marL="171450" indent="-171450" rtl="0">
              <a:buFont typeface="Arial" panose="020B0604020202020204" pitchFamily="34" charset="0"/>
              <a:buChar char="•"/>
            </a:pPr>
            <a:r>
              <a:rPr lang="en-US" sz="1200" b="0" i="0" kern="1200" dirty="0">
                <a:solidFill>
                  <a:schemeClr val="tx1"/>
                </a:solidFill>
                <a:effectLst/>
                <a:latin typeface="+mn-lt"/>
                <a:ea typeface="+mn-ea"/>
                <a:cs typeface="+mn-cs"/>
              </a:rPr>
              <a:t>And by advocating for new policies and legislation</a:t>
            </a:r>
          </a:p>
          <a:p>
            <a:pPr marL="171450" indent="-171450" rtl="0">
              <a:buFont typeface="Arial" panose="020B0604020202020204" pitchFamily="34" charset="0"/>
              <a:buChar char="•"/>
            </a:pPr>
            <a:r>
              <a:rPr lang="en-US" sz="1200" b="0" i="0" kern="1200" dirty="0">
                <a:solidFill>
                  <a:schemeClr val="tx1"/>
                </a:solidFill>
                <a:effectLst/>
                <a:latin typeface="+mn-lt"/>
                <a:ea typeface="+mn-ea"/>
                <a:cs typeface="+mn-cs"/>
              </a:rPr>
              <a:t>Members can view our recorded webinars, including today’s program on our on-demand webinar library.</a:t>
            </a:r>
          </a:p>
          <a:p>
            <a:pPr marL="171450" indent="-171450" rtl="0">
              <a:buFont typeface="Arial" panose="020B0604020202020204" pitchFamily="34" charset="0"/>
              <a:buChar char="•"/>
            </a:pPr>
            <a:r>
              <a:rPr lang="en-US" sz="1200" b="0" i="0" kern="1200" dirty="0">
                <a:solidFill>
                  <a:schemeClr val="tx1"/>
                </a:solidFill>
                <a:effectLst/>
                <a:latin typeface="+mn-lt"/>
                <a:ea typeface="+mn-ea"/>
                <a:cs typeface="+mn-cs"/>
              </a:rPr>
              <a:t>Next webinar: [Insert webinar name, date, time]</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marL="171450" indent="-171450" rtl="0">
              <a:buFont typeface="Arial" panose="020B0604020202020204" pitchFamily="34" charset="0"/>
              <a:buChar char="•"/>
            </a:pPr>
            <a:r>
              <a:rPr lang="en-US" sz="1200" b="0" i="0" kern="1200" dirty="0">
                <a:solidFill>
                  <a:schemeClr val="tx1"/>
                </a:solidFill>
                <a:effectLst/>
                <a:latin typeface="+mn-lt"/>
                <a:ea typeface="+mn-ea"/>
                <a:cs typeface="+mn-cs"/>
              </a:rPr>
              <a:t>Check out IGA’s events calendar and our connect &amp; learn online page for upcoming webinars!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Sign up for Illinois Green’s list to receive emails about our upcoming events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Insert link into chat: </a:t>
            </a:r>
            <a:r>
              <a:rPr lang="en-US" sz="1200" b="0" i="0" kern="1200" dirty="0" err="1">
                <a:solidFill>
                  <a:schemeClr val="tx1"/>
                </a:solidFill>
                <a:effectLst/>
                <a:latin typeface="+mn-lt"/>
                <a:ea typeface="+mn-ea"/>
                <a:cs typeface="+mn-cs"/>
              </a:rPr>
              <a:t>bit.ly</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IllinoisGreenNewsletter</a:t>
            </a:r>
            <a:endParaRPr lang="en-US" sz="1200" b="0" i="0" kern="1200" dirty="0">
              <a:solidFill>
                <a:schemeClr val="tx1"/>
              </a:solidFill>
              <a:effectLst/>
              <a:latin typeface="+mn-lt"/>
              <a:ea typeface="+mn-ea"/>
              <a:cs typeface="+mn-cs"/>
            </a:endParaRPr>
          </a:p>
          <a:p>
            <a:pPr marL="0" lvl="0" indent="0">
              <a:buFont typeface="Arial" panose="020B0604020202020204" pitchFamily="34" charset="0"/>
              <a:buNone/>
            </a:pPr>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D49E34F-AF9C-4E63-BB46-D05F4CC2C703}" type="slidenum">
              <a:rPr lang="en-US" smtClean="0"/>
              <a:t>2</a:t>
            </a:fld>
            <a:endParaRPr lang="en-US"/>
          </a:p>
        </p:txBody>
      </p:sp>
    </p:spTree>
    <p:extLst>
      <p:ext uri="{BB962C8B-B14F-4D97-AF65-F5344CB8AC3E}">
        <p14:creationId xmlns:p14="http://schemas.microsoft.com/office/powerpoint/2010/main" val="2755797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10300" cy="3492500"/>
          </a:xfrm>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aseline="0" dirty="0"/>
              <a:t>Mike – </a:t>
            </a:r>
            <a:r>
              <a:rPr lang="en-US" sz="1200" dirty="0"/>
              <a:t>Ending a wild year in better shape than we started!</a:t>
            </a:r>
          </a:p>
        </p:txBody>
      </p:sp>
      <p:sp>
        <p:nvSpPr>
          <p:cNvPr id="4" name="Slide Number Placeholder 3"/>
          <p:cNvSpPr>
            <a:spLocks noGrp="1"/>
          </p:cNvSpPr>
          <p:nvPr>
            <p:ph type="sldNum" sz="quarter" idx="10"/>
          </p:nvPr>
        </p:nvSpPr>
        <p:spPr/>
        <p:txBody>
          <a:bodyPr/>
          <a:lstStyle/>
          <a:p>
            <a:fld id="{A6BD1560-D705-4993-BF2D-BFA1E541275B}" type="slidenum">
              <a:rPr lang="en-US" smtClean="0"/>
              <a:pPr/>
              <a:t>3</a:t>
            </a:fld>
            <a:endParaRPr lang="en-US" dirty="0"/>
          </a:p>
        </p:txBody>
      </p:sp>
    </p:spTree>
    <p:extLst>
      <p:ext uri="{BB962C8B-B14F-4D97-AF65-F5344CB8AC3E}">
        <p14:creationId xmlns:p14="http://schemas.microsoft.com/office/powerpoint/2010/main" val="1207779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0CF33E8F-8962-C24C-977F-EA2A0EFABA47}" type="datetime1">
              <a:rPr lang="en-US" smtClean="0"/>
              <a:t>7/14/21</a:t>
            </a:fld>
            <a:endParaRPr lang="en-US" dirty="0"/>
          </a:p>
        </p:txBody>
      </p:sp>
      <p:sp>
        <p:nvSpPr>
          <p:cNvPr id="5" name="Slide Number Placeholder 4"/>
          <p:cNvSpPr>
            <a:spLocks noGrp="1"/>
          </p:cNvSpPr>
          <p:nvPr>
            <p:ph type="sldNum" sz="quarter" idx="5"/>
          </p:nvPr>
        </p:nvSpPr>
        <p:spPr/>
        <p:txBody>
          <a:bodyPr/>
          <a:lstStyle/>
          <a:p>
            <a:pPr>
              <a:defRPr/>
            </a:pPr>
            <a:fld id="{EEF146FF-AC2C-47DC-B801-6F75D2DCC42D}" type="slidenum">
              <a:rPr lang="en-US" smtClean="0"/>
              <a:pPr>
                <a:defRPr/>
              </a:pPr>
              <a:t>4</a:t>
            </a:fld>
            <a:endParaRPr lang="en-US" dirty="0"/>
          </a:p>
        </p:txBody>
      </p:sp>
    </p:spTree>
    <p:extLst>
      <p:ext uri="{BB962C8B-B14F-4D97-AF65-F5344CB8AC3E}">
        <p14:creationId xmlns:p14="http://schemas.microsoft.com/office/powerpoint/2010/main" val="1171351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Kathia - </a:t>
            </a:r>
            <a:r>
              <a:rPr lang="en-US" baseline="0" dirty="0"/>
              <a:t>new strategic plan &amp; what’s on the horizon</a:t>
            </a:r>
            <a:endParaRPr lang="en-US" dirty="0"/>
          </a:p>
        </p:txBody>
      </p:sp>
      <p:sp>
        <p:nvSpPr>
          <p:cNvPr id="4" name="Slide Number Placeholder 3"/>
          <p:cNvSpPr>
            <a:spLocks noGrp="1"/>
          </p:cNvSpPr>
          <p:nvPr>
            <p:ph type="sldNum" sz="quarter" idx="10"/>
          </p:nvPr>
        </p:nvSpPr>
        <p:spPr/>
        <p:txBody>
          <a:bodyPr/>
          <a:lstStyle/>
          <a:p>
            <a:pPr>
              <a:defRPr/>
            </a:pPr>
            <a:fld id="{F2A5D59C-E0B2-47D6-B69A-519F30F26B25}" type="slidenum">
              <a:rPr lang="en-US" smtClean="0"/>
              <a:pPr>
                <a:defRPr/>
              </a:pPr>
              <a:t>5</a:t>
            </a:fld>
            <a:endParaRPr lang="en-US" dirty="0"/>
          </a:p>
        </p:txBody>
      </p:sp>
    </p:spTree>
    <p:extLst>
      <p:ext uri="{BB962C8B-B14F-4D97-AF65-F5344CB8AC3E}">
        <p14:creationId xmlns:p14="http://schemas.microsoft.com/office/powerpoint/2010/main" val="2475182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sng" dirty="0">
                <a:solidFill>
                  <a:srgbClr val="6D6E71"/>
                </a:solidFill>
                <a:effectLst/>
                <a:latin typeface="Source Sans Pro" panose="020B0503030403020204" pitchFamily="34" charset="0"/>
              </a:rPr>
              <a:t>Defining Net Zero:</a:t>
            </a:r>
            <a:r>
              <a:rPr lang="en-US" b="1" i="0" dirty="0">
                <a:solidFill>
                  <a:srgbClr val="6D6E71"/>
                </a:solidFill>
                <a:effectLst/>
                <a:latin typeface="Source Sans Pro" panose="020B0503030403020204" pitchFamily="34" charset="0"/>
              </a:rPr>
              <a:t> </a:t>
            </a:r>
            <a:r>
              <a:rPr lang="en-US" b="0" i="0" dirty="0">
                <a:solidFill>
                  <a:srgbClr val="6D6E71"/>
                </a:solidFill>
                <a:effectLst/>
                <a:latin typeface="Source Sans Pro" panose="020B0503030403020204" pitchFamily="34" charset="0"/>
              </a:rPr>
              <a:t>Illinois Green’s goals align with the reduction of global carbon emissions and net zero buildings. Whether net zero carbon, net zero energy, net zero waste, or net zero water, buildings in pursuit of net zero play an outsized role in achieving our goals. Definitions for net zero terms are nuanced throughout the industry and IGA supports programs and regulation that are moving in this direction. Typically, buildings that set these ambitious targets are highly energy efficient, may produce on-site, or purchase, renewable energy, consider strategies to reduce embodied carbon, conserve water, and minimize waste, amongst other strategies.</a:t>
            </a:r>
            <a:endParaRPr lang="en-US" dirty="0"/>
          </a:p>
          <a:p>
            <a:endParaRPr lang="en-US" dirty="0"/>
          </a:p>
        </p:txBody>
      </p:sp>
      <p:sp>
        <p:nvSpPr>
          <p:cNvPr id="4" name="Slide Number Placeholder 3"/>
          <p:cNvSpPr>
            <a:spLocks noGrp="1"/>
          </p:cNvSpPr>
          <p:nvPr>
            <p:ph type="sldNum" sz="quarter" idx="5"/>
          </p:nvPr>
        </p:nvSpPr>
        <p:spPr/>
        <p:txBody>
          <a:bodyPr/>
          <a:lstStyle/>
          <a:p>
            <a:fld id="{DFF23336-4F7F-4FAA-8E8A-D17F31B1BF74}" type="slidenum">
              <a:rPr lang="en-US" smtClean="0"/>
              <a:t>6</a:t>
            </a:fld>
            <a:endParaRPr lang="en-US"/>
          </a:p>
        </p:txBody>
      </p:sp>
    </p:spTree>
    <p:extLst>
      <p:ext uri="{BB962C8B-B14F-4D97-AF65-F5344CB8AC3E}">
        <p14:creationId xmlns:p14="http://schemas.microsoft.com/office/powerpoint/2010/main" val="1239545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DFF23336-4F7F-4FAA-8E8A-D17F31B1BF74}" type="slidenum">
              <a:rPr lang="en-US" smtClean="0"/>
              <a:t>7</a:t>
            </a:fld>
            <a:endParaRPr lang="en-US"/>
          </a:p>
        </p:txBody>
      </p:sp>
    </p:spTree>
    <p:extLst>
      <p:ext uri="{BB962C8B-B14F-4D97-AF65-F5344CB8AC3E}">
        <p14:creationId xmlns:p14="http://schemas.microsoft.com/office/powerpoint/2010/main" val="1399591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DFF23336-4F7F-4FAA-8E8A-D17F31B1BF74}" type="slidenum">
              <a:rPr lang="en-US" smtClean="0"/>
              <a:t>8</a:t>
            </a:fld>
            <a:endParaRPr lang="en-US"/>
          </a:p>
        </p:txBody>
      </p:sp>
    </p:spTree>
    <p:extLst>
      <p:ext uri="{BB962C8B-B14F-4D97-AF65-F5344CB8AC3E}">
        <p14:creationId xmlns:p14="http://schemas.microsoft.com/office/powerpoint/2010/main" val="2160265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DFF23336-4F7F-4FAA-8E8A-D17F31B1BF74}" type="slidenum">
              <a:rPr lang="en-US" smtClean="0"/>
              <a:t>9</a:t>
            </a:fld>
            <a:endParaRPr lang="en-US"/>
          </a:p>
        </p:txBody>
      </p:sp>
    </p:spTree>
    <p:extLst>
      <p:ext uri="{BB962C8B-B14F-4D97-AF65-F5344CB8AC3E}">
        <p14:creationId xmlns:p14="http://schemas.microsoft.com/office/powerpoint/2010/main" val="1744793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65685BA-6726-403B-AF90-F4122EF06975}" type="datetimeFigureOut">
              <a:rPr lang="en-US"/>
              <a:pPr>
                <a:defRPr/>
              </a:pPr>
              <a:t>7/14/21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5EE9697-98BC-4DEA-A38A-E6DB69945BCC}" type="slidenum">
              <a:rPr lang="en-US"/>
              <a:pPr>
                <a:defRPr/>
              </a:pPr>
              <a:t>‹#›</a:t>
            </a:fld>
            <a:endParaRPr lang="en-US" dirty="0"/>
          </a:p>
        </p:txBody>
      </p:sp>
    </p:spTree>
    <p:extLst>
      <p:ext uri="{BB962C8B-B14F-4D97-AF65-F5344CB8AC3E}">
        <p14:creationId xmlns:p14="http://schemas.microsoft.com/office/powerpoint/2010/main" val="2888900129"/>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81F55D3-14C2-40CC-9598-6129E4CD5BF4}" type="datetimeFigureOut">
              <a:rPr lang="en-US"/>
              <a:pPr>
                <a:defRPr/>
              </a:pPr>
              <a:t>7/14/21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6AB510C-44A6-4921-8733-20F8FA2A7FA8}" type="slidenum">
              <a:rPr lang="en-US"/>
              <a:pPr>
                <a:defRPr/>
              </a:pPr>
              <a:t>‹#›</a:t>
            </a:fld>
            <a:endParaRPr lang="en-US" dirty="0"/>
          </a:p>
        </p:txBody>
      </p:sp>
    </p:spTree>
    <p:extLst>
      <p:ext uri="{BB962C8B-B14F-4D97-AF65-F5344CB8AC3E}">
        <p14:creationId xmlns:p14="http://schemas.microsoft.com/office/powerpoint/2010/main" val="1230275392"/>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D292F2C-09D2-4122-AFC1-3F5673CC03FC}" type="datetimeFigureOut">
              <a:rPr lang="en-US"/>
              <a:pPr>
                <a:defRPr/>
              </a:pPr>
              <a:t>7/14/21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8CDBC80-2356-4B33-8AC3-4F855D447B1C}" type="slidenum">
              <a:rPr lang="en-US"/>
              <a:pPr>
                <a:defRPr/>
              </a:pPr>
              <a:t>‹#›</a:t>
            </a:fld>
            <a:endParaRPr lang="en-US" dirty="0"/>
          </a:p>
        </p:txBody>
      </p:sp>
    </p:spTree>
    <p:extLst>
      <p:ext uri="{BB962C8B-B14F-4D97-AF65-F5344CB8AC3E}">
        <p14:creationId xmlns:p14="http://schemas.microsoft.com/office/powerpoint/2010/main" val="800191981"/>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65685BA-6726-403B-AF90-F4122EF06975}" type="datetimeFigureOut">
              <a:rPr lang="en-US">
                <a:solidFill>
                  <a:prstClr val="black">
                    <a:tint val="75000"/>
                  </a:prstClr>
                </a:solidFill>
              </a:rPr>
              <a:pPr>
                <a:defRPr/>
              </a:pPr>
              <a:t>7/14/21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5EE9697-98BC-4DEA-A38A-E6DB69945BC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24711518"/>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A0C75A9-65D6-442D-A60F-9DC613EC32A6}" type="datetimeFigureOut">
              <a:rPr lang="en-US">
                <a:solidFill>
                  <a:prstClr val="black">
                    <a:tint val="75000"/>
                  </a:prstClr>
                </a:solidFill>
              </a:rPr>
              <a:pPr>
                <a:defRPr/>
              </a:pPr>
              <a:t>7/14/21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E316300-EAB4-4D07-8D16-AE6A7C35DDA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05486540"/>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CF57D56-0E65-470C-8906-F0063FE0B9B0}" type="datetimeFigureOut">
              <a:rPr lang="en-US">
                <a:solidFill>
                  <a:prstClr val="black">
                    <a:tint val="75000"/>
                  </a:prstClr>
                </a:solidFill>
              </a:rPr>
              <a:pPr>
                <a:defRPr/>
              </a:pPr>
              <a:t>7/14/21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9A263E9-7084-41A0-82BA-353B652ABE1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50493638"/>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3D4DACC-4AF7-48C3-91D9-4CD308E8C5DA}" type="datetimeFigureOut">
              <a:rPr lang="en-US">
                <a:solidFill>
                  <a:prstClr val="black">
                    <a:tint val="75000"/>
                  </a:prstClr>
                </a:solidFill>
              </a:rPr>
              <a:pPr>
                <a:defRPr/>
              </a:pPr>
              <a:t>7/14/21</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9AE9AA7-B134-425F-BEC5-F2D52BADA21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62967837"/>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6DA6381-6439-419B-9AB1-772C3DB5AA8E}" type="datetimeFigureOut">
              <a:rPr lang="en-US">
                <a:solidFill>
                  <a:prstClr val="black">
                    <a:tint val="75000"/>
                  </a:prstClr>
                </a:solidFill>
              </a:rPr>
              <a:pPr>
                <a:defRPr/>
              </a:pPr>
              <a:t>7/14/21</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80E88B2-A418-4AAB-A85D-8D2C5927CB9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5230987"/>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8626DA9-0636-4A21-A6DA-9AB29E12984B}" type="datetimeFigureOut">
              <a:rPr lang="en-US">
                <a:solidFill>
                  <a:prstClr val="black">
                    <a:tint val="75000"/>
                  </a:prstClr>
                </a:solidFill>
              </a:rPr>
              <a:pPr>
                <a:defRPr/>
              </a:pPr>
              <a:t>7/14/21</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7E3CAD2-9350-46F7-B2EC-09C9799AFE6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34034937"/>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243BFAA-8D60-47DA-B023-A93DEB83B656}" type="datetimeFigureOut">
              <a:rPr lang="en-US">
                <a:solidFill>
                  <a:prstClr val="black">
                    <a:tint val="75000"/>
                  </a:prstClr>
                </a:solidFill>
              </a:rPr>
              <a:pPr>
                <a:defRPr/>
              </a:pPr>
              <a:t>7/14/21</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0A708F4-616E-44E0-8FFD-BCE65634262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35730099"/>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083361A-18B6-44DB-A05A-22821D56EAE8}" type="datetimeFigureOut">
              <a:rPr lang="en-US">
                <a:solidFill>
                  <a:prstClr val="black">
                    <a:tint val="75000"/>
                  </a:prstClr>
                </a:solidFill>
              </a:rPr>
              <a:pPr>
                <a:defRPr/>
              </a:pPr>
              <a:t>7/14/21</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729108B-FAFF-49CC-A150-F11AA327EB7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0195315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FA0C75A9-65D6-442D-A60F-9DC613EC32A6}" type="datetimeFigureOut">
              <a:rPr lang="en-US"/>
              <a:pPr>
                <a:defRPr/>
              </a:pPr>
              <a:t>7/14/21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E316300-EAB4-4D07-8D16-AE6A7C35DDA4}" type="slidenum">
              <a:rPr lang="en-US"/>
              <a:pPr>
                <a:defRPr/>
              </a:pPr>
              <a:t>‹#›</a:t>
            </a:fld>
            <a:endParaRPr lang="en-US" dirty="0"/>
          </a:p>
        </p:txBody>
      </p:sp>
    </p:spTree>
    <p:extLst>
      <p:ext uri="{BB962C8B-B14F-4D97-AF65-F5344CB8AC3E}">
        <p14:creationId xmlns:p14="http://schemas.microsoft.com/office/powerpoint/2010/main" val="1317473028"/>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8D8C54C-4047-41B5-A350-34C0711C9E29}" type="datetimeFigureOut">
              <a:rPr lang="en-US">
                <a:solidFill>
                  <a:prstClr val="black">
                    <a:tint val="75000"/>
                  </a:prstClr>
                </a:solidFill>
              </a:rPr>
              <a:pPr>
                <a:defRPr/>
              </a:pPr>
              <a:t>7/14/21</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C25EA75-DA6C-4154-B08A-A5100D29057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29445970"/>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81F55D3-14C2-40CC-9598-6129E4CD5BF4}" type="datetimeFigureOut">
              <a:rPr lang="en-US">
                <a:solidFill>
                  <a:prstClr val="black">
                    <a:tint val="75000"/>
                  </a:prstClr>
                </a:solidFill>
              </a:rPr>
              <a:pPr>
                <a:defRPr/>
              </a:pPr>
              <a:t>7/14/21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6AB510C-44A6-4921-8733-20F8FA2A7FA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83756988"/>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D292F2C-09D2-4122-AFC1-3F5673CC03FC}" type="datetimeFigureOut">
              <a:rPr lang="en-US">
                <a:solidFill>
                  <a:prstClr val="black">
                    <a:tint val="75000"/>
                  </a:prstClr>
                </a:solidFill>
              </a:rPr>
              <a:pPr>
                <a:defRPr/>
              </a:pPr>
              <a:t>7/14/21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8CDBC80-2356-4B33-8AC3-4F855D447B1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5938907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CF57D56-0E65-470C-8906-F0063FE0B9B0}" type="datetimeFigureOut">
              <a:rPr lang="en-US"/>
              <a:pPr>
                <a:defRPr/>
              </a:pPr>
              <a:t>7/14/21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9A263E9-7084-41A0-82BA-353B652ABE10}" type="slidenum">
              <a:rPr lang="en-US"/>
              <a:pPr>
                <a:defRPr/>
              </a:pPr>
              <a:t>‹#›</a:t>
            </a:fld>
            <a:endParaRPr lang="en-US" dirty="0"/>
          </a:p>
        </p:txBody>
      </p:sp>
    </p:spTree>
    <p:extLst>
      <p:ext uri="{BB962C8B-B14F-4D97-AF65-F5344CB8AC3E}">
        <p14:creationId xmlns:p14="http://schemas.microsoft.com/office/powerpoint/2010/main" val="1670656966"/>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3D4DACC-4AF7-48C3-91D9-4CD308E8C5DA}" type="datetimeFigureOut">
              <a:rPr lang="en-US"/>
              <a:pPr>
                <a:defRPr/>
              </a:pPr>
              <a:t>7/14/21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9AE9AA7-B134-425F-BEC5-F2D52BADA210}" type="slidenum">
              <a:rPr lang="en-US"/>
              <a:pPr>
                <a:defRPr/>
              </a:pPr>
              <a:t>‹#›</a:t>
            </a:fld>
            <a:endParaRPr lang="en-US" dirty="0"/>
          </a:p>
        </p:txBody>
      </p:sp>
    </p:spTree>
    <p:extLst>
      <p:ext uri="{BB962C8B-B14F-4D97-AF65-F5344CB8AC3E}">
        <p14:creationId xmlns:p14="http://schemas.microsoft.com/office/powerpoint/2010/main" val="22329990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6DA6381-6439-419B-9AB1-772C3DB5AA8E}" type="datetimeFigureOut">
              <a:rPr lang="en-US"/>
              <a:pPr>
                <a:defRPr/>
              </a:pPr>
              <a:t>7/14/21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A80E88B2-A418-4AAB-A85D-8D2C5927CB98}" type="slidenum">
              <a:rPr lang="en-US"/>
              <a:pPr>
                <a:defRPr/>
              </a:pPr>
              <a:t>‹#›</a:t>
            </a:fld>
            <a:endParaRPr lang="en-US" dirty="0"/>
          </a:p>
        </p:txBody>
      </p:sp>
    </p:spTree>
    <p:extLst>
      <p:ext uri="{BB962C8B-B14F-4D97-AF65-F5344CB8AC3E}">
        <p14:creationId xmlns:p14="http://schemas.microsoft.com/office/powerpoint/2010/main" val="361210263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8626DA9-0636-4A21-A6DA-9AB29E12984B}" type="datetimeFigureOut">
              <a:rPr lang="en-US"/>
              <a:pPr>
                <a:defRPr/>
              </a:pPr>
              <a:t>7/14/21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7E3CAD2-9350-46F7-B2EC-09C9799AFE6B}" type="slidenum">
              <a:rPr lang="en-US"/>
              <a:pPr>
                <a:defRPr/>
              </a:pPr>
              <a:t>‹#›</a:t>
            </a:fld>
            <a:endParaRPr lang="en-US" dirty="0"/>
          </a:p>
        </p:txBody>
      </p:sp>
    </p:spTree>
    <p:extLst>
      <p:ext uri="{BB962C8B-B14F-4D97-AF65-F5344CB8AC3E}">
        <p14:creationId xmlns:p14="http://schemas.microsoft.com/office/powerpoint/2010/main" val="929710803"/>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243BFAA-8D60-47DA-B023-A93DEB83B656}" type="datetimeFigureOut">
              <a:rPr lang="en-US"/>
              <a:pPr>
                <a:defRPr/>
              </a:pPr>
              <a:t>7/14/21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0A708F4-616E-44E0-8FFD-BCE656342620}" type="slidenum">
              <a:rPr lang="en-US"/>
              <a:pPr>
                <a:defRPr/>
              </a:pPr>
              <a:t>‹#›</a:t>
            </a:fld>
            <a:endParaRPr lang="en-US" dirty="0"/>
          </a:p>
        </p:txBody>
      </p:sp>
    </p:spTree>
    <p:extLst>
      <p:ext uri="{BB962C8B-B14F-4D97-AF65-F5344CB8AC3E}">
        <p14:creationId xmlns:p14="http://schemas.microsoft.com/office/powerpoint/2010/main" val="699370784"/>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083361A-18B6-44DB-A05A-22821D56EAE8}" type="datetimeFigureOut">
              <a:rPr lang="en-US"/>
              <a:pPr>
                <a:defRPr/>
              </a:pPr>
              <a:t>7/14/21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729108B-FAFF-49CC-A150-F11AA327EB7A}" type="slidenum">
              <a:rPr lang="en-US"/>
              <a:pPr>
                <a:defRPr/>
              </a:pPr>
              <a:t>‹#›</a:t>
            </a:fld>
            <a:endParaRPr lang="en-US" dirty="0"/>
          </a:p>
        </p:txBody>
      </p:sp>
    </p:spTree>
    <p:extLst>
      <p:ext uri="{BB962C8B-B14F-4D97-AF65-F5344CB8AC3E}">
        <p14:creationId xmlns:p14="http://schemas.microsoft.com/office/powerpoint/2010/main" val="306792548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8D8C54C-4047-41B5-A350-34C0711C9E29}" type="datetimeFigureOut">
              <a:rPr lang="en-US"/>
              <a:pPr>
                <a:defRPr/>
              </a:pPr>
              <a:t>7/14/21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C25EA75-DA6C-4154-B08A-A5100D290570}" type="slidenum">
              <a:rPr lang="en-US"/>
              <a:pPr>
                <a:defRPr/>
              </a:pPr>
              <a:t>‹#›</a:t>
            </a:fld>
            <a:endParaRPr lang="en-US" dirty="0"/>
          </a:p>
        </p:txBody>
      </p:sp>
    </p:spTree>
    <p:extLst>
      <p:ext uri="{BB962C8B-B14F-4D97-AF65-F5344CB8AC3E}">
        <p14:creationId xmlns:p14="http://schemas.microsoft.com/office/powerpoint/2010/main" val="399916363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E340DE5-4885-4722-9B97-6F1C7CAE3800}" type="datetimeFigureOut">
              <a:rPr lang="en-US"/>
              <a:pPr>
                <a:defRPr/>
              </a:pPr>
              <a:t>7/14/21</a:t>
            </a:fld>
            <a:endParaRPr lang="en-US" dirty="0"/>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97C06FC-60A5-4901-8DCF-9A82E2A70BE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E340DE5-4885-4722-9B97-6F1C7CAE3800}" type="datetimeFigureOut">
              <a:rPr lang="en-US">
                <a:solidFill>
                  <a:prstClr val="black">
                    <a:tint val="75000"/>
                  </a:prstClr>
                </a:solidFill>
              </a:rPr>
              <a:pPr>
                <a:defRPr/>
              </a:pPr>
              <a:t>7/14/21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97C06FC-60A5-4901-8DCF-9A82E2A70BE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787740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s://architecture2030.org/policy/" TargetMode="External"/><Relationship Id="rId4" Type="http://schemas.openxmlformats.org/officeDocument/2006/relationships/image" Target="../media/image15.png"/><Relationship Id="rId1" Type="http://schemas.openxmlformats.org/officeDocument/2006/relationships/slideLayout" Target="../slideLayouts/slideLayout1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s://newbuildings.org/project-registry/" TargetMode="External"/><Relationship Id="rId4" Type="http://schemas.openxmlformats.org/officeDocument/2006/relationships/image" Target="../media/image16.png"/><Relationship Id="rId1" Type="http://schemas.openxmlformats.org/officeDocument/2006/relationships/slideLayout" Target="../slideLayouts/slideLayout1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slideLayout" Target="../slideLayouts/slideLayout1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1" Type="http://schemas.openxmlformats.org/officeDocument/2006/relationships/image" Target="../media/image23.png"/><Relationship Id="rId12" Type="http://schemas.openxmlformats.org/officeDocument/2006/relationships/image" Target="../media/image24.png"/><Relationship Id="rId1" Type="http://schemas.openxmlformats.org/officeDocument/2006/relationships/slideLayout" Target="../slideLayouts/slideLayout18.xml"/><Relationship Id="rId2" Type="http://schemas.openxmlformats.org/officeDocument/2006/relationships/notesSlide" Target="../notesSlides/notesSlide13.xml"/><Relationship Id="rId3" Type="http://schemas.openxmlformats.org/officeDocument/2006/relationships/hyperlink" Target="https://www.usgbc.org/programs/leed-zero" TargetMode="External"/><Relationship Id="rId4" Type="http://schemas.openxmlformats.org/officeDocument/2006/relationships/hyperlink" Target="https://living-future.org/zero-carbon/" TargetMode="External"/><Relationship Id="rId5" Type="http://schemas.openxmlformats.org/officeDocument/2006/relationships/hyperlink" Target="https://living-future.org/zero-energy/" TargetMode="External"/><Relationship Id="rId6" Type="http://schemas.openxmlformats.org/officeDocument/2006/relationships/hyperlink" Target="https://www.phius.org/phius-certification-for-buildings-products/project-certification/phius-source-zero" TargetMode="External"/><Relationship Id="rId7" Type="http://schemas.openxmlformats.org/officeDocument/2006/relationships/hyperlink" Target="https://www.phius.org/phius-certification-for-buildings-products/project-certification/phius-2018-getting-to-zero" TargetMode="External"/><Relationship Id="rId8" Type="http://schemas.openxmlformats.org/officeDocument/2006/relationships/hyperlink" Target="https://www.energy.gov/eere/buildings/zero-energy-ready-homes" TargetMode="External"/><Relationship Id="rId9" Type="http://schemas.openxmlformats.org/officeDocument/2006/relationships/image" Target="../media/image21.png"/><Relationship Id="rId10" Type="http://schemas.openxmlformats.org/officeDocument/2006/relationships/image" Target="../media/image22.png"/></Relationships>
</file>

<file path=ppt/slides/_rels/slide14.xml.rels><?xml version="1.0" encoding="UTF-8" standalone="yes"?>
<Relationships xmlns="http://schemas.openxmlformats.org/package/2006/relationships"><Relationship Id="rId9" Type="http://schemas.openxmlformats.org/officeDocument/2006/relationships/image" Target="../media/image31.JPG"/><Relationship Id="rId20" Type="http://schemas.openxmlformats.org/officeDocument/2006/relationships/image" Target="../media/image42.JPG"/><Relationship Id="rId10" Type="http://schemas.openxmlformats.org/officeDocument/2006/relationships/image" Target="../media/image32.JPG"/><Relationship Id="rId11" Type="http://schemas.openxmlformats.org/officeDocument/2006/relationships/image" Target="../media/image33.JPG"/><Relationship Id="rId12" Type="http://schemas.openxmlformats.org/officeDocument/2006/relationships/image" Target="../media/image34.JPG"/><Relationship Id="rId13" Type="http://schemas.openxmlformats.org/officeDocument/2006/relationships/image" Target="../media/image35.JPG"/><Relationship Id="rId14" Type="http://schemas.openxmlformats.org/officeDocument/2006/relationships/image" Target="../media/image36.JPG"/><Relationship Id="rId15" Type="http://schemas.openxmlformats.org/officeDocument/2006/relationships/image" Target="../media/image37.JPG"/><Relationship Id="rId16" Type="http://schemas.openxmlformats.org/officeDocument/2006/relationships/image" Target="../media/image38.JPG"/><Relationship Id="rId17" Type="http://schemas.openxmlformats.org/officeDocument/2006/relationships/image" Target="../media/image39.JPG"/><Relationship Id="rId18" Type="http://schemas.openxmlformats.org/officeDocument/2006/relationships/image" Target="../media/image40.JPG"/><Relationship Id="rId19" Type="http://schemas.openxmlformats.org/officeDocument/2006/relationships/image" Target="../media/image41.JPG"/><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5.JPG"/><Relationship Id="rId4" Type="http://schemas.openxmlformats.org/officeDocument/2006/relationships/image" Target="../media/image26.JPG"/><Relationship Id="rId5" Type="http://schemas.openxmlformats.org/officeDocument/2006/relationships/image" Target="../media/image27.png"/><Relationship Id="rId6" Type="http://schemas.openxmlformats.org/officeDocument/2006/relationships/image" Target="../media/image28.JPG"/><Relationship Id="rId7" Type="http://schemas.openxmlformats.org/officeDocument/2006/relationships/image" Target="../media/image29.JPG"/><Relationship Id="rId8" Type="http://schemas.openxmlformats.org/officeDocument/2006/relationships/image" Target="../media/image30.JPG"/></Relationships>
</file>

<file path=ppt/slides/_rels/slide15.xml.rels><?xml version="1.0" encoding="UTF-8" standalone="yes"?>
<Relationships xmlns="http://schemas.openxmlformats.org/package/2006/relationships"><Relationship Id="rId3" Type="http://schemas.openxmlformats.org/officeDocument/2006/relationships/hyperlink" Target="mailto:kkaluzny@illinoisgreenalliance.org" TargetMode="External"/><Relationship Id="rId4" Type="http://schemas.openxmlformats.org/officeDocument/2006/relationships/hyperlink" Target="http://www.illinoisgreenalliance.org/" TargetMode="External"/><Relationship Id="rId5" Type="http://schemas.openxmlformats.org/officeDocument/2006/relationships/image" Target="../media/image43.emf"/><Relationship Id="rId1" Type="http://schemas.openxmlformats.org/officeDocument/2006/relationships/slideLayout" Target="../slideLayouts/slideLayout18.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s://newbuildings.org/hubs/codes-policy/#tools-guides" TargetMode="External"/><Relationship Id="rId4" Type="http://schemas.openxmlformats.org/officeDocument/2006/relationships/hyperlink" Target="https://www.cityofevanston.org/government/departments/community-development/building-inspection-services/benchmarking-ordinance" TargetMode="External"/><Relationship Id="rId5" Type="http://schemas.openxmlformats.org/officeDocument/2006/relationships/hyperlink" Target="https://newbuildings.org/hubs/zero-energy/#tools-guides" TargetMode="External"/><Relationship Id="rId6" Type="http://schemas.openxmlformats.org/officeDocument/2006/relationships/image" Target="../media/image10.jpeg"/><Relationship Id="rId7" Type="http://schemas.openxmlformats.org/officeDocument/2006/relationships/image" Target="../media/image11.jpeg"/><Relationship Id="rId8" Type="http://schemas.openxmlformats.org/officeDocument/2006/relationships/image" Target="../media/image12.jpg"/><Relationship Id="rId9" Type="http://schemas.openxmlformats.org/officeDocument/2006/relationships/image" Target="../media/image13.jpeg"/><Relationship Id="rId10" Type="http://schemas.openxmlformats.org/officeDocument/2006/relationships/image" Target="../media/image8.png"/><Relationship Id="rId11" Type="http://schemas.openxmlformats.org/officeDocument/2006/relationships/image" Target="../media/image14.jpeg"/><Relationship Id="rId1" Type="http://schemas.openxmlformats.org/officeDocument/2006/relationships/slideLayout" Target="../slideLayouts/slideLayout1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7F6C2204-6B37-944C-9E70-16DA225633CA}"/>
              </a:ext>
            </a:extLst>
          </p:cNvPr>
          <p:cNvPicPr>
            <a:picLocks noChangeAspect="1"/>
          </p:cNvPicPr>
          <p:nvPr/>
        </p:nvPicPr>
        <p:blipFill>
          <a:blip r:embed="rId3"/>
          <a:stretch>
            <a:fillRect/>
          </a:stretch>
        </p:blipFill>
        <p:spPr>
          <a:xfrm>
            <a:off x="1858429" y="1011968"/>
            <a:ext cx="4994877" cy="1089109"/>
          </a:xfrm>
          <a:prstGeom prst="rect">
            <a:avLst/>
          </a:prstGeom>
        </p:spPr>
      </p:pic>
      <p:sp>
        <p:nvSpPr>
          <p:cNvPr id="9" name="TextBox 8">
            <a:extLst>
              <a:ext uri="{FF2B5EF4-FFF2-40B4-BE49-F238E27FC236}">
                <a16:creationId xmlns="" xmlns:a16="http://schemas.microsoft.com/office/drawing/2014/main" id="{2DC22A9B-3482-0F4F-B17A-4E6B12A2BC7E}"/>
              </a:ext>
            </a:extLst>
          </p:cNvPr>
          <p:cNvSpPr txBox="1"/>
          <p:nvPr/>
        </p:nvSpPr>
        <p:spPr>
          <a:xfrm>
            <a:off x="540373" y="2414744"/>
            <a:ext cx="7752522" cy="954107"/>
          </a:xfrm>
          <a:prstGeom prst="rect">
            <a:avLst/>
          </a:prstGeom>
          <a:noFill/>
        </p:spPr>
        <p:txBody>
          <a:bodyPr wrap="square" rtlCol="0">
            <a:spAutoFit/>
          </a:bodyPr>
          <a:lstStyle/>
          <a:p>
            <a:pPr algn="ctr"/>
            <a:r>
              <a:rPr lang="en-US" sz="2800" dirty="0">
                <a:solidFill>
                  <a:srgbClr val="38B14A"/>
                </a:solidFill>
                <a:latin typeface="Proxima Nova" panose="02000506030000020004" pitchFamily="2" charset="0"/>
              </a:rPr>
              <a:t>Katie Kaluzny, Associate Director</a:t>
            </a:r>
          </a:p>
          <a:p>
            <a:pPr algn="ctr"/>
            <a:r>
              <a:rPr lang="en-US" sz="2800" b="1" dirty="0">
                <a:solidFill>
                  <a:srgbClr val="38B14A"/>
                </a:solidFill>
                <a:latin typeface="Proxima Nova" panose="02000506030000020004" pitchFamily="2" charset="0"/>
              </a:rPr>
              <a:t>Illinois Green Alliance</a:t>
            </a:r>
            <a:endParaRPr lang="en-US" sz="2800" b="1" dirty="0">
              <a:solidFill>
                <a:srgbClr val="38B14A"/>
              </a:solidFill>
              <a:latin typeface="Proxima Nova Extrabold" panose="02000506030000020004" pitchFamily="2" charset="0"/>
            </a:endParaRPr>
          </a:p>
        </p:txBody>
      </p:sp>
      <p:pic>
        <p:nvPicPr>
          <p:cNvPr id="14" name="Picture 13" descr="Chart, histogram&#10;&#10;Description automatically generated">
            <a:extLst>
              <a:ext uri="{FF2B5EF4-FFF2-40B4-BE49-F238E27FC236}">
                <a16:creationId xmlns="" xmlns:a16="http://schemas.microsoft.com/office/drawing/2014/main" id="{FFA57B5E-77E5-7341-8C35-8FB4EF482162}"/>
              </a:ext>
            </a:extLst>
          </p:cNvPr>
          <p:cNvPicPr>
            <a:picLocks noChangeAspect="1"/>
          </p:cNvPicPr>
          <p:nvPr/>
        </p:nvPicPr>
        <p:blipFill>
          <a:blip r:embed="rId4"/>
          <a:stretch>
            <a:fillRect/>
          </a:stretch>
        </p:blipFill>
        <p:spPr>
          <a:xfrm>
            <a:off x="-459962" y="3032614"/>
            <a:ext cx="1838188" cy="2110886"/>
          </a:xfrm>
          <a:prstGeom prst="rect">
            <a:avLst/>
          </a:prstGeom>
        </p:spPr>
      </p:pic>
      <p:pic>
        <p:nvPicPr>
          <p:cNvPr id="16" name="Picture 15" descr="Chart, histogram&#10;&#10;Description automatically generated">
            <a:extLst>
              <a:ext uri="{FF2B5EF4-FFF2-40B4-BE49-F238E27FC236}">
                <a16:creationId xmlns="" xmlns:a16="http://schemas.microsoft.com/office/drawing/2014/main" id="{A2357244-19D9-2442-870A-3EF1EA45739D}"/>
              </a:ext>
            </a:extLst>
          </p:cNvPr>
          <p:cNvPicPr>
            <a:picLocks noChangeAspect="1"/>
          </p:cNvPicPr>
          <p:nvPr/>
        </p:nvPicPr>
        <p:blipFill>
          <a:blip r:embed="rId5"/>
          <a:stretch>
            <a:fillRect/>
          </a:stretch>
        </p:blipFill>
        <p:spPr>
          <a:xfrm>
            <a:off x="7633163" y="3606942"/>
            <a:ext cx="1630193" cy="1640643"/>
          </a:xfrm>
          <a:prstGeom prst="rect">
            <a:avLst/>
          </a:prstGeom>
        </p:spPr>
      </p:pic>
    </p:spTree>
    <p:extLst>
      <p:ext uri="{BB962C8B-B14F-4D97-AF65-F5344CB8AC3E}">
        <p14:creationId xmlns:p14="http://schemas.microsoft.com/office/powerpoint/2010/main" val="92349044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412091"/>
            <a:ext cx="8229600" cy="369332"/>
          </a:xfrm>
          <a:prstGeom prst="rect">
            <a:avLst/>
          </a:prstGeom>
          <a:solidFill>
            <a:schemeClr val="tx2">
              <a:lumMod val="60000"/>
              <a:lumOff val="40000"/>
            </a:schemeClr>
          </a:solidFill>
        </p:spPr>
        <p:txBody>
          <a:bodyPr wrap="square" rtlCol="0">
            <a:spAutoFit/>
          </a:bodyPr>
          <a:lstStyle/>
          <a:p>
            <a:pPr algn="ctr"/>
            <a:endParaRPr lang="en-US" dirty="0">
              <a:solidFill>
                <a:schemeClr val="bg1"/>
              </a:solidFill>
              <a:latin typeface="Bahnschrift SemiBold" panose="020B0502040204020203" pitchFamily="34" charset="0"/>
            </a:endParaRPr>
          </a:p>
        </p:txBody>
      </p:sp>
      <p:sp>
        <p:nvSpPr>
          <p:cNvPr id="3" name="Rectangle 2">
            <a:extLst>
              <a:ext uri="{FF2B5EF4-FFF2-40B4-BE49-F238E27FC236}">
                <a16:creationId xmlns="" xmlns:a16="http://schemas.microsoft.com/office/drawing/2014/main" id="{CA197BC5-34F1-4F3F-904B-F102C196E729}"/>
              </a:ext>
            </a:extLst>
          </p:cNvPr>
          <p:cNvSpPr/>
          <p:nvPr/>
        </p:nvSpPr>
        <p:spPr>
          <a:xfrm>
            <a:off x="381000" y="410620"/>
            <a:ext cx="8229600" cy="369332"/>
          </a:xfrm>
          <a:prstGeom prst="rect">
            <a:avLst/>
          </a:prstGeom>
        </p:spPr>
        <p:txBody>
          <a:bodyPr wrap="square">
            <a:spAutoFit/>
          </a:bodyPr>
          <a:lstStyle/>
          <a:p>
            <a:pPr algn="ctr"/>
            <a:r>
              <a:rPr lang="en-US" dirty="0">
                <a:solidFill>
                  <a:schemeClr val="bg1"/>
                </a:solidFill>
                <a:latin typeface="Bahnschrift SemiBold" panose="020B0502040204020203" pitchFamily="34" charset="0"/>
              </a:rPr>
              <a:t>Architecture 2030 Zero Carbon Policy Resources </a:t>
            </a:r>
          </a:p>
        </p:txBody>
      </p:sp>
      <p:sp>
        <p:nvSpPr>
          <p:cNvPr id="15" name="Rectangle 14">
            <a:extLst>
              <a:ext uri="{FF2B5EF4-FFF2-40B4-BE49-F238E27FC236}">
                <a16:creationId xmlns="" xmlns:a16="http://schemas.microsoft.com/office/drawing/2014/main" id="{FA70045E-9681-4DB4-A1D1-E37FEB6F2DE6}"/>
              </a:ext>
            </a:extLst>
          </p:cNvPr>
          <p:cNvSpPr>
            <a:spLocks noChangeArrowheads="1"/>
          </p:cNvSpPr>
          <p:nvPr/>
        </p:nvSpPr>
        <p:spPr bwMode="auto">
          <a:xfrm>
            <a:off x="1872263" y="4297338"/>
            <a:ext cx="53949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688975" indent="-28575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defTabSz="457189">
              <a:spcBef>
                <a:spcPts val="1200"/>
              </a:spcBef>
              <a:buClr>
                <a:srgbClr val="000000"/>
              </a:buClr>
              <a:buNone/>
            </a:pPr>
            <a:r>
              <a:rPr lang="en-US" altLang="en-US" sz="1600" b="1" dirty="0">
                <a:solidFill>
                  <a:srgbClr val="4A7EBB"/>
                </a:solidFill>
                <a:cs typeface="Arial" charset="0"/>
              </a:rPr>
              <a:t>Learn more: </a:t>
            </a:r>
            <a:r>
              <a:rPr lang="en-US" altLang="en-US" sz="1600" dirty="0">
                <a:cs typeface="Arial" charset="0"/>
                <a:hlinkClick r:id="rId3"/>
              </a:rPr>
              <a:t>Achieving zero carbon through government policy</a:t>
            </a:r>
            <a:endParaRPr lang="en-US" altLang="en-US" sz="1600" dirty="0">
              <a:cs typeface="Arial" charset="0"/>
            </a:endParaRPr>
          </a:p>
        </p:txBody>
      </p:sp>
      <p:pic>
        <p:nvPicPr>
          <p:cNvPr id="10" name="Picture 9">
            <a:extLst>
              <a:ext uri="{FF2B5EF4-FFF2-40B4-BE49-F238E27FC236}">
                <a16:creationId xmlns="" xmlns:a16="http://schemas.microsoft.com/office/drawing/2014/main" id="{E1C4738D-53E3-4C89-A4D5-B97733D85253}"/>
              </a:ext>
            </a:extLst>
          </p:cNvPr>
          <p:cNvPicPr>
            <a:picLocks noChangeAspect="1"/>
          </p:cNvPicPr>
          <p:nvPr/>
        </p:nvPicPr>
        <p:blipFill rotWithShape="1">
          <a:blip r:embed="rId4"/>
          <a:srcRect l="3000" t="25535" r="11091" b="5454"/>
          <a:stretch/>
        </p:blipFill>
        <p:spPr>
          <a:xfrm>
            <a:off x="1245525" y="844508"/>
            <a:ext cx="7532716" cy="3403672"/>
          </a:xfrm>
          <a:prstGeom prst="rect">
            <a:avLst/>
          </a:prstGeom>
        </p:spPr>
      </p:pic>
    </p:spTree>
    <p:extLst>
      <p:ext uri="{BB962C8B-B14F-4D97-AF65-F5344CB8AC3E}">
        <p14:creationId xmlns:p14="http://schemas.microsoft.com/office/powerpoint/2010/main" val="61854656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412091"/>
            <a:ext cx="8229600" cy="369332"/>
          </a:xfrm>
          <a:prstGeom prst="rect">
            <a:avLst/>
          </a:prstGeom>
          <a:solidFill>
            <a:schemeClr val="tx2">
              <a:lumMod val="60000"/>
              <a:lumOff val="40000"/>
            </a:schemeClr>
          </a:solidFill>
        </p:spPr>
        <p:txBody>
          <a:bodyPr wrap="square" rtlCol="0">
            <a:spAutoFit/>
          </a:bodyPr>
          <a:lstStyle/>
          <a:p>
            <a:pPr algn="ctr"/>
            <a:endParaRPr lang="en-US" dirty="0">
              <a:solidFill>
                <a:schemeClr val="bg1"/>
              </a:solidFill>
              <a:latin typeface="Bahnschrift SemiBold" panose="020B0502040204020203" pitchFamily="34" charset="0"/>
            </a:endParaRPr>
          </a:p>
        </p:txBody>
      </p:sp>
      <p:sp>
        <p:nvSpPr>
          <p:cNvPr id="3" name="Rectangle 2">
            <a:extLst>
              <a:ext uri="{FF2B5EF4-FFF2-40B4-BE49-F238E27FC236}">
                <a16:creationId xmlns="" xmlns:a16="http://schemas.microsoft.com/office/drawing/2014/main" id="{CA197BC5-34F1-4F3F-904B-F102C196E729}"/>
              </a:ext>
            </a:extLst>
          </p:cNvPr>
          <p:cNvSpPr/>
          <p:nvPr/>
        </p:nvSpPr>
        <p:spPr>
          <a:xfrm>
            <a:off x="381000" y="410620"/>
            <a:ext cx="8229600" cy="369332"/>
          </a:xfrm>
          <a:prstGeom prst="rect">
            <a:avLst/>
          </a:prstGeom>
        </p:spPr>
        <p:txBody>
          <a:bodyPr wrap="square">
            <a:spAutoFit/>
          </a:bodyPr>
          <a:lstStyle/>
          <a:p>
            <a:pPr algn="ctr"/>
            <a:r>
              <a:rPr lang="en-US" dirty="0">
                <a:solidFill>
                  <a:schemeClr val="bg1"/>
                </a:solidFill>
                <a:latin typeface="Bahnschrift SemiBold" panose="020B0502040204020203" pitchFamily="34" charset="0"/>
              </a:rPr>
              <a:t>New Buildings Institute Code &amp; Policy Resources</a:t>
            </a:r>
          </a:p>
        </p:txBody>
      </p:sp>
      <p:sp>
        <p:nvSpPr>
          <p:cNvPr id="15" name="Rectangle 14">
            <a:extLst>
              <a:ext uri="{FF2B5EF4-FFF2-40B4-BE49-F238E27FC236}">
                <a16:creationId xmlns="" xmlns:a16="http://schemas.microsoft.com/office/drawing/2014/main" id="{FA70045E-9681-4DB4-A1D1-E37FEB6F2DE6}"/>
              </a:ext>
            </a:extLst>
          </p:cNvPr>
          <p:cNvSpPr>
            <a:spLocks noChangeArrowheads="1"/>
          </p:cNvSpPr>
          <p:nvPr/>
        </p:nvSpPr>
        <p:spPr bwMode="auto">
          <a:xfrm>
            <a:off x="6104236" y="859991"/>
            <a:ext cx="2330441"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688975" indent="-28575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defTabSz="457189">
              <a:spcBef>
                <a:spcPts val="1200"/>
              </a:spcBef>
              <a:buClr>
                <a:srgbClr val="000000"/>
              </a:buClr>
              <a:buNone/>
            </a:pPr>
            <a:r>
              <a:rPr lang="en-US" altLang="en-US" sz="1600" b="1" dirty="0">
                <a:solidFill>
                  <a:srgbClr val="4A7EBB"/>
                </a:solidFill>
                <a:cs typeface="Arial" charset="0"/>
              </a:rPr>
              <a:t>Add to the list:</a:t>
            </a:r>
            <a:r>
              <a:rPr lang="en-US" altLang="en-US" sz="1600" dirty="0">
                <a:solidFill>
                  <a:srgbClr val="000000"/>
                </a:solidFill>
                <a:cs typeface="Arial" charset="0"/>
              </a:rPr>
              <a:t> 	</a:t>
            </a:r>
          </a:p>
          <a:p>
            <a:pPr marL="0" indent="0" defTabSz="457189">
              <a:spcBef>
                <a:spcPts val="1200"/>
              </a:spcBef>
              <a:buClr>
                <a:srgbClr val="000000"/>
              </a:buClr>
              <a:buNone/>
            </a:pPr>
            <a:r>
              <a:rPr lang="en-US" altLang="en-US" sz="1600" dirty="0">
                <a:cs typeface="Arial" charset="0"/>
              </a:rPr>
              <a:t>Do you know about a low or zero energy building not listed here? </a:t>
            </a:r>
            <a:r>
              <a:rPr lang="en-US" altLang="en-US" sz="1600" dirty="0">
                <a:cs typeface="Arial" charset="0"/>
                <a:hlinkClick r:id="rId3"/>
              </a:rPr>
              <a:t>Submit the building to their registry</a:t>
            </a:r>
            <a:r>
              <a:rPr lang="en-US" altLang="en-US" sz="1600" dirty="0">
                <a:cs typeface="Arial" charset="0"/>
              </a:rPr>
              <a:t>.</a:t>
            </a:r>
          </a:p>
          <a:p>
            <a:pPr defTabSz="457189">
              <a:spcBef>
                <a:spcPts val="1200"/>
              </a:spcBef>
              <a:buClr>
                <a:srgbClr val="000000"/>
              </a:buClr>
            </a:pPr>
            <a:endParaRPr lang="en-US" altLang="en-US" sz="1600" b="1" dirty="0">
              <a:solidFill>
                <a:srgbClr val="000000"/>
              </a:solidFill>
              <a:cs typeface="Arial" charset="0"/>
            </a:endParaRPr>
          </a:p>
        </p:txBody>
      </p:sp>
      <p:pic>
        <p:nvPicPr>
          <p:cNvPr id="7" name="Picture 6">
            <a:extLst>
              <a:ext uri="{FF2B5EF4-FFF2-40B4-BE49-F238E27FC236}">
                <a16:creationId xmlns="" xmlns:a16="http://schemas.microsoft.com/office/drawing/2014/main" id="{EA3F199B-10D7-40CC-9D34-582BD56472D9}"/>
              </a:ext>
            </a:extLst>
          </p:cNvPr>
          <p:cNvPicPr>
            <a:picLocks noChangeAspect="1"/>
          </p:cNvPicPr>
          <p:nvPr/>
        </p:nvPicPr>
        <p:blipFill rotWithShape="1">
          <a:blip r:embed="rId4"/>
          <a:srcRect l="11510" t="15165" r="44904" b="15807"/>
          <a:stretch/>
        </p:blipFill>
        <p:spPr>
          <a:xfrm>
            <a:off x="1874543" y="864066"/>
            <a:ext cx="4303906" cy="3834255"/>
          </a:xfrm>
          <a:prstGeom prst="rect">
            <a:avLst/>
          </a:prstGeom>
        </p:spPr>
      </p:pic>
    </p:spTree>
    <p:extLst>
      <p:ext uri="{BB962C8B-B14F-4D97-AF65-F5344CB8AC3E}">
        <p14:creationId xmlns:p14="http://schemas.microsoft.com/office/powerpoint/2010/main" val="2403715298"/>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412092"/>
            <a:ext cx="8229600" cy="369332"/>
          </a:xfrm>
          <a:prstGeom prst="rect">
            <a:avLst/>
          </a:prstGeom>
          <a:solidFill>
            <a:schemeClr val="tx2">
              <a:lumMod val="60000"/>
              <a:lumOff val="40000"/>
            </a:schemeClr>
          </a:solidFill>
        </p:spPr>
        <p:txBody>
          <a:bodyPr wrap="square" rtlCol="0">
            <a:spAutoFit/>
          </a:bodyPr>
          <a:lstStyle/>
          <a:p>
            <a:pPr algn="ctr"/>
            <a:endParaRPr lang="en-US" dirty="0">
              <a:solidFill>
                <a:schemeClr val="bg1"/>
              </a:solidFill>
              <a:latin typeface="Bahnschrift SemiBold" panose="020B0502040204020203" pitchFamily="34" charset="0"/>
            </a:endParaRPr>
          </a:p>
        </p:txBody>
      </p:sp>
      <p:sp>
        <p:nvSpPr>
          <p:cNvPr id="3" name="Rectangle 2">
            <a:extLst>
              <a:ext uri="{FF2B5EF4-FFF2-40B4-BE49-F238E27FC236}">
                <a16:creationId xmlns="" xmlns:a16="http://schemas.microsoft.com/office/drawing/2014/main" id="{CA197BC5-34F1-4F3F-904B-F102C196E729}"/>
              </a:ext>
            </a:extLst>
          </p:cNvPr>
          <p:cNvSpPr/>
          <p:nvPr/>
        </p:nvSpPr>
        <p:spPr>
          <a:xfrm>
            <a:off x="381000" y="410621"/>
            <a:ext cx="8229600" cy="369332"/>
          </a:xfrm>
          <a:prstGeom prst="rect">
            <a:avLst/>
          </a:prstGeom>
        </p:spPr>
        <p:txBody>
          <a:bodyPr wrap="square">
            <a:spAutoFit/>
          </a:bodyPr>
          <a:lstStyle/>
          <a:p>
            <a:pPr algn="ctr"/>
            <a:r>
              <a:rPr lang="en-US" dirty="0">
                <a:solidFill>
                  <a:schemeClr val="bg1"/>
                </a:solidFill>
                <a:latin typeface="Bahnschrift SemiBold" panose="020B0502040204020203" pitchFamily="34" charset="0"/>
              </a:rPr>
              <a:t>Illinois Clean Energy Community Foundation</a:t>
            </a:r>
          </a:p>
        </p:txBody>
      </p:sp>
      <p:sp>
        <p:nvSpPr>
          <p:cNvPr id="15" name="Rectangle 14">
            <a:extLst>
              <a:ext uri="{FF2B5EF4-FFF2-40B4-BE49-F238E27FC236}">
                <a16:creationId xmlns="" xmlns:a16="http://schemas.microsoft.com/office/drawing/2014/main" id="{FA70045E-9681-4DB4-A1D1-E37FEB6F2DE6}"/>
              </a:ext>
            </a:extLst>
          </p:cNvPr>
          <p:cNvSpPr>
            <a:spLocks noChangeArrowheads="1"/>
          </p:cNvSpPr>
          <p:nvPr/>
        </p:nvSpPr>
        <p:spPr bwMode="auto">
          <a:xfrm>
            <a:off x="2507061" y="2897219"/>
            <a:ext cx="469094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688975" indent="-28575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l"/>
            <a:endParaRPr lang="en-US" sz="1050" dirty="0">
              <a:solidFill>
                <a:srgbClr val="000000"/>
              </a:solidFill>
              <a:latin typeface="Open Sans" panose="020B0806030504020204" pitchFamily="34" charset="0"/>
            </a:endParaRPr>
          </a:p>
        </p:txBody>
      </p:sp>
      <p:pic>
        <p:nvPicPr>
          <p:cNvPr id="9" name="Picture 8">
            <a:extLst>
              <a:ext uri="{FF2B5EF4-FFF2-40B4-BE49-F238E27FC236}">
                <a16:creationId xmlns="" xmlns:a16="http://schemas.microsoft.com/office/drawing/2014/main" id="{6F3533C1-92C4-4645-9C26-451EE1C199B1}"/>
              </a:ext>
            </a:extLst>
          </p:cNvPr>
          <p:cNvPicPr>
            <a:picLocks noChangeAspect="1"/>
          </p:cNvPicPr>
          <p:nvPr/>
        </p:nvPicPr>
        <p:blipFill rotWithShape="1">
          <a:blip r:embed="rId3"/>
          <a:srcRect l="20000" t="15192" r="21282" b="4485"/>
          <a:stretch/>
        </p:blipFill>
        <p:spPr>
          <a:xfrm>
            <a:off x="1396537" y="779953"/>
            <a:ext cx="5220393" cy="4016894"/>
          </a:xfrm>
          <a:prstGeom prst="rect">
            <a:avLst/>
          </a:prstGeom>
        </p:spPr>
      </p:pic>
      <p:pic>
        <p:nvPicPr>
          <p:cNvPr id="10" name="Picture 9">
            <a:extLst>
              <a:ext uri="{FF2B5EF4-FFF2-40B4-BE49-F238E27FC236}">
                <a16:creationId xmlns="" xmlns:a16="http://schemas.microsoft.com/office/drawing/2014/main" id="{FE9B4354-58CC-4C6F-966F-8B0676ED994C}"/>
              </a:ext>
            </a:extLst>
          </p:cNvPr>
          <p:cNvPicPr>
            <a:picLocks noChangeAspect="1"/>
          </p:cNvPicPr>
          <p:nvPr/>
        </p:nvPicPr>
        <p:blipFill rotWithShape="1">
          <a:blip r:embed="rId4"/>
          <a:srcRect t="34091"/>
          <a:stretch/>
        </p:blipFill>
        <p:spPr>
          <a:xfrm>
            <a:off x="6617862" y="831875"/>
            <a:ext cx="2000120" cy="987426"/>
          </a:xfrm>
          <a:prstGeom prst="rect">
            <a:avLst/>
          </a:prstGeom>
        </p:spPr>
      </p:pic>
      <p:pic>
        <p:nvPicPr>
          <p:cNvPr id="11" name="Picture 10">
            <a:extLst>
              <a:ext uri="{FF2B5EF4-FFF2-40B4-BE49-F238E27FC236}">
                <a16:creationId xmlns="" xmlns:a16="http://schemas.microsoft.com/office/drawing/2014/main" id="{40C58E63-EBD6-428D-BEF6-0050812181F5}"/>
              </a:ext>
            </a:extLst>
          </p:cNvPr>
          <p:cNvPicPr>
            <a:picLocks noChangeAspect="1"/>
          </p:cNvPicPr>
          <p:nvPr/>
        </p:nvPicPr>
        <p:blipFill>
          <a:blip r:embed="rId5"/>
          <a:stretch>
            <a:fillRect/>
          </a:stretch>
        </p:blipFill>
        <p:spPr>
          <a:xfrm>
            <a:off x="6642801" y="1976420"/>
            <a:ext cx="1967800" cy="1313507"/>
          </a:xfrm>
          <a:prstGeom prst="rect">
            <a:avLst/>
          </a:prstGeom>
        </p:spPr>
      </p:pic>
      <p:pic>
        <p:nvPicPr>
          <p:cNvPr id="12" name="Picture 11">
            <a:extLst>
              <a:ext uri="{FF2B5EF4-FFF2-40B4-BE49-F238E27FC236}">
                <a16:creationId xmlns="" xmlns:a16="http://schemas.microsoft.com/office/drawing/2014/main" id="{8C285BC9-07B3-4513-B0E4-2C9368429627}"/>
              </a:ext>
            </a:extLst>
          </p:cNvPr>
          <p:cNvPicPr>
            <a:picLocks noChangeAspect="1"/>
          </p:cNvPicPr>
          <p:nvPr/>
        </p:nvPicPr>
        <p:blipFill>
          <a:blip r:embed="rId6"/>
          <a:stretch>
            <a:fillRect/>
          </a:stretch>
        </p:blipFill>
        <p:spPr>
          <a:xfrm>
            <a:off x="6633960" y="3450416"/>
            <a:ext cx="1976640" cy="1324770"/>
          </a:xfrm>
          <a:prstGeom prst="rect">
            <a:avLst/>
          </a:prstGeom>
        </p:spPr>
      </p:pic>
    </p:spTree>
    <p:extLst>
      <p:ext uri="{BB962C8B-B14F-4D97-AF65-F5344CB8AC3E}">
        <p14:creationId xmlns:p14="http://schemas.microsoft.com/office/powerpoint/2010/main" val="1278616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412091"/>
            <a:ext cx="8229600" cy="369332"/>
          </a:xfrm>
          <a:prstGeom prst="rect">
            <a:avLst/>
          </a:prstGeom>
          <a:solidFill>
            <a:schemeClr val="tx2">
              <a:lumMod val="60000"/>
              <a:lumOff val="40000"/>
            </a:schemeClr>
          </a:solidFill>
        </p:spPr>
        <p:txBody>
          <a:bodyPr wrap="square" rtlCol="0">
            <a:spAutoFit/>
          </a:bodyPr>
          <a:lstStyle/>
          <a:p>
            <a:pPr algn="ctr"/>
            <a:endParaRPr lang="en-US" dirty="0">
              <a:solidFill>
                <a:schemeClr val="bg1"/>
              </a:solidFill>
              <a:latin typeface="Bahnschrift SemiBold" panose="020B0502040204020203" pitchFamily="34" charset="0"/>
            </a:endParaRPr>
          </a:p>
        </p:txBody>
      </p:sp>
      <p:sp>
        <p:nvSpPr>
          <p:cNvPr id="3" name="Rectangle 2">
            <a:extLst>
              <a:ext uri="{FF2B5EF4-FFF2-40B4-BE49-F238E27FC236}">
                <a16:creationId xmlns="" xmlns:a16="http://schemas.microsoft.com/office/drawing/2014/main" id="{CA197BC5-34F1-4F3F-904B-F102C196E729}"/>
              </a:ext>
            </a:extLst>
          </p:cNvPr>
          <p:cNvSpPr/>
          <p:nvPr/>
        </p:nvSpPr>
        <p:spPr>
          <a:xfrm>
            <a:off x="381000" y="410620"/>
            <a:ext cx="8229600" cy="369332"/>
          </a:xfrm>
          <a:prstGeom prst="rect">
            <a:avLst/>
          </a:prstGeom>
        </p:spPr>
        <p:txBody>
          <a:bodyPr wrap="square">
            <a:spAutoFit/>
          </a:bodyPr>
          <a:lstStyle/>
          <a:p>
            <a:pPr algn="ctr"/>
            <a:r>
              <a:rPr lang="en-US" dirty="0">
                <a:solidFill>
                  <a:schemeClr val="bg1"/>
                </a:solidFill>
                <a:latin typeface="Bahnschrift SemiBold" panose="020B0502040204020203" pitchFamily="34" charset="0"/>
              </a:rPr>
              <a:t>Zero Energy or Carbon Ratings / Verifications</a:t>
            </a:r>
          </a:p>
        </p:txBody>
      </p:sp>
      <p:sp>
        <p:nvSpPr>
          <p:cNvPr id="15" name="Rectangle 14">
            <a:extLst>
              <a:ext uri="{FF2B5EF4-FFF2-40B4-BE49-F238E27FC236}">
                <a16:creationId xmlns="" xmlns:a16="http://schemas.microsoft.com/office/drawing/2014/main" id="{FA70045E-9681-4DB4-A1D1-E37FEB6F2DE6}"/>
              </a:ext>
            </a:extLst>
          </p:cNvPr>
          <p:cNvSpPr>
            <a:spLocks noChangeArrowheads="1"/>
          </p:cNvSpPr>
          <p:nvPr/>
        </p:nvSpPr>
        <p:spPr bwMode="auto">
          <a:xfrm>
            <a:off x="2507060" y="2897218"/>
            <a:ext cx="4690946" cy="1520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688975" indent="-28575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l">
              <a:buFont typeface="Arial" panose="020B0604020202020204" pitchFamily="34" charset="0"/>
              <a:buChar char="•"/>
            </a:pPr>
            <a:r>
              <a:rPr lang="en-US" sz="1600" b="1" i="0" u="none" strike="noStrike" dirty="0">
                <a:solidFill>
                  <a:srgbClr val="0070C0"/>
                </a:solidFill>
                <a:effectLst/>
                <a:latin typeface="Whitney A"/>
                <a:hlinkClick r:id="rId3"/>
              </a:rPr>
              <a:t>LEED Zero Carbon</a:t>
            </a:r>
            <a:endParaRPr lang="en-US" sz="1600" b="1" i="0" u="none" strike="noStrike" dirty="0">
              <a:solidFill>
                <a:srgbClr val="0070C0"/>
              </a:solidFill>
              <a:effectLst/>
              <a:latin typeface="Whitney A"/>
            </a:endParaRPr>
          </a:p>
          <a:p>
            <a:pPr algn="l">
              <a:buFont typeface="Arial" panose="020B0604020202020204" pitchFamily="34" charset="0"/>
              <a:buChar char="•"/>
            </a:pPr>
            <a:r>
              <a:rPr lang="en-US" sz="1600" b="1" dirty="0">
                <a:solidFill>
                  <a:srgbClr val="0070C0"/>
                </a:solidFill>
                <a:latin typeface="Whitney A"/>
                <a:hlinkClick r:id="rId3"/>
              </a:rPr>
              <a:t>LEED Zero Energy</a:t>
            </a:r>
            <a:endParaRPr lang="en-US" sz="1600" b="1" dirty="0">
              <a:solidFill>
                <a:srgbClr val="0070C0"/>
              </a:solidFill>
              <a:latin typeface="Whitney A"/>
            </a:endParaRPr>
          </a:p>
          <a:p>
            <a:pPr algn="l">
              <a:buFont typeface="Arial" panose="020B0604020202020204" pitchFamily="34" charset="0"/>
              <a:buChar char="•"/>
            </a:pPr>
            <a:r>
              <a:rPr lang="en-US" sz="1600" b="1" dirty="0">
                <a:solidFill>
                  <a:srgbClr val="0070C0"/>
                </a:solidFill>
                <a:latin typeface="Whitney A"/>
                <a:hlinkClick r:id="rId4"/>
              </a:rPr>
              <a:t>ILFI Zero Carbon </a:t>
            </a:r>
            <a:endParaRPr lang="en-US" sz="1600" b="1" dirty="0">
              <a:solidFill>
                <a:srgbClr val="0070C0"/>
              </a:solidFill>
              <a:latin typeface="Whitney A"/>
            </a:endParaRPr>
          </a:p>
          <a:p>
            <a:pPr algn="l">
              <a:buFont typeface="Arial" panose="020B0604020202020204" pitchFamily="34" charset="0"/>
              <a:buChar char="•"/>
            </a:pPr>
            <a:r>
              <a:rPr lang="en-US" sz="1600" b="1" i="0" dirty="0">
                <a:solidFill>
                  <a:srgbClr val="0070C0"/>
                </a:solidFill>
                <a:effectLst/>
                <a:latin typeface="Whitney A"/>
                <a:hlinkClick r:id="rId5"/>
              </a:rPr>
              <a:t>ILFI Zero Energy</a:t>
            </a:r>
            <a:endParaRPr lang="en-US" sz="1600" b="1" i="0" dirty="0">
              <a:solidFill>
                <a:srgbClr val="0070C0"/>
              </a:solidFill>
              <a:effectLst/>
              <a:latin typeface="Whitney A"/>
            </a:endParaRPr>
          </a:p>
          <a:p>
            <a:pPr algn="l">
              <a:buFont typeface="Arial" panose="020B0604020202020204" pitchFamily="34" charset="0"/>
              <a:buChar char="•"/>
            </a:pPr>
            <a:endParaRPr lang="en-US" sz="1600" b="1" i="0" dirty="0">
              <a:solidFill>
                <a:srgbClr val="0070C0"/>
              </a:solidFill>
              <a:effectLst/>
              <a:latin typeface="Whitney A"/>
              <a:hlinkClick r:id="rId6"/>
            </a:endParaRPr>
          </a:p>
          <a:p>
            <a:pPr algn="l">
              <a:buFont typeface="Arial" panose="020B0604020202020204" pitchFamily="34" charset="0"/>
              <a:buChar char="•"/>
            </a:pPr>
            <a:r>
              <a:rPr lang="en-US" sz="1600" b="1" i="0" dirty="0">
                <a:solidFill>
                  <a:srgbClr val="0070C0"/>
                </a:solidFill>
                <a:effectLst/>
                <a:latin typeface="Whitney A"/>
                <a:hlinkClick r:id="rId6"/>
              </a:rPr>
              <a:t>P</a:t>
            </a:r>
            <a:r>
              <a:rPr lang="en-US" sz="1600" b="1" dirty="0">
                <a:solidFill>
                  <a:srgbClr val="0070C0"/>
                </a:solidFill>
                <a:latin typeface="Whitney A"/>
                <a:hlinkClick r:id="rId6"/>
              </a:rPr>
              <a:t>HIUS+ Source Zero</a:t>
            </a:r>
            <a:endParaRPr lang="en-US" sz="1600" b="1" dirty="0">
              <a:solidFill>
                <a:srgbClr val="0070C0"/>
              </a:solidFill>
              <a:latin typeface="Whitney A"/>
            </a:endParaRPr>
          </a:p>
          <a:p>
            <a:pPr algn="l">
              <a:buFont typeface="Arial" panose="020B0604020202020204" pitchFamily="34" charset="0"/>
              <a:buChar char="•"/>
            </a:pPr>
            <a:r>
              <a:rPr lang="en-US" sz="1600" b="1" dirty="0">
                <a:solidFill>
                  <a:srgbClr val="0070C0"/>
                </a:solidFill>
                <a:latin typeface="Whitney A"/>
                <a:hlinkClick r:id="rId7"/>
              </a:rPr>
              <a:t>PHIUS+ Getting to Zero</a:t>
            </a:r>
            <a:endParaRPr lang="en-US" sz="1600" b="1" dirty="0">
              <a:solidFill>
                <a:srgbClr val="0070C0"/>
              </a:solidFill>
              <a:latin typeface="Whitney A"/>
            </a:endParaRPr>
          </a:p>
          <a:p>
            <a:pPr algn="l">
              <a:buFont typeface="Arial" panose="020B0604020202020204" pitchFamily="34" charset="0"/>
              <a:buChar char="•"/>
            </a:pPr>
            <a:r>
              <a:rPr lang="en-US" sz="1600" b="1" i="0" dirty="0">
                <a:solidFill>
                  <a:srgbClr val="0070C0"/>
                </a:solidFill>
                <a:effectLst/>
                <a:latin typeface="Whitney A"/>
                <a:hlinkClick r:id="rId8"/>
              </a:rPr>
              <a:t>DOE Net Zero Energy Ready Homes</a:t>
            </a:r>
            <a:endParaRPr lang="en-US" sz="1600" b="1" i="0" dirty="0">
              <a:solidFill>
                <a:srgbClr val="0070C0"/>
              </a:solidFill>
              <a:effectLst/>
              <a:latin typeface="Whitney A"/>
            </a:endParaRPr>
          </a:p>
        </p:txBody>
      </p:sp>
      <p:pic>
        <p:nvPicPr>
          <p:cNvPr id="5" name="Picture 4">
            <a:extLst>
              <a:ext uri="{FF2B5EF4-FFF2-40B4-BE49-F238E27FC236}">
                <a16:creationId xmlns="" xmlns:a16="http://schemas.microsoft.com/office/drawing/2014/main" id="{64C61E09-AF05-45CD-9262-3E1BAAB43BDA}"/>
              </a:ext>
            </a:extLst>
          </p:cNvPr>
          <p:cNvPicPr>
            <a:picLocks noChangeAspect="1"/>
          </p:cNvPicPr>
          <p:nvPr/>
        </p:nvPicPr>
        <p:blipFill>
          <a:blip r:embed="rId9"/>
          <a:stretch>
            <a:fillRect/>
          </a:stretch>
        </p:blipFill>
        <p:spPr>
          <a:xfrm>
            <a:off x="5265010" y="1078085"/>
            <a:ext cx="1362075" cy="1362075"/>
          </a:xfrm>
          <a:prstGeom prst="rect">
            <a:avLst/>
          </a:prstGeom>
        </p:spPr>
      </p:pic>
      <p:pic>
        <p:nvPicPr>
          <p:cNvPr id="6" name="Picture 5">
            <a:extLst>
              <a:ext uri="{FF2B5EF4-FFF2-40B4-BE49-F238E27FC236}">
                <a16:creationId xmlns="" xmlns:a16="http://schemas.microsoft.com/office/drawing/2014/main" id="{28A83940-13F6-4543-B661-58417B0F1803}"/>
              </a:ext>
            </a:extLst>
          </p:cNvPr>
          <p:cNvPicPr>
            <a:picLocks noChangeAspect="1"/>
          </p:cNvPicPr>
          <p:nvPr/>
        </p:nvPicPr>
        <p:blipFill>
          <a:blip r:embed="rId10"/>
          <a:stretch>
            <a:fillRect/>
          </a:stretch>
        </p:blipFill>
        <p:spPr>
          <a:xfrm>
            <a:off x="6949102" y="931712"/>
            <a:ext cx="1497961" cy="1667373"/>
          </a:xfrm>
          <a:prstGeom prst="rect">
            <a:avLst/>
          </a:prstGeom>
        </p:spPr>
      </p:pic>
      <p:pic>
        <p:nvPicPr>
          <p:cNvPr id="8" name="Picture 7">
            <a:extLst>
              <a:ext uri="{FF2B5EF4-FFF2-40B4-BE49-F238E27FC236}">
                <a16:creationId xmlns="" xmlns:a16="http://schemas.microsoft.com/office/drawing/2014/main" id="{E9E4FDFC-771A-4623-B178-0BED9DCB2D6C}"/>
              </a:ext>
            </a:extLst>
          </p:cNvPr>
          <p:cNvPicPr>
            <a:picLocks noChangeAspect="1"/>
          </p:cNvPicPr>
          <p:nvPr/>
        </p:nvPicPr>
        <p:blipFill>
          <a:blip r:embed="rId11"/>
          <a:stretch>
            <a:fillRect/>
          </a:stretch>
        </p:blipFill>
        <p:spPr>
          <a:xfrm>
            <a:off x="696937" y="1078085"/>
            <a:ext cx="1515996" cy="1387136"/>
          </a:xfrm>
          <a:prstGeom prst="rect">
            <a:avLst/>
          </a:prstGeom>
        </p:spPr>
      </p:pic>
      <p:pic>
        <p:nvPicPr>
          <p:cNvPr id="3074" name="Picture 2" descr="Zero Energy Certification | Living-Future.org">
            <a:extLst>
              <a:ext uri="{FF2B5EF4-FFF2-40B4-BE49-F238E27FC236}">
                <a16:creationId xmlns="" xmlns:a16="http://schemas.microsoft.com/office/drawing/2014/main" id="{1C5EAC66-0684-4A22-8BD1-E098DF54953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06482" y="1119245"/>
            <a:ext cx="2586408" cy="1317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528664"/>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descr="A person sitting in a chair&#10;&#10;Description automatically generated with low confidence">
            <a:extLst>
              <a:ext uri="{FF2B5EF4-FFF2-40B4-BE49-F238E27FC236}">
                <a16:creationId xmlns="" xmlns:a16="http://schemas.microsoft.com/office/drawing/2014/main" id="{A022D392-00F5-4FCA-94D6-9AB129DF530E}"/>
              </a:ext>
            </a:extLst>
          </p:cNvPr>
          <p:cNvPicPr>
            <a:picLocks noChangeAspect="1"/>
          </p:cNvPicPr>
          <p:nvPr/>
        </p:nvPicPr>
        <p:blipFill rotWithShape="1">
          <a:blip r:embed="rId3"/>
          <a:srcRect l="28786" t="3283" r="23237" b="2969"/>
          <a:stretch/>
        </p:blipFill>
        <p:spPr>
          <a:xfrm>
            <a:off x="1727004" y="258380"/>
            <a:ext cx="1250427" cy="1421606"/>
          </a:xfrm>
          <a:prstGeom prst="rect">
            <a:avLst/>
          </a:prstGeom>
        </p:spPr>
      </p:pic>
      <p:pic>
        <p:nvPicPr>
          <p:cNvPr id="40" name="Picture 39" descr="A person with blue hair&#10;&#10;Description automatically generated with low confidence">
            <a:extLst>
              <a:ext uri="{FF2B5EF4-FFF2-40B4-BE49-F238E27FC236}">
                <a16:creationId xmlns="" xmlns:a16="http://schemas.microsoft.com/office/drawing/2014/main" id="{8F03F8B8-2D51-4001-993C-515EBEE70181}"/>
              </a:ext>
            </a:extLst>
          </p:cNvPr>
          <p:cNvPicPr>
            <a:picLocks noChangeAspect="1"/>
          </p:cNvPicPr>
          <p:nvPr/>
        </p:nvPicPr>
        <p:blipFill rotWithShape="1">
          <a:blip r:embed="rId4"/>
          <a:srcRect l="15269" r="21516" b="19196"/>
          <a:stretch/>
        </p:blipFill>
        <p:spPr>
          <a:xfrm>
            <a:off x="1096626" y="1500136"/>
            <a:ext cx="1966833" cy="1414868"/>
          </a:xfrm>
          <a:prstGeom prst="rect">
            <a:avLst/>
          </a:prstGeom>
        </p:spPr>
      </p:pic>
      <p:pic>
        <p:nvPicPr>
          <p:cNvPr id="5" name="Picture 4">
            <a:extLst>
              <a:ext uri="{FF2B5EF4-FFF2-40B4-BE49-F238E27FC236}">
                <a16:creationId xmlns="" xmlns:a16="http://schemas.microsoft.com/office/drawing/2014/main" id="{5E7572E6-E8A5-DB47-AFA0-536142B52BEB}"/>
              </a:ext>
            </a:extLst>
          </p:cNvPr>
          <p:cNvPicPr>
            <a:picLocks noChangeAspect="1"/>
          </p:cNvPicPr>
          <p:nvPr/>
        </p:nvPicPr>
        <p:blipFill>
          <a:blip r:embed="rId5"/>
          <a:stretch>
            <a:fillRect/>
          </a:stretch>
        </p:blipFill>
        <p:spPr>
          <a:xfrm>
            <a:off x="13843" y="4408221"/>
            <a:ext cx="9144000" cy="435769"/>
          </a:xfrm>
          <a:prstGeom prst="rect">
            <a:avLst/>
          </a:prstGeom>
        </p:spPr>
      </p:pic>
      <p:pic>
        <p:nvPicPr>
          <p:cNvPr id="4" name="Picture 3" descr="A person wearing glasses&#10;&#10;Description automatically generated with low confidence">
            <a:extLst>
              <a:ext uri="{FF2B5EF4-FFF2-40B4-BE49-F238E27FC236}">
                <a16:creationId xmlns="" xmlns:a16="http://schemas.microsoft.com/office/drawing/2014/main" id="{213493ED-3D24-45B6-AFE7-55F1C84A08AB}"/>
              </a:ext>
            </a:extLst>
          </p:cNvPr>
          <p:cNvPicPr>
            <a:picLocks noChangeAspect="1"/>
          </p:cNvPicPr>
          <p:nvPr/>
        </p:nvPicPr>
        <p:blipFill rotWithShape="1">
          <a:blip r:embed="rId6"/>
          <a:srcRect l="10741" r="36256"/>
          <a:stretch/>
        </p:blipFill>
        <p:spPr>
          <a:xfrm>
            <a:off x="7073635" y="1603779"/>
            <a:ext cx="1550913" cy="1470660"/>
          </a:xfrm>
          <a:prstGeom prst="rect">
            <a:avLst/>
          </a:prstGeom>
        </p:spPr>
      </p:pic>
      <p:pic>
        <p:nvPicPr>
          <p:cNvPr id="6" name="Picture 5" descr="A person smiling at the camera&#10;&#10;Description automatically generated with medium confidence">
            <a:extLst>
              <a:ext uri="{FF2B5EF4-FFF2-40B4-BE49-F238E27FC236}">
                <a16:creationId xmlns="" xmlns:a16="http://schemas.microsoft.com/office/drawing/2014/main" id="{EB166D81-7270-4AD8-B3DB-DDF54DE4C259}"/>
              </a:ext>
            </a:extLst>
          </p:cNvPr>
          <p:cNvPicPr>
            <a:picLocks noChangeAspect="1"/>
          </p:cNvPicPr>
          <p:nvPr/>
        </p:nvPicPr>
        <p:blipFill rotWithShape="1">
          <a:blip r:embed="rId7"/>
          <a:srcRect l="28477" t="7292" r="17103"/>
          <a:stretch/>
        </p:blipFill>
        <p:spPr>
          <a:xfrm>
            <a:off x="7074297" y="219033"/>
            <a:ext cx="1550912" cy="1356361"/>
          </a:xfrm>
          <a:prstGeom prst="rect">
            <a:avLst/>
          </a:prstGeom>
        </p:spPr>
      </p:pic>
      <p:pic>
        <p:nvPicPr>
          <p:cNvPr id="8" name="Picture 7" descr="A picture containing wall, person, indoor, smiling&#10;&#10;Description automatically generated">
            <a:extLst>
              <a:ext uri="{FF2B5EF4-FFF2-40B4-BE49-F238E27FC236}">
                <a16:creationId xmlns="" xmlns:a16="http://schemas.microsoft.com/office/drawing/2014/main" id="{FED9AACB-BF29-4808-BE73-950A514012AC}"/>
              </a:ext>
            </a:extLst>
          </p:cNvPr>
          <p:cNvPicPr>
            <a:picLocks noChangeAspect="1"/>
          </p:cNvPicPr>
          <p:nvPr/>
        </p:nvPicPr>
        <p:blipFill rotWithShape="1">
          <a:blip r:embed="rId8"/>
          <a:srcRect r="49593" b="3581"/>
          <a:stretch/>
        </p:blipFill>
        <p:spPr>
          <a:xfrm>
            <a:off x="367236" y="2900103"/>
            <a:ext cx="1444232" cy="1432692"/>
          </a:xfrm>
          <a:prstGeom prst="rect">
            <a:avLst/>
          </a:prstGeom>
        </p:spPr>
      </p:pic>
      <p:pic>
        <p:nvPicPr>
          <p:cNvPr id="16" name="Picture 15">
            <a:extLst>
              <a:ext uri="{FF2B5EF4-FFF2-40B4-BE49-F238E27FC236}">
                <a16:creationId xmlns="" xmlns:a16="http://schemas.microsoft.com/office/drawing/2014/main" id="{7231F47E-3B46-406B-A690-47DF3E51650F}"/>
              </a:ext>
            </a:extLst>
          </p:cNvPr>
          <p:cNvPicPr>
            <a:picLocks noChangeAspect="1"/>
          </p:cNvPicPr>
          <p:nvPr/>
        </p:nvPicPr>
        <p:blipFill rotWithShape="1">
          <a:blip r:embed="rId9"/>
          <a:srcRect l="25501" r="31654"/>
          <a:stretch/>
        </p:blipFill>
        <p:spPr>
          <a:xfrm>
            <a:off x="5973137" y="221875"/>
            <a:ext cx="1250427" cy="1356360"/>
          </a:xfrm>
          <a:prstGeom prst="rect">
            <a:avLst/>
          </a:prstGeom>
        </p:spPr>
      </p:pic>
      <p:pic>
        <p:nvPicPr>
          <p:cNvPr id="18" name="Picture 17" descr="A person wearing glasses&#10;&#10;Description automatically generated with medium confidence">
            <a:extLst>
              <a:ext uri="{FF2B5EF4-FFF2-40B4-BE49-F238E27FC236}">
                <a16:creationId xmlns="" xmlns:a16="http://schemas.microsoft.com/office/drawing/2014/main" id="{FAC4D29D-F075-4900-94DE-B05DB4490C9F}"/>
              </a:ext>
            </a:extLst>
          </p:cNvPr>
          <p:cNvPicPr>
            <a:picLocks noChangeAspect="1"/>
          </p:cNvPicPr>
          <p:nvPr/>
        </p:nvPicPr>
        <p:blipFill rotWithShape="1">
          <a:blip r:embed="rId10"/>
          <a:srcRect l="31185" t="2163" r="31861" b="-2163"/>
          <a:stretch/>
        </p:blipFill>
        <p:spPr>
          <a:xfrm>
            <a:off x="400905" y="1487880"/>
            <a:ext cx="1089726" cy="1447800"/>
          </a:xfrm>
          <a:prstGeom prst="rect">
            <a:avLst/>
          </a:prstGeom>
        </p:spPr>
      </p:pic>
      <p:pic>
        <p:nvPicPr>
          <p:cNvPr id="20" name="Picture 19" descr="A person with a beard&#10;&#10;Description automatically generated with low confidence">
            <a:extLst>
              <a:ext uri="{FF2B5EF4-FFF2-40B4-BE49-F238E27FC236}">
                <a16:creationId xmlns="" xmlns:a16="http://schemas.microsoft.com/office/drawing/2014/main" id="{11FD29D1-C285-4B3E-92DA-BC4F8A30CAF4}"/>
              </a:ext>
            </a:extLst>
          </p:cNvPr>
          <p:cNvPicPr>
            <a:picLocks noChangeAspect="1"/>
          </p:cNvPicPr>
          <p:nvPr/>
        </p:nvPicPr>
        <p:blipFill rotWithShape="1">
          <a:blip r:embed="rId11"/>
          <a:srcRect l="29121" t="2072" r="29079" b="7548"/>
          <a:stretch/>
        </p:blipFill>
        <p:spPr>
          <a:xfrm>
            <a:off x="400905" y="270635"/>
            <a:ext cx="1398222" cy="1217246"/>
          </a:xfrm>
          <a:prstGeom prst="rect">
            <a:avLst/>
          </a:prstGeom>
        </p:spPr>
      </p:pic>
      <p:pic>
        <p:nvPicPr>
          <p:cNvPr id="22" name="Picture 21" descr="A picture containing person, wall, person, indoor&#10;&#10;Description automatically generated">
            <a:extLst>
              <a:ext uri="{FF2B5EF4-FFF2-40B4-BE49-F238E27FC236}">
                <a16:creationId xmlns="" xmlns:a16="http://schemas.microsoft.com/office/drawing/2014/main" id="{B948CBEC-C074-489A-B0F4-1A0D001E9C20}"/>
              </a:ext>
            </a:extLst>
          </p:cNvPr>
          <p:cNvPicPr>
            <a:picLocks noChangeAspect="1"/>
          </p:cNvPicPr>
          <p:nvPr/>
        </p:nvPicPr>
        <p:blipFill rotWithShape="1">
          <a:blip r:embed="rId12"/>
          <a:srcRect l="19872" r="21360"/>
          <a:stretch/>
        </p:blipFill>
        <p:spPr>
          <a:xfrm>
            <a:off x="4514040" y="1533453"/>
            <a:ext cx="1459097" cy="1382165"/>
          </a:xfrm>
          <a:prstGeom prst="rect">
            <a:avLst/>
          </a:prstGeom>
        </p:spPr>
      </p:pic>
      <p:pic>
        <p:nvPicPr>
          <p:cNvPr id="24" name="Picture 23" descr="A person wearing a hat&#10;&#10;Description automatically generated with low confidence">
            <a:extLst>
              <a:ext uri="{FF2B5EF4-FFF2-40B4-BE49-F238E27FC236}">
                <a16:creationId xmlns="" xmlns:a16="http://schemas.microsoft.com/office/drawing/2014/main" id="{BC4FCF85-FFF6-41A6-82C1-97CFF7094025}"/>
              </a:ext>
            </a:extLst>
          </p:cNvPr>
          <p:cNvPicPr>
            <a:picLocks noChangeAspect="1"/>
          </p:cNvPicPr>
          <p:nvPr/>
        </p:nvPicPr>
        <p:blipFill rotWithShape="1">
          <a:blip r:embed="rId13"/>
          <a:srcRect l="20207" t="1701" r="20743"/>
          <a:stretch/>
        </p:blipFill>
        <p:spPr>
          <a:xfrm>
            <a:off x="3009711" y="1477402"/>
            <a:ext cx="1573646" cy="1471028"/>
          </a:xfrm>
          <a:prstGeom prst="rect">
            <a:avLst/>
          </a:prstGeom>
        </p:spPr>
      </p:pic>
      <p:pic>
        <p:nvPicPr>
          <p:cNvPr id="26" name="Picture 25" descr="A picture containing text, computer, male&#10;&#10;Description automatically generated">
            <a:extLst>
              <a:ext uri="{FF2B5EF4-FFF2-40B4-BE49-F238E27FC236}">
                <a16:creationId xmlns="" xmlns:a16="http://schemas.microsoft.com/office/drawing/2014/main" id="{4408887E-085D-49FA-957B-5207B10A81AF}"/>
              </a:ext>
            </a:extLst>
          </p:cNvPr>
          <p:cNvPicPr>
            <a:picLocks noChangeAspect="1"/>
          </p:cNvPicPr>
          <p:nvPr/>
        </p:nvPicPr>
        <p:blipFill rotWithShape="1">
          <a:blip r:embed="rId14"/>
          <a:srcRect l="33670" t="2110" r="1500" b="2454"/>
          <a:stretch/>
        </p:blipFill>
        <p:spPr>
          <a:xfrm>
            <a:off x="3402977" y="2882202"/>
            <a:ext cx="1784859" cy="1497634"/>
          </a:xfrm>
          <a:prstGeom prst="rect">
            <a:avLst/>
          </a:prstGeom>
        </p:spPr>
      </p:pic>
      <p:pic>
        <p:nvPicPr>
          <p:cNvPr id="28" name="Picture 27" descr="A picture containing text, window, screenshot, picture frame&#10;&#10;Description automatically generated">
            <a:extLst>
              <a:ext uri="{FF2B5EF4-FFF2-40B4-BE49-F238E27FC236}">
                <a16:creationId xmlns="" xmlns:a16="http://schemas.microsoft.com/office/drawing/2014/main" id="{833700D3-A2F9-43C9-B216-BFEDE149836E}"/>
              </a:ext>
            </a:extLst>
          </p:cNvPr>
          <p:cNvPicPr>
            <a:picLocks noChangeAspect="1"/>
          </p:cNvPicPr>
          <p:nvPr/>
        </p:nvPicPr>
        <p:blipFill rotWithShape="1">
          <a:blip r:embed="rId15"/>
          <a:srcRect l="29919" t="3900" r="30516" b="1830"/>
          <a:stretch/>
        </p:blipFill>
        <p:spPr>
          <a:xfrm>
            <a:off x="5973137" y="1497657"/>
            <a:ext cx="1197282" cy="1631183"/>
          </a:xfrm>
          <a:prstGeom prst="rect">
            <a:avLst/>
          </a:prstGeom>
        </p:spPr>
      </p:pic>
      <p:pic>
        <p:nvPicPr>
          <p:cNvPr id="32" name="Picture 31" descr="A person smiling in a tank top&#10;&#10;Description automatically generated with low confidence">
            <a:extLst>
              <a:ext uri="{FF2B5EF4-FFF2-40B4-BE49-F238E27FC236}">
                <a16:creationId xmlns="" xmlns:a16="http://schemas.microsoft.com/office/drawing/2014/main" id="{2E99624D-F336-41FD-A646-FC9931B69432}"/>
              </a:ext>
            </a:extLst>
          </p:cNvPr>
          <p:cNvPicPr>
            <a:picLocks noChangeAspect="1"/>
          </p:cNvPicPr>
          <p:nvPr/>
        </p:nvPicPr>
        <p:blipFill rotWithShape="1">
          <a:blip r:embed="rId16"/>
          <a:srcRect l="26153" r="26491"/>
          <a:stretch/>
        </p:blipFill>
        <p:spPr>
          <a:xfrm>
            <a:off x="5180277" y="2901225"/>
            <a:ext cx="1250427" cy="1471028"/>
          </a:xfrm>
          <a:prstGeom prst="rect">
            <a:avLst/>
          </a:prstGeom>
        </p:spPr>
      </p:pic>
      <p:pic>
        <p:nvPicPr>
          <p:cNvPr id="34" name="Picture 33" descr="A person smiling for the picture&#10;&#10;Description automatically generated with medium confidence">
            <a:extLst>
              <a:ext uri="{FF2B5EF4-FFF2-40B4-BE49-F238E27FC236}">
                <a16:creationId xmlns="" xmlns:a16="http://schemas.microsoft.com/office/drawing/2014/main" id="{E2AC2B17-9E25-41B3-8C01-576E3AF5651D}"/>
              </a:ext>
            </a:extLst>
          </p:cNvPr>
          <p:cNvPicPr>
            <a:picLocks noChangeAspect="1"/>
          </p:cNvPicPr>
          <p:nvPr/>
        </p:nvPicPr>
        <p:blipFill rotWithShape="1">
          <a:blip r:embed="rId17"/>
          <a:srcRect l="26293" r="14568"/>
          <a:stretch/>
        </p:blipFill>
        <p:spPr>
          <a:xfrm>
            <a:off x="1830149" y="2870528"/>
            <a:ext cx="1580511" cy="1491842"/>
          </a:xfrm>
          <a:prstGeom prst="rect">
            <a:avLst/>
          </a:prstGeom>
        </p:spPr>
      </p:pic>
      <p:pic>
        <p:nvPicPr>
          <p:cNvPr id="36" name="Picture 35" descr="A person wearing headphones&#10;&#10;Description automatically generated">
            <a:extLst>
              <a:ext uri="{FF2B5EF4-FFF2-40B4-BE49-F238E27FC236}">
                <a16:creationId xmlns="" xmlns:a16="http://schemas.microsoft.com/office/drawing/2014/main" id="{D1CB9308-EC5A-46CD-ABEC-0F88EEAB85AC}"/>
              </a:ext>
            </a:extLst>
          </p:cNvPr>
          <p:cNvPicPr>
            <a:picLocks noChangeAspect="1"/>
          </p:cNvPicPr>
          <p:nvPr/>
        </p:nvPicPr>
        <p:blipFill rotWithShape="1">
          <a:blip r:embed="rId18"/>
          <a:srcRect l="20585" r="5781" b="17330"/>
          <a:stretch/>
        </p:blipFill>
        <p:spPr>
          <a:xfrm>
            <a:off x="6360658" y="2919786"/>
            <a:ext cx="2273046" cy="1451590"/>
          </a:xfrm>
          <a:prstGeom prst="rect">
            <a:avLst/>
          </a:prstGeom>
        </p:spPr>
      </p:pic>
      <p:pic>
        <p:nvPicPr>
          <p:cNvPr id="38" name="Picture 37" descr="A person wearing glasses&#10;&#10;Description automatically generated with medium confidence">
            <a:extLst>
              <a:ext uri="{FF2B5EF4-FFF2-40B4-BE49-F238E27FC236}">
                <a16:creationId xmlns="" xmlns:a16="http://schemas.microsoft.com/office/drawing/2014/main" id="{751905A6-2D9A-4AC7-AD56-DEFA3C36D918}"/>
              </a:ext>
            </a:extLst>
          </p:cNvPr>
          <p:cNvPicPr>
            <a:picLocks noChangeAspect="1"/>
          </p:cNvPicPr>
          <p:nvPr/>
        </p:nvPicPr>
        <p:blipFill rotWithShape="1">
          <a:blip r:embed="rId19"/>
          <a:srcRect l="13310" r="25698" b="19560"/>
          <a:stretch/>
        </p:blipFill>
        <p:spPr>
          <a:xfrm>
            <a:off x="2977431" y="245361"/>
            <a:ext cx="1773960" cy="1271294"/>
          </a:xfrm>
          <a:prstGeom prst="rect">
            <a:avLst/>
          </a:prstGeom>
        </p:spPr>
      </p:pic>
      <p:pic>
        <p:nvPicPr>
          <p:cNvPr id="30" name="Picture 29" descr="A person wearing glasses&#10;&#10;Description automatically generated with medium confidence">
            <a:extLst>
              <a:ext uri="{FF2B5EF4-FFF2-40B4-BE49-F238E27FC236}">
                <a16:creationId xmlns="" xmlns:a16="http://schemas.microsoft.com/office/drawing/2014/main" id="{4771BE65-4E14-4A10-ADD7-526267CD8E8F}"/>
              </a:ext>
            </a:extLst>
          </p:cNvPr>
          <p:cNvPicPr>
            <a:picLocks noChangeAspect="1"/>
          </p:cNvPicPr>
          <p:nvPr/>
        </p:nvPicPr>
        <p:blipFill rotWithShape="1">
          <a:blip r:embed="rId20"/>
          <a:srcRect l="22425" r="20263"/>
          <a:stretch/>
        </p:blipFill>
        <p:spPr>
          <a:xfrm>
            <a:off x="4621406" y="227598"/>
            <a:ext cx="1398836" cy="1338108"/>
          </a:xfrm>
          <a:prstGeom prst="rect">
            <a:avLst/>
          </a:prstGeom>
        </p:spPr>
      </p:pic>
    </p:spTree>
    <p:extLst>
      <p:ext uri="{BB962C8B-B14F-4D97-AF65-F5344CB8AC3E}">
        <p14:creationId xmlns:p14="http://schemas.microsoft.com/office/powerpoint/2010/main" val="359532120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A4967"/>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6AC4E11-5213-C349-A56C-6729666B24E7}"/>
              </a:ext>
            </a:extLst>
          </p:cNvPr>
          <p:cNvSpPr txBox="1"/>
          <p:nvPr/>
        </p:nvSpPr>
        <p:spPr>
          <a:xfrm>
            <a:off x="-1" y="2386965"/>
            <a:ext cx="9144000" cy="2369880"/>
          </a:xfrm>
          <a:prstGeom prst="rect">
            <a:avLst/>
          </a:prstGeom>
          <a:noFill/>
        </p:spPr>
        <p:txBody>
          <a:bodyPr wrap="square" rtlCol="0">
            <a:spAutoFit/>
          </a:bodyPr>
          <a:lstStyle/>
          <a:p>
            <a:pPr algn="ctr"/>
            <a:r>
              <a:rPr lang="en-US" sz="2000" b="1" spc="300" dirty="0">
                <a:solidFill>
                  <a:schemeClr val="bg1"/>
                </a:solidFill>
                <a:latin typeface="Proxima Nova Extrabold" panose="02000506030000020004" pitchFamily="2" charset="0"/>
              </a:rPr>
              <a:t>Katie Kaluzny</a:t>
            </a:r>
            <a:br>
              <a:rPr lang="en-US" sz="2000" b="1" spc="300" dirty="0">
                <a:solidFill>
                  <a:schemeClr val="bg1"/>
                </a:solidFill>
                <a:latin typeface="Proxima Nova Extrabold" panose="02000506030000020004" pitchFamily="2" charset="0"/>
              </a:rPr>
            </a:br>
            <a:r>
              <a:rPr lang="en-US" sz="2000" spc="300" dirty="0">
                <a:solidFill>
                  <a:schemeClr val="bg1"/>
                </a:solidFill>
                <a:latin typeface="Proxima Nova Extrabold" panose="02000506030000020004" pitchFamily="2" charset="0"/>
                <a:hlinkClick r:id="rId3">
                  <a:extLst>
                    <a:ext uri="{A12FA001-AC4F-418D-AE19-62706E023703}">
                      <ahyp:hlinkClr xmlns="" xmlns:ahyp="http://schemas.microsoft.com/office/drawing/2018/hyperlinkcolor" val="tx"/>
                    </a:ext>
                  </a:extLst>
                </a:hlinkClick>
              </a:rPr>
              <a:t>kkaluzny@illinoisgreenalliance.org</a:t>
            </a:r>
            <a:endParaRPr lang="en-US" sz="2000" spc="300" dirty="0">
              <a:solidFill>
                <a:schemeClr val="bg1"/>
              </a:solidFill>
              <a:latin typeface="Proxima Nova Extrabold" panose="02000506030000020004" pitchFamily="2" charset="0"/>
            </a:endParaRPr>
          </a:p>
          <a:p>
            <a:pPr algn="ctr"/>
            <a:r>
              <a:rPr lang="en-US" sz="2000" spc="300" dirty="0">
                <a:solidFill>
                  <a:schemeClr val="bg1"/>
                </a:solidFill>
                <a:latin typeface="Proxima Nova Extrabold" panose="02000506030000020004" pitchFamily="2" charset="0"/>
                <a:hlinkClick r:id="rId4">
                  <a:extLst>
                    <a:ext uri="{A12FA001-AC4F-418D-AE19-62706E023703}">
                      <ahyp:hlinkClr xmlns="" xmlns:ahyp="http://schemas.microsoft.com/office/drawing/2018/hyperlinkcolor" val="tx"/>
                    </a:ext>
                  </a:extLst>
                </a:hlinkClick>
              </a:rPr>
              <a:t>www.illinoisgreenalliance.org</a:t>
            </a:r>
            <a:endParaRPr lang="en-US" sz="2000" spc="300" dirty="0">
              <a:solidFill>
                <a:schemeClr val="bg1"/>
              </a:solidFill>
              <a:latin typeface="Proxima Nova Extrabold" panose="02000506030000020004" pitchFamily="2" charset="0"/>
            </a:endParaRPr>
          </a:p>
          <a:p>
            <a:pPr algn="ctr"/>
            <a:endParaRPr lang="en-US" sz="8800" b="1" spc="300" dirty="0">
              <a:solidFill>
                <a:schemeClr val="bg1"/>
              </a:solidFill>
              <a:latin typeface="Proxima Nova Extrabold" panose="02000506030000020004" pitchFamily="2" charset="0"/>
            </a:endParaRPr>
          </a:p>
        </p:txBody>
      </p:sp>
      <p:pic>
        <p:nvPicPr>
          <p:cNvPr id="5" name="Picture 4">
            <a:extLst>
              <a:ext uri="{FF2B5EF4-FFF2-40B4-BE49-F238E27FC236}">
                <a16:creationId xmlns="" xmlns:a16="http://schemas.microsoft.com/office/drawing/2014/main" id="{77C9CF4D-1CE8-6A41-B1B0-9775A8C96131}"/>
              </a:ext>
            </a:extLst>
          </p:cNvPr>
          <p:cNvPicPr>
            <a:picLocks noChangeAspect="1"/>
          </p:cNvPicPr>
          <p:nvPr/>
        </p:nvPicPr>
        <p:blipFill>
          <a:blip r:embed="rId5"/>
          <a:stretch>
            <a:fillRect/>
          </a:stretch>
        </p:blipFill>
        <p:spPr>
          <a:xfrm>
            <a:off x="1827212" y="639396"/>
            <a:ext cx="5489575" cy="1238250"/>
          </a:xfrm>
          <a:prstGeom prst="rect">
            <a:avLst/>
          </a:prstGeom>
        </p:spPr>
      </p:pic>
    </p:spTree>
    <p:extLst>
      <p:ext uri="{BB962C8B-B14F-4D97-AF65-F5344CB8AC3E}">
        <p14:creationId xmlns:p14="http://schemas.microsoft.com/office/powerpoint/2010/main" val="313370404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10;&#10;Description automatically generated with medium confidence">
            <a:extLst>
              <a:ext uri="{FF2B5EF4-FFF2-40B4-BE49-F238E27FC236}">
                <a16:creationId xmlns="" xmlns:a16="http://schemas.microsoft.com/office/drawing/2014/main" id="{D57C6252-B76C-1A46-9544-D305B30700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8319261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550"/>
            <a:ext cx="8229600" cy="857250"/>
          </a:xfrm>
        </p:spPr>
        <p:txBody>
          <a:bodyPr>
            <a:normAutofit fontScale="90000"/>
          </a:bodyPr>
          <a:lstStyle/>
          <a:p>
            <a:r>
              <a:rPr lang="en-US" dirty="0"/>
              <a:t/>
            </a:r>
            <a:br>
              <a:rPr lang="en-US" dirty="0"/>
            </a:br>
            <a:r>
              <a:rPr lang="en-US" dirty="0"/>
              <a:t/>
            </a:r>
            <a:br>
              <a:rPr lang="en-US" dirty="0"/>
            </a:br>
            <a:endParaRPr lang="en-US" dirty="0"/>
          </a:p>
        </p:txBody>
      </p:sp>
      <p:pic>
        <p:nvPicPr>
          <p:cNvPr id="10" name="Content Placeholder 4" descr="A close up of text on a white background&#10;&#10;Description automatically generated">
            <a:extLst>
              <a:ext uri="{FF2B5EF4-FFF2-40B4-BE49-F238E27FC236}">
                <a16:creationId xmlns="" xmlns:a16="http://schemas.microsoft.com/office/drawing/2014/main" id="{8694A6AD-5131-4570-A06C-22AE4410A0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439" y="1141355"/>
            <a:ext cx="6001122" cy="3375631"/>
          </a:xfrm>
          <a:prstGeom prst="rect">
            <a:avLst/>
          </a:prstGeom>
        </p:spPr>
      </p:pic>
      <p:sp>
        <p:nvSpPr>
          <p:cNvPr id="12" name="TextBox 11">
            <a:extLst>
              <a:ext uri="{FF2B5EF4-FFF2-40B4-BE49-F238E27FC236}">
                <a16:creationId xmlns="" xmlns:a16="http://schemas.microsoft.com/office/drawing/2014/main" id="{65007C4E-9D7B-4DE6-A555-4B4E4E6BA140}"/>
              </a:ext>
            </a:extLst>
          </p:cNvPr>
          <p:cNvSpPr txBox="1"/>
          <p:nvPr/>
        </p:nvSpPr>
        <p:spPr>
          <a:xfrm>
            <a:off x="381000" y="432107"/>
            <a:ext cx="8229600" cy="369332"/>
          </a:xfrm>
          <a:prstGeom prst="rect">
            <a:avLst/>
          </a:prstGeom>
          <a:solidFill>
            <a:schemeClr val="tx2">
              <a:lumMod val="60000"/>
              <a:lumOff val="40000"/>
            </a:schemeClr>
          </a:solidFill>
        </p:spPr>
        <p:txBody>
          <a:bodyPr wrap="square" rtlCol="0">
            <a:spAutoFit/>
          </a:bodyPr>
          <a:lstStyle/>
          <a:p>
            <a:pPr algn="ctr"/>
            <a:r>
              <a:rPr lang="en-US" sz="1800" b="1" dirty="0">
                <a:solidFill>
                  <a:schemeClr val="bg1"/>
                </a:solidFill>
                <a:latin typeface="Proxima Nova" panose="02000506030000020004"/>
              </a:rPr>
              <a:t>Buildings are the largest source of carbon pollution</a:t>
            </a:r>
          </a:p>
        </p:txBody>
      </p:sp>
    </p:spTree>
    <p:extLst>
      <p:ext uri="{BB962C8B-B14F-4D97-AF65-F5344CB8AC3E}">
        <p14:creationId xmlns:p14="http://schemas.microsoft.com/office/powerpoint/2010/main" val="571667063"/>
      </p:ext>
    </p:extLst>
  </p:cSld>
  <p:clrMapOvr>
    <a:masterClrMapping/>
  </p:clrMapOvr>
  <p:transition spd="slow" advTm="15000">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a:extLst>
              <a:ext uri="{FF2B5EF4-FFF2-40B4-BE49-F238E27FC236}">
                <a16:creationId xmlns="" xmlns:a16="http://schemas.microsoft.com/office/drawing/2014/main" id="{F1D681D9-C0B2-4BD9-A56E-8BD7361A37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4988"/>
            <a:ext cx="9125524" cy="4573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a:extLst>
              <a:ext uri="{FF2B5EF4-FFF2-40B4-BE49-F238E27FC236}">
                <a16:creationId xmlns="" xmlns:a16="http://schemas.microsoft.com/office/drawing/2014/main" id="{BE598C34-C579-0546-8306-4466780ECE52}"/>
              </a:ext>
            </a:extLst>
          </p:cNvPr>
          <p:cNvSpPr>
            <a:spLocks noGrp="1"/>
          </p:cNvSpPr>
          <p:nvPr>
            <p:ph idx="1"/>
          </p:nvPr>
        </p:nvSpPr>
        <p:spPr>
          <a:xfrm>
            <a:off x="2314575" y="714375"/>
            <a:ext cx="8305800" cy="3714750"/>
          </a:xfrm>
        </p:spPr>
        <p:txBody>
          <a:bodyPr/>
          <a:lstStyle/>
          <a:p>
            <a:pPr marL="0" indent="0">
              <a:buNone/>
            </a:pPr>
            <a:endParaRPr lang="en-US" dirty="0"/>
          </a:p>
          <a:p>
            <a:endParaRPr lang="en-US" dirty="0"/>
          </a:p>
          <a:p>
            <a:endParaRPr lang="en-US" dirty="0"/>
          </a:p>
        </p:txBody>
      </p:sp>
      <p:sp>
        <p:nvSpPr>
          <p:cNvPr id="5" name="Title 4"/>
          <p:cNvSpPr>
            <a:spLocks noGrp="1"/>
          </p:cNvSpPr>
          <p:nvPr>
            <p:ph type="title"/>
          </p:nvPr>
        </p:nvSpPr>
        <p:spPr>
          <a:xfrm>
            <a:off x="257175" y="4429125"/>
            <a:ext cx="5445613" cy="400050"/>
          </a:xfrm>
        </p:spPr>
        <p:txBody>
          <a:bodyPr/>
          <a:lstStyle/>
          <a:p>
            <a:r>
              <a:rPr lang="en-US" dirty="0"/>
              <a:t/>
            </a:r>
            <a:br>
              <a:rPr lang="en-US" dirty="0"/>
            </a:br>
            <a:endParaRPr lang="en-US" dirty="0"/>
          </a:p>
        </p:txBody>
      </p:sp>
      <p:pic>
        <p:nvPicPr>
          <p:cNvPr id="12" name="Google Shape;168;p30">
            <a:extLst>
              <a:ext uri="{FF2B5EF4-FFF2-40B4-BE49-F238E27FC236}">
                <a16:creationId xmlns="" xmlns:a16="http://schemas.microsoft.com/office/drawing/2014/main" id="{D7E35C44-A436-406B-9CD0-F1E1498A4F92}"/>
              </a:ext>
            </a:extLst>
          </p:cNvPr>
          <p:cNvPicPr preferRelativeResize="0"/>
          <p:nvPr/>
        </p:nvPicPr>
        <p:blipFill rotWithShape="1">
          <a:blip r:embed="rId4">
            <a:alphaModFix/>
          </a:blip>
          <a:srcRect r="67757"/>
          <a:stretch/>
        </p:blipFill>
        <p:spPr>
          <a:xfrm>
            <a:off x="2126375" y="3160570"/>
            <a:ext cx="1451664" cy="2026299"/>
          </a:xfrm>
          <a:prstGeom prst="rect">
            <a:avLst/>
          </a:prstGeom>
          <a:noFill/>
          <a:ln>
            <a:noFill/>
          </a:ln>
        </p:spPr>
      </p:pic>
      <p:pic>
        <p:nvPicPr>
          <p:cNvPr id="13" name="Google Shape;168;p30">
            <a:extLst>
              <a:ext uri="{FF2B5EF4-FFF2-40B4-BE49-F238E27FC236}">
                <a16:creationId xmlns="" xmlns:a16="http://schemas.microsoft.com/office/drawing/2014/main" id="{28E19A82-3827-447A-BA7E-F467B0E0E7DC}"/>
              </a:ext>
            </a:extLst>
          </p:cNvPr>
          <p:cNvPicPr preferRelativeResize="0"/>
          <p:nvPr/>
        </p:nvPicPr>
        <p:blipFill rotWithShape="1">
          <a:blip r:embed="rId4">
            <a:alphaModFix/>
          </a:blip>
          <a:srcRect l="32360" r="39346"/>
          <a:stretch/>
        </p:blipFill>
        <p:spPr>
          <a:xfrm>
            <a:off x="3613184" y="3160571"/>
            <a:ext cx="1597682" cy="2026299"/>
          </a:xfrm>
          <a:prstGeom prst="rect">
            <a:avLst/>
          </a:prstGeom>
          <a:noFill/>
          <a:ln>
            <a:noFill/>
          </a:ln>
        </p:spPr>
      </p:pic>
      <p:pic>
        <p:nvPicPr>
          <p:cNvPr id="14" name="Google Shape;168;p30">
            <a:extLst>
              <a:ext uri="{FF2B5EF4-FFF2-40B4-BE49-F238E27FC236}">
                <a16:creationId xmlns="" xmlns:a16="http://schemas.microsoft.com/office/drawing/2014/main" id="{85D87D58-5669-44CC-9B7A-8FD64106A68A}"/>
              </a:ext>
            </a:extLst>
          </p:cNvPr>
          <p:cNvPicPr preferRelativeResize="0"/>
          <p:nvPr/>
        </p:nvPicPr>
        <p:blipFill rotWithShape="1">
          <a:blip r:embed="rId4">
            <a:alphaModFix/>
          </a:blip>
          <a:srcRect l="60654" t="710" r="4152" b="-103"/>
          <a:stretch/>
        </p:blipFill>
        <p:spPr>
          <a:xfrm>
            <a:off x="5225074" y="3163085"/>
            <a:ext cx="1803602" cy="2026299"/>
          </a:xfrm>
          <a:prstGeom prst="rect">
            <a:avLst/>
          </a:prstGeom>
          <a:noFill/>
          <a:ln>
            <a:noFill/>
          </a:ln>
        </p:spPr>
      </p:pic>
      <p:sp>
        <p:nvSpPr>
          <p:cNvPr id="15" name="Google Shape;170;p30">
            <a:extLst>
              <a:ext uri="{FF2B5EF4-FFF2-40B4-BE49-F238E27FC236}">
                <a16:creationId xmlns="" xmlns:a16="http://schemas.microsoft.com/office/drawing/2014/main" id="{80CD8319-26DE-493B-B137-F431C2AEFA8F}"/>
              </a:ext>
            </a:extLst>
          </p:cNvPr>
          <p:cNvSpPr txBox="1"/>
          <p:nvPr/>
        </p:nvSpPr>
        <p:spPr>
          <a:xfrm>
            <a:off x="2132273" y="3939955"/>
            <a:ext cx="1710455" cy="5102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dirty="0">
                <a:solidFill>
                  <a:srgbClr val="FFFFFF"/>
                </a:solidFill>
                <a:latin typeface="Poppins"/>
                <a:ea typeface="Poppins"/>
                <a:cs typeface="Poppins"/>
                <a:sym typeface="Poppins"/>
              </a:rPr>
              <a:t>LEED</a:t>
            </a:r>
            <a:endParaRPr sz="1800" b="1" dirty="0">
              <a:solidFill>
                <a:srgbClr val="FFFFFF"/>
              </a:solidFill>
              <a:latin typeface="Poppins"/>
              <a:ea typeface="Poppins"/>
              <a:cs typeface="Poppins"/>
              <a:sym typeface="Poppins"/>
            </a:endParaRPr>
          </a:p>
        </p:txBody>
      </p:sp>
      <p:sp>
        <p:nvSpPr>
          <p:cNvPr id="16" name="Google Shape;171;p30">
            <a:extLst>
              <a:ext uri="{FF2B5EF4-FFF2-40B4-BE49-F238E27FC236}">
                <a16:creationId xmlns="" xmlns:a16="http://schemas.microsoft.com/office/drawing/2014/main" id="{A207812B-54AB-4B43-8BCF-933F34F80573}"/>
              </a:ext>
            </a:extLst>
          </p:cNvPr>
          <p:cNvSpPr txBox="1"/>
          <p:nvPr/>
        </p:nvSpPr>
        <p:spPr>
          <a:xfrm>
            <a:off x="3420063" y="3808822"/>
            <a:ext cx="1986813" cy="5102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dirty="0">
                <a:solidFill>
                  <a:srgbClr val="FFFFFF"/>
                </a:solidFill>
                <a:latin typeface="Poppins"/>
                <a:ea typeface="Poppins"/>
                <a:cs typeface="Poppins"/>
                <a:sym typeface="Poppins"/>
              </a:rPr>
              <a:t>CARBON DRAWDOWN</a:t>
            </a:r>
            <a:endParaRPr sz="1800" b="1" dirty="0">
              <a:solidFill>
                <a:srgbClr val="FFFFFF"/>
              </a:solidFill>
              <a:latin typeface="Poppins"/>
              <a:ea typeface="Poppins"/>
              <a:cs typeface="Poppins"/>
              <a:sym typeface="Poppins"/>
            </a:endParaRPr>
          </a:p>
        </p:txBody>
      </p:sp>
      <p:sp>
        <p:nvSpPr>
          <p:cNvPr id="17" name="Google Shape;172;p30">
            <a:extLst>
              <a:ext uri="{FF2B5EF4-FFF2-40B4-BE49-F238E27FC236}">
                <a16:creationId xmlns="" xmlns:a16="http://schemas.microsoft.com/office/drawing/2014/main" id="{3D4AF2EC-42A2-4B3B-A39B-0CEDC8D8EFAD}"/>
              </a:ext>
            </a:extLst>
          </p:cNvPr>
          <p:cNvSpPr txBox="1"/>
          <p:nvPr/>
        </p:nvSpPr>
        <p:spPr>
          <a:xfrm>
            <a:off x="5041863" y="3823033"/>
            <a:ext cx="1986813" cy="5102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dirty="0">
                <a:solidFill>
                  <a:srgbClr val="FFFFFF"/>
                </a:solidFill>
                <a:latin typeface="Poppins"/>
                <a:ea typeface="Poppins"/>
                <a:cs typeface="Poppins"/>
                <a:sym typeface="Poppins"/>
              </a:rPr>
              <a:t>ACCESSIBLE </a:t>
            </a:r>
          </a:p>
          <a:p>
            <a:pPr marL="0" lvl="0" indent="0" algn="ctr" rtl="0">
              <a:spcBef>
                <a:spcPts val="0"/>
              </a:spcBef>
              <a:spcAft>
                <a:spcPts val="0"/>
              </a:spcAft>
              <a:buNone/>
            </a:pPr>
            <a:r>
              <a:rPr lang="en" sz="1800" b="1" dirty="0">
                <a:solidFill>
                  <a:srgbClr val="FFFFFF"/>
                </a:solidFill>
                <a:latin typeface="Poppins"/>
                <a:ea typeface="Poppins"/>
                <a:cs typeface="Poppins"/>
                <a:sym typeface="Poppins"/>
              </a:rPr>
              <a:t>TO ALL</a:t>
            </a:r>
            <a:endParaRPr sz="1800" b="1" dirty="0">
              <a:solidFill>
                <a:srgbClr val="FFFFFF"/>
              </a:solidFill>
              <a:latin typeface="Poppins"/>
              <a:ea typeface="Poppins"/>
              <a:cs typeface="Poppins"/>
              <a:sym typeface="Poppins"/>
            </a:endParaRPr>
          </a:p>
        </p:txBody>
      </p:sp>
      <p:sp>
        <p:nvSpPr>
          <p:cNvPr id="20" name="Rectangle 19">
            <a:extLst>
              <a:ext uri="{FF2B5EF4-FFF2-40B4-BE49-F238E27FC236}">
                <a16:creationId xmlns="" xmlns:a16="http://schemas.microsoft.com/office/drawing/2014/main" id="{A1F97D76-8523-4DF8-8351-9BA8880F5109}"/>
              </a:ext>
            </a:extLst>
          </p:cNvPr>
          <p:cNvSpPr/>
          <p:nvPr/>
        </p:nvSpPr>
        <p:spPr bwMode="auto">
          <a:xfrm>
            <a:off x="7090815" y="3663230"/>
            <a:ext cx="1904541" cy="111919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b="1" dirty="0"/>
              <a:t>Mainstreaming Net Zero Buildings</a:t>
            </a:r>
          </a:p>
        </p:txBody>
      </p:sp>
      <p:sp>
        <p:nvSpPr>
          <p:cNvPr id="21" name="Rectangle 20">
            <a:extLst>
              <a:ext uri="{FF2B5EF4-FFF2-40B4-BE49-F238E27FC236}">
                <a16:creationId xmlns="" xmlns:a16="http://schemas.microsoft.com/office/drawing/2014/main" id="{3E67BDE2-F2AC-4E78-BCCF-8CE005C148C0}"/>
              </a:ext>
            </a:extLst>
          </p:cNvPr>
          <p:cNvSpPr/>
          <p:nvPr/>
        </p:nvSpPr>
        <p:spPr bwMode="auto">
          <a:xfrm>
            <a:off x="95341" y="3508160"/>
            <a:ext cx="2125365" cy="142707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400" dirty="0"/>
              <a:t>The Center for Green Technology, the first LEED Municipal building in the world, became a signature project and living laboratory. </a:t>
            </a:r>
          </a:p>
        </p:txBody>
      </p:sp>
    </p:spTree>
    <p:extLst>
      <p:ext uri="{BB962C8B-B14F-4D97-AF65-F5344CB8AC3E}">
        <p14:creationId xmlns:p14="http://schemas.microsoft.com/office/powerpoint/2010/main" val="33165208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5C23BA-82B8-4949-A4EA-9D2BCA8F97BF}"/>
              </a:ext>
            </a:extLst>
          </p:cNvPr>
          <p:cNvSpPr>
            <a:spLocks noGrp="1"/>
          </p:cNvSpPr>
          <p:nvPr>
            <p:ph type="title"/>
          </p:nvPr>
        </p:nvSpPr>
        <p:spPr>
          <a:xfrm>
            <a:off x="457198" y="279112"/>
            <a:ext cx="8229600" cy="857250"/>
          </a:xfrm>
        </p:spPr>
        <p:txBody>
          <a:bodyPr/>
          <a:lstStyle/>
          <a:p>
            <a:r>
              <a:rPr lang="en-US" sz="4000" b="1" dirty="0">
                <a:latin typeface="Proxima Nova" panose="02000506030000020004" pitchFamily="2" charset="0"/>
              </a:rPr>
              <a:t/>
            </a:r>
            <a:br>
              <a:rPr lang="en-US" sz="4000" b="1" dirty="0">
                <a:latin typeface="Proxima Nova" panose="02000506030000020004" pitchFamily="2" charset="0"/>
              </a:rPr>
            </a:br>
            <a:r>
              <a:rPr lang="en-US" sz="4000" b="1" dirty="0">
                <a:latin typeface="Proxima Nova" panose="02000506030000020004" pitchFamily="2" charset="0"/>
              </a:rPr>
              <a:t>2021 – 2025 Strategic Plan</a:t>
            </a:r>
            <a:br>
              <a:rPr lang="en-US" sz="4000" b="1" dirty="0">
                <a:latin typeface="Proxima Nova" panose="02000506030000020004" pitchFamily="2" charset="0"/>
              </a:rPr>
            </a:br>
            <a:endParaRPr lang="en-US" sz="4000" dirty="0"/>
          </a:p>
        </p:txBody>
      </p:sp>
      <p:sp>
        <p:nvSpPr>
          <p:cNvPr id="3" name="Content Placeholder 2">
            <a:extLst>
              <a:ext uri="{FF2B5EF4-FFF2-40B4-BE49-F238E27FC236}">
                <a16:creationId xmlns="" xmlns:a16="http://schemas.microsoft.com/office/drawing/2014/main" id="{EF8056C7-E561-8948-B1F6-2C068CB1DBAC}"/>
              </a:ext>
            </a:extLst>
          </p:cNvPr>
          <p:cNvSpPr>
            <a:spLocks noGrp="1"/>
          </p:cNvSpPr>
          <p:nvPr>
            <p:ph idx="1"/>
          </p:nvPr>
        </p:nvSpPr>
        <p:spPr>
          <a:xfrm>
            <a:off x="1028697" y="1535256"/>
            <a:ext cx="7086601" cy="1885950"/>
          </a:xfrm>
        </p:spPr>
        <p:txBody>
          <a:bodyPr/>
          <a:lstStyle/>
          <a:p>
            <a:pPr marL="0" indent="0">
              <a:buNone/>
            </a:pPr>
            <a:r>
              <a:rPr lang="en-US" sz="2400" dirty="0">
                <a:latin typeface="Proxima Nova" panose="02000506030000020004" pitchFamily="2" charset="0"/>
              </a:rPr>
              <a:t>To combat climate change in Illinois, it’s time we made </a:t>
            </a:r>
            <a:r>
              <a:rPr lang="en-US" sz="2400" b="1" dirty="0">
                <a:solidFill>
                  <a:srgbClr val="38B14A"/>
                </a:solidFill>
                <a:latin typeface="Proxima Nova" panose="02000506030000020004" pitchFamily="2" charset="0"/>
              </a:rPr>
              <a:t>net zero buildings feasible, affordable, and so commonplace</a:t>
            </a:r>
            <a:r>
              <a:rPr lang="en-US" sz="2400" b="1" dirty="0">
                <a:latin typeface="Proxima Nova" panose="02000506030000020004" pitchFamily="2" charset="0"/>
              </a:rPr>
              <a:t> </a:t>
            </a:r>
            <a:r>
              <a:rPr lang="en-US" sz="2400" dirty="0">
                <a:latin typeface="Proxima Nova" panose="02000506030000020004" pitchFamily="2" charset="0"/>
              </a:rPr>
              <a:t>that every building in Illinois by 2050 is net zero.</a:t>
            </a:r>
          </a:p>
        </p:txBody>
      </p:sp>
      <p:pic>
        <p:nvPicPr>
          <p:cNvPr id="27" name="Picture 26" descr="Chart, histogram&#10;&#10;Description automatically generated">
            <a:extLst>
              <a:ext uri="{FF2B5EF4-FFF2-40B4-BE49-F238E27FC236}">
                <a16:creationId xmlns="" xmlns:a16="http://schemas.microsoft.com/office/drawing/2014/main" id="{E0F65D06-4608-714C-8ECD-BD7BDB238649}"/>
              </a:ext>
            </a:extLst>
          </p:cNvPr>
          <p:cNvPicPr>
            <a:picLocks noChangeAspect="1"/>
          </p:cNvPicPr>
          <p:nvPr/>
        </p:nvPicPr>
        <p:blipFill>
          <a:blip r:embed="rId3"/>
          <a:stretch>
            <a:fillRect/>
          </a:stretch>
        </p:blipFill>
        <p:spPr>
          <a:xfrm>
            <a:off x="7164611" y="3667843"/>
            <a:ext cx="2047562" cy="1475657"/>
          </a:xfrm>
          <a:prstGeom prst="rect">
            <a:avLst/>
          </a:prstGeom>
        </p:spPr>
      </p:pic>
    </p:spTree>
    <p:extLst>
      <p:ext uri="{BB962C8B-B14F-4D97-AF65-F5344CB8AC3E}">
        <p14:creationId xmlns:p14="http://schemas.microsoft.com/office/powerpoint/2010/main" val="71714154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412091"/>
            <a:ext cx="8229600" cy="369332"/>
          </a:xfrm>
          <a:prstGeom prst="rect">
            <a:avLst/>
          </a:prstGeom>
          <a:solidFill>
            <a:schemeClr val="tx2">
              <a:lumMod val="60000"/>
              <a:lumOff val="40000"/>
            </a:schemeClr>
          </a:solidFill>
        </p:spPr>
        <p:txBody>
          <a:bodyPr wrap="square" rtlCol="0">
            <a:spAutoFit/>
          </a:bodyPr>
          <a:lstStyle/>
          <a:p>
            <a:pPr algn="ctr"/>
            <a:endParaRPr lang="en-US" dirty="0">
              <a:solidFill>
                <a:schemeClr val="bg1"/>
              </a:solidFill>
              <a:latin typeface="Bahnschrift SemiBold" panose="020B0502040204020203" pitchFamily="34" charset="0"/>
            </a:endParaRPr>
          </a:p>
        </p:txBody>
      </p:sp>
      <p:sp>
        <p:nvSpPr>
          <p:cNvPr id="3" name="Rectangle 2">
            <a:extLst>
              <a:ext uri="{FF2B5EF4-FFF2-40B4-BE49-F238E27FC236}">
                <a16:creationId xmlns="" xmlns:a16="http://schemas.microsoft.com/office/drawing/2014/main" id="{CA197BC5-34F1-4F3F-904B-F102C196E729}"/>
              </a:ext>
            </a:extLst>
          </p:cNvPr>
          <p:cNvSpPr/>
          <p:nvPr/>
        </p:nvSpPr>
        <p:spPr>
          <a:xfrm>
            <a:off x="381000" y="410620"/>
            <a:ext cx="8229600" cy="369332"/>
          </a:xfrm>
          <a:prstGeom prst="rect">
            <a:avLst/>
          </a:prstGeom>
        </p:spPr>
        <p:txBody>
          <a:bodyPr wrap="square">
            <a:spAutoFit/>
          </a:bodyPr>
          <a:lstStyle/>
          <a:p>
            <a:pPr algn="ctr"/>
            <a:r>
              <a:rPr lang="en-US" dirty="0">
                <a:solidFill>
                  <a:schemeClr val="bg1"/>
                </a:solidFill>
                <a:latin typeface="Bahnschrift SemiBold" panose="020B0502040204020203" pitchFamily="34" charset="0"/>
              </a:rPr>
              <a:t>Getting to Zero…</a:t>
            </a:r>
          </a:p>
        </p:txBody>
      </p:sp>
      <p:pic>
        <p:nvPicPr>
          <p:cNvPr id="6" name="Picture 5">
            <a:extLst>
              <a:ext uri="{FF2B5EF4-FFF2-40B4-BE49-F238E27FC236}">
                <a16:creationId xmlns="" xmlns:a16="http://schemas.microsoft.com/office/drawing/2014/main" id="{31F02967-F250-4B65-9BBE-269E19FC0A71}"/>
              </a:ext>
            </a:extLst>
          </p:cNvPr>
          <p:cNvPicPr>
            <a:picLocks noChangeAspect="1"/>
          </p:cNvPicPr>
          <p:nvPr/>
        </p:nvPicPr>
        <p:blipFill>
          <a:blip r:embed="rId3"/>
          <a:stretch>
            <a:fillRect/>
          </a:stretch>
        </p:blipFill>
        <p:spPr>
          <a:xfrm>
            <a:off x="955503" y="901415"/>
            <a:ext cx="7534327" cy="3728611"/>
          </a:xfrm>
          <a:prstGeom prst="rect">
            <a:avLst/>
          </a:prstGeom>
        </p:spPr>
      </p:pic>
    </p:spTree>
    <p:extLst>
      <p:ext uri="{BB962C8B-B14F-4D97-AF65-F5344CB8AC3E}">
        <p14:creationId xmlns:p14="http://schemas.microsoft.com/office/powerpoint/2010/main" val="64904351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412091"/>
            <a:ext cx="8229600" cy="369332"/>
          </a:xfrm>
          <a:prstGeom prst="rect">
            <a:avLst/>
          </a:prstGeom>
          <a:solidFill>
            <a:schemeClr val="tx2">
              <a:lumMod val="60000"/>
              <a:lumOff val="40000"/>
            </a:schemeClr>
          </a:solidFill>
        </p:spPr>
        <p:txBody>
          <a:bodyPr wrap="square" rtlCol="0">
            <a:spAutoFit/>
          </a:bodyPr>
          <a:lstStyle/>
          <a:p>
            <a:pPr algn="ctr"/>
            <a:endParaRPr lang="en-US" dirty="0">
              <a:solidFill>
                <a:schemeClr val="bg1"/>
              </a:solidFill>
              <a:latin typeface="Bahnschrift SemiBold" panose="020B0502040204020203" pitchFamily="34" charset="0"/>
            </a:endParaRPr>
          </a:p>
        </p:txBody>
      </p:sp>
      <p:sp>
        <p:nvSpPr>
          <p:cNvPr id="3" name="Rectangle 2">
            <a:extLst>
              <a:ext uri="{FF2B5EF4-FFF2-40B4-BE49-F238E27FC236}">
                <a16:creationId xmlns="" xmlns:a16="http://schemas.microsoft.com/office/drawing/2014/main" id="{CA197BC5-34F1-4F3F-904B-F102C196E729}"/>
              </a:ext>
            </a:extLst>
          </p:cNvPr>
          <p:cNvSpPr/>
          <p:nvPr/>
        </p:nvSpPr>
        <p:spPr>
          <a:xfrm>
            <a:off x="381000" y="410620"/>
            <a:ext cx="8229600" cy="369332"/>
          </a:xfrm>
          <a:prstGeom prst="rect">
            <a:avLst/>
          </a:prstGeom>
        </p:spPr>
        <p:txBody>
          <a:bodyPr wrap="square">
            <a:spAutoFit/>
          </a:bodyPr>
          <a:lstStyle/>
          <a:p>
            <a:pPr algn="ctr"/>
            <a:r>
              <a:rPr lang="en-US" dirty="0">
                <a:solidFill>
                  <a:schemeClr val="bg1"/>
                </a:solidFill>
                <a:latin typeface="Bahnschrift SemiBold" panose="020B0502040204020203" pitchFamily="34" charset="0"/>
              </a:rPr>
              <a:t>Getting to Zero…</a:t>
            </a:r>
          </a:p>
        </p:txBody>
      </p:sp>
      <p:sp>
        <p:nvSpPr>
          <p:cNvPr id="9" name="Title 1">
            <a:extLst>
              <a:ext uri="{FF2B5EF4-FFF2-40B4-BE49-F238E27FC236}">
                <a16:creationId xmlns="" xmlns:a16="http://schemas.microsoft.com/office/drawing/2014/main" id="{52319947-5765-4FDD-AE13-E9C21F4B6428}"/>
              </a:ext>
            </a:extLst>
          </p:cNvPr>
          <p:cNvSpPr txBox="1">
            <a:spLocks/>
          </p:cNvSpPr>
          <p:nvPr/>
        </p:nvSpPr>
        <p:spPr>
          <a:xfrm>
            <a:off x="717619" y="1128023"/>
            <a:ext cx="2952974" cy="312450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300" b="1" i="0" u="none" strike="noStrike" kern="1200" cap="none" spc="0" normalizeH="0" baseline="0" noProof="0">
                <a:ln>
                  <a:noFill/>
                </a:ln>
                <a:solidFill>
                  <a:srgbClr val="FFFFFF"/>
                </a:solidFill>
                <a:effectLst/>
                <a:uLnTx/>
                <a:uFillTx/>
                <a:latin typeface="Calibri Light" panose="020F0302020204030204"/>
                <a:ea typeface="+mj-ea"/>
                <a:cs typeface="+mj-cs"/>
              </a:rPr>
              <a:t>Stretch Codes</a:t>
            </a:r>
            <a:endParaRPr kumimoji="0" lang="en-US" sz="3300" b="1" i="0" u="none" strike="noStrike" kern="1200" cap="none" spc="0" normalizeH="0" baseline="0" noProof="0" dirty="0">
              <a:ln>
                <a:noFill/>
              </a:ln>
              <a:solidFill>
                <a:srgbClr val="FFFFFF"/>
              </a:solidFill>
              <a:effectLst/>
              <a:uLnTx/>
              <a:uFillTx/>
              <a:latin typeface="Calibri Light" panose="020F0302020204030204"/>
              <a:ea typeface="+mj-ea"/>
              <a:cs typeface="+mj-cs"/>
            </a:endParaRPr>
          </a:p>
        </p:txBody>
      </p:sp>
      <p:sp>
        <p:nvSpPr>
          <p:cNvPr id="11" name="Content Placeholder 2">
            <a:extLst>
              <a:ext uri="{FF2B5EF4-FFF2-40B4-BE49-F238E27FC236}">
                <a16:creationId xmlns="" xmlns:a16="http://schemas.microsoft.com/office/drawing/2014/main" id="{A80F6005-B7F2-43D7-8A61-24668F3FE190}"/>
              </a:ext>
            </a:extLst>
          </p:cNvPr>
          <p:cNvSpPr txBox="1">
            <a:spLocks/>
          </p:cNvSpPr>
          <p:nvPr/>
        </p:nvSpPr>
        <p:spPr>
          <a:xfrm>
            <a:off x="3764221" y="908956"/>
            <a:ext cx="4846380" cy="3667013"/>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base">
              <a:spcBef>
                <a:spcPts val="0"/>
              </a:spcBef>
              <a:spcAft>
                <a:spcPts val="0"/>
              </a:spcAft>
              <a:buNone/>
            </a:pPr>
            <a:r>
              <a:rPr lang="en-US" sz="2400" b="0" i="0" dirty="0">
                <a:solidFill>
                  <a:srgbClr val="3C3C3C"/>
                </a:solidFill>
                <a:effectLst/>
              </a:rPr>
              <a:t>The terms “building electrification,” “beneficial electrification” and “building decarbonization” all describe shifting to use electricity rather than fossil fuels for heating and cooking. The goal of such a transition: all-electric buildings powered by solar, wind and other sources of zero-carbon electricity.</a:t>
            </a:r>
            <a:endParaRPr lang="en-US" sz="3200" dirty="0">
              <a:solidFill>
                <a:srgbClr val="000000"/>
              </a:solidFill>
            </a:endParaRPr>
          </a:p>
        </p:txBody>
      </p:sp>
      <p:sp>
        <p:nvSpPr>
          <p:cNvPr id="13" name="Title 1">
            <a:extLst>
              <a:ext uri="{FF2B5EF4-FFF2-40B4-BE49-F238E27FC236}">
                <a16:creationId xmlns="" xmlns:a16="http://schemas.microsoft.com/office/drawing/2014/main" id="{C369F84B-8542-49E1-A5C0-4A0703973D74}"/>
              </a:ext>
            </a:extLst>
          </p:cNvPr>
          <p:cNvSpPr txBox="1">
            <a:spLocks/>
          </p:cNvSpPr>
          <p:nvPr/>
        </p:nvSpPr>
        <p:spPr>
          <a:xfrm>
            <a:off x="389660" y="779952"/>
            <a:ext cx="3365900" cy="146615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Building Electrification</a:t>
            </a:r>
          </a:p>
        </p:txBody>
      </p:sp>
    </p:spTree>
    <p:extLst>
      <p:ext uri="{BB962C8B-B14F-4D97-AF65-F5344CB8AC3E}">
        <p14:creationId xmlns:p14="http://schemas.microsoft.com/office/powerpoint/2010/main" val="169885320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412091"/>
            <a:ext cx="8229600" cy="369332"/>
          </a:xfrm>
          <a:prstGeom prst="rect">
            <a:avLst/>
          </a:prstGeom>
          <a:solidFill>
            <a:schemeClr val="tx2">
              <a:lumMod val="60000"/>
              <a:lumOff val="40000"/>
            </a:schemeClr>
          </a:solidFill>
        </p:spPr>
        <p:txBody>
          <a:bodyPr wrap="square" rtlCol="0">
            <a:spAutoFit/>
          </a:bodyPr>
          <a:lstStyle/>
          <a:p>
            <a:pPr algn="ctr"/>
            <a:endParaRPr lang="en-US" dirty="0">
              <a:solidFill>
                <a:schemeClr val="bg1"/>
              </a:solidFill>
              <a:latin typeface="Bahnschrift SemiBold" panose="020B0502040204020203" pitchFamily="34" charset="0"/>
            </a:endParaRPr>
          </a:p>
        </p:txBody>
      </p:sp>
      <p:sp>
        <p:nvSpPr>
          <p:cNvPr id="3" name="Rectangle 2">
            <a:extLst>
              <a:ext uri="{FF2B5EF4-FFF2-40B4-BE49-F238E27FC236}">
                <a16:creationId xmlns="" xmlns:a16="http://schemas.microsoft.com/office/drawing/2014/main" id="{CA197BC5-34F1-4F3F-904B-F102C196E729}"/>
              </a:ext>
            </a:extLst>
          </p:cNvPr>
          <p:cNvSpPr/>
          <p:nvPr/>
        </p:nvSpPr>
        <p:spPr>
          <a:xfrm>
            <a:off x="381000" y="410620"/>
            <a:ext cx="8229600" cy="369332"/>
          </a:xfrm>
          <a:prstGeom prst="rect">
            <a:avLst/>
          </a:prstGeom>
        </p:spPr>
        <p:txBody>
          <a:bodyPr wrap="square">
            <a:spAutoFit/>
          </a:bodyPr>
          <a:lstStyle/>
          <a:p>
            <a:pPr algn="ctr"/>
            <a:r>
              <a:rPr lang="en-US" dirty="0">
                <a:solidFill>
                  <a:schemeClr val="bg1"/>
                </a:solidFill>
                <a:latin typeface="Bahnschrift SemiBold" panose="020B0502040204020203" pitchFamily="34" charset="0"/>
              </a:rPr>
              <a:t>Getting to Zero…</a:t>
            </a:r>
          </a:p>
        </p:txBody>
      </p:sp>
      <p:sp>
        <p:nvSpPr>
          <p:cNvPr id="9" name="Title 1">
            <a:extLst>
              <a:ext uri="{FF2B5EF4-FFF2-40B4-BE49-F238E27FC236}">
                <a16:creationId xmlns="" xmlns:a16="http://schemas.microsoft.com/office/drawing/2014/main" id="{52319947-5765-4FDD-AE13-E9C21F4B6428}"/>
              </a:ext>
            </a:extLst>
          </p:cNvPr>
          <p:cNvSpPr txBox="1">
            <a:spLocks/>
          </p:cNvSpPr>
          <p:nvPr/>
        </p:nvSpPr>
        <p:spPr>
          <a:xfrm>
            <a:off x="717619" y="1128023"/>
            <a:ext cx="2952974" cy="312450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300" b="1" i="0" u="none" strike="noStrike" kern="1200" cap="none" spc="0" normalizeH="0" baseline="0" noProof="0">
                <a:ln>
                  <a:noFill/>
                </a:ln>
                <a:solidFill>
                  <a:srgbClr val="FFFFFF"/>
                </a:solidFill>
                <a:effectLst/>
                <a:uLnTx/>
                <a:uFillTx/>
                <a:latin typeface="Calibri Light" panose="020F0302020204030204"/>
                <a:ea typeface="+mj-ea"/>
                <a:cs typeface="+mj-cs"/>
              </a:rPr>
              <a:t>Stretch Codes</a:t>
            </a:r>
            <a:endParaRPr kumimoji="0" lang="en-US" sz="3300" b="1" i="0" u="none" strike="noStrike" kern="1200" cap="none" spc="0" normalizeH="0" baseline="0" noProof="0" dirty="0">
              <a:ln>
                <a:noFill/>
              </a:ln>
              <a:solidFill>
                <a:srgbClr val="FFFFFF"/>
              </a:solidFill>
              <a:effectLst/>
              <a:uLnTx/>
              <a:uFillTx/>
              <a:latin typeface="Calibri Light" panose="020F0302020204030204"/>
              <a:ea typeface="+mj-ea"/>
              <a:cs typeface="+mj-cs"/>
            </a:endParaRPr>
          </a:p>
        </p:txBody>
      </p:sp>
      <p:sp>
        <p:nvSpPr>
          <p:cNvPr id="11" name="Content Placeholder 2">
            <a:extLst>
              <a:ext uri="{FF2B5EF4-FFF2-40B4-BE49-F238E27FC236}">
                <a16:creationId xmlns="" xmlns:a16="http://schemas.microsoft.com/office/drawing/2014/main" id="{A80F6005-B7F2-43D7-8A61-24668F3FE190}"/>
              </a:ext>
            </a:extLst>
          </p:cNvPr>
          <p:cNvSpPr txBox="1">
            <a:spLocks/>
          </p:cNvSpPr>
          <p:nvPr/>
        </p:nvSpPr>
        <p:spPr>
          <a:xfrm>
            <a:off x="3764221" y="908956"/>
            <a:ext cx="4846380" cy="3667013"/>
          </a:xfrm>
          <a:prstGeom prst="rect">
            <a:avLst/>
          </a:prstGeom>
        </p:spPr>
        <p:txBody>
          <a:bodyPr vert="horz" lIns="91440" tIns="45720" rIns="91440" bIns="45720" rtlCol="0" anchor="t">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spcBef>
                <a:spcPts val="0"/>
              </a:spcBef>
              <a:spcAft>
                <a:spcPts val="0"/>
              </a:spcAft>
            </a:pPr>
            <a:r>
              <a:rPr lang="en-US" sz="1600" b="1" dirty="0">
                <a:solidFill>
                  <a:srgbClr val="000000"/>
                </a:solidFill>
                <a:latin typeface="Calibri" panose="020F0502020204030204" pitchFamily="34" charset="0"/>
              </a:rPr>
              <a:t>Stretch code is simply a code that is more energy efficient than the model code. </a:t>
            </a:r>
            <a:endParaRPr lang="en-US" sz="1600" b="1" dirty="0">
              <a:solidFill>
                <a:srgbClr val="000000"/>
              </a:solidFill>
              <a:latin typeface="Arial" panose="020B0604020202020204" pitchFamily="34" charset="0"/>
            </a:endParaRPr>
          </a:p>
          <a:p>
            <a:pPr marL="557213" lvl="1" indent="-214313" fontAlgn="base">
              <a:spcAft>
                <a:spcPts val="0"/>
              </a:spcAft>
            </a:pPr>
            <a:r>
              <a:rPr lang="en-US" sz="1600" dirty="0">
                <a:solidFill>
                  <a:srgbClr val="000000"/>
                </a:solidFill>
                <a:latin typeface="Calibri" panose="020F0502020204030204" pitchFamily="34" charset="0"/>
              </a:rPr>
              <a:t>Some states do not allow local jurisdictions to adopt stretch codes.  </a:t>
            </a:r>
            <a:endParaRPr lang="en-US" sz="1600" dirty="0">
              <a:solidFill>
                <a:srgbClr val="000000"/>
              </a:solidFill>
              <a:latin typeface="Arial" panose="020B0604020202020204" pitchFamily="34" charset="0"/>
            </a:endParaRPr>
          </a:p>
          <a:p>
            <a:pPr marL="557213" lvl="1" indent="-214313" fontAlgn="base">
              <a:spcAft>
                <a:spcPts val="0"/>
              </a:spcAft>
            </a:pPr>
            <a:r>
              <a:rPr lang="en-US" sz="1600" dirty="0">
                <a:solidFill>
                  <a:srgbClr val="000000"/>
                </a:solidFill>
                <a:latin typeface="Calibri" panose="020F0502020204030204" pitchFamily="34" charset="0"/>
              </a:rPr>
              <a:t>Some states have a statewide code but allow municipalities to adopt their own code (Ex:  MA, NY, WA, CO, TX)</a:t>
            </a:r>
            <a:endParaRPr lang="en-US" sz="1600" dirty="0">
              <a:solidFill>
                <a:srgbClr val="000000"/>
              </a:solidFill>
              <a:latin typeface="Arial" panose="020B0604020202020204" pitchFamily="34" charset="0"/>
            </a:endParaRPr>
          </a:p>
          <a:p>
            <a:pPr marL="557213" lvl="1" indent="-214313" fontAlgn="base">
              <a:spcAft>
                <a:spcPts val="0"/>
              </a:spcAft>
            </a:pPr>
            <a:r>
              <a:rPr lang="en-US" sz="1600" dirty="0">
                <a:solidFill>
                  <a:srgbClr val="000000"/>
                </a:solidFill>
                <a:latin typeface="Calibri" panose="020F0502020204030204" pitchFamily="34" charset="0"/>
              </a:rPr>
              <a:t>Home Rule states do not have a statewide code, municipalities can just simply adopt their own code.   </a:t>
            </a:r>
            <a:endParaRPr lang="en-US" sz="1600" dirty="0">
              <a:solidFill>
                <a:srgbClr val="000000"/>
              </a:solidFill>
              <a:latin typeface="Arial" panose="020B0604020202020204" pitchFamily="34" charset="0"/>
            </a:endParaRPr>
          </a:p>
          <a:p>
            <a:pPr marL="557213" lvl="1" indent="-214313" fontAlgn="base">
              <a:spcAft>
                <a:spcPts val="0"/>
              </a:spcAft>
            </a:pPr>
            <a:r>
              <a:rPr lang="en-US" sz="1600" dirty="0">
                <a:solidFill>
                  <a:srgbClr val="000000"/>
                </a:solidFill>
                <a:latin typeface="Calibri" panose="020F0502020204030204" pitchFamily="34" charset="0"/>
              </a:rPr>
              <a:t>Municipalities with a Stretch Code include:  </a:t>
            </a:r>
            <a:endParaRPr lang="en-US" sz="1600" dirty="0">
              <a:solidFill>
                <a:srgbClr val="000000"/>
              </a:solidFill>
              <a:latin typeface="Arial" panose="020B0604020202020204" pitchFamily="34" charset="0"/>
            </a:endParaRPr>
          </a:p>
          <a:p>
            <a:pPr lvl="2" fontAlgn="base">
              <a:spcAft>
                <a:spcPts val="0"/>
              </a:spcAft>
            </a:pPr>
            <a:r>
              <a:rPr lang="en-US" sz="1600" dirty="0">
                <a:solidFill>
                  <a:srgbClr val="000000"/>
                </a:solidFill>
                <a:latin typeface="Calibri" panose="020F0502020204030204" pitchFamily="34" charset="0"/>
              </a:rPr>
              <a:t>Seattle (commercial only)</a:t>
            </a:r>
            <a:endParaRPr lang="en-US" sz="1600" dirty="0">
              <a:solidFill>
                <a:srgbClr val="000000"/>
              </a:solidFill>
              <a:latin typeface="Arial" panose="020B0604020202020204" pitchFamily="34" charset="0"/>
            </a:endParaRPr>
          </a:p>
          <a:p>
            <a:pPr lvl="2" fontAlgn="base">
              <a:spcAft>
                <a:spcPts val="0"/>
              </a:spcAft>
            </a:pPr>
            <a:r>
              <a:rPr lang="en-US" sz="1600" dirty="0">
                <a:solidFill>
                  <a:srgbClr val="000000"/>
                </a:solidFill>
                <a:latin typeface="Calibri" panose="020F0502020204030204" pitchFamily="34" charset="0"/>
              </a:rPr>
              <a:t>Denver</a:t>
            </a:r>
            <a:endParaRPr lang="en-US" sz="1600" dirty="0">
              <a:solidFill>
                <a:srgbClr val="000000"/>
              </a:solidFill>
              <a:latin typeface="Arial" panose="020B0604020202020204" pitchFamily="34" charset="0"/>
            </a:endParaRPr>
          </a:p>
          <a:p>
            <a:pPr lvl="2" fontAlgn="base">
              <a:spcAft>
                <a:spcPts val="0"/>
              </a:spcAft>
            </a:pPr>
            <a:r>
              <a:rPr lang="en-US" sz="1600" dirty="0">
                <a:solidFill>
                  <a:srgbClr val="000000"/>
                </a:solidFill>
                <a:latin typeface="Calibri" panose="020F0502020204030204" pitchFamily="34" charset="0"/>
              </a:rPr>
              <a:t>Austin</a:t>
            </a:r>
            <a:endParaRPr lang="en-US" sz="1600" dirty="0">
              <a:solidFill>
                <a:srgbClr val="000000"/>
              </a:solidFill>
              <a:latin typeface="Arial" panose="020B0604020202020204" pitchFamily="34" charset="0"/>
            </a:endParaRPr>
          </a:p>
          <a:p>
            <a:pPr lvl="2" fontAlgn="base">
              <a:spcAft>
                <a:spcPts val="0"/>
              </a:spcAft>
            </a:pPr>
            <a:r>
              <a:rPr lang="en-US" sz="1600" dirty="0">
                <a:solidFill>
                  <a:srgbClr val="000000"/>
                </a:solidFill>
                <a:latin typeface="Calibri" panose="020F0502020204030204" pitchFamily="34" charset="0"/>
              </a:rPr>
              <a:t>Boulder</a:t>
            </a:r>
            <a:endParaRPr lang="en-US" sz="1600" dirty="0">
              <a:solidFill>
                <a:srgbClr val="000000"/>
              </a:solidFill>
              <a:latin typeface="Arial" panose="020B0604020202020204" pitchFamily="34" charset="0"/>
            </a:endParaRPr>
          </a:p>
        </p:txBody>
      </p:sp>
      <p:sp>
        <p:nvSpPr>
          <p:cNvPr id="13" name="Title 1">
            <a:extLst>
              <a:ext uri="{FF2B5EF4-FFF2-40B4-BE49-F238E27FC236}">
                <a16:creationId xmlns="" xmlns:a16="http://schemas.microsoft.com/office/drawing/2014/main" id="{C369F84B-8542-49E1-A5C0-4A0703973D74}"/>
              </a:ext>
            </a:extLst>
          </p:cNvPr>
          <p:cNvSpPr txBox="1">
            <a:spLocks/>
          </p:cNvSpPr>
          <p:nvPr/>
        </p:nvSpPr>
        <p:spPr>
          <a:xfrm>
            <a:off x="389660" y="466344"/>
            <a:ext cx="3365900" cy="146615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Stretch Code</a:t>
            </a:r>
          </a:p>
        </p:txBody>
      </p:sp>
    </p:spTree>
    <p:extLst>
      <p:ext uri="{BB962C8B-B14F-4D97-AF65-F5344CB8AC3E}">
        <p14:creationId xmlns:p14="http://schemas.microsoft.com/office/powerpoint/2010/main" val="32682662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412091"/>
            <a:ext cx="8229600" cy="369332"/>
          </a:xfrm>
          <a:prstGeom prst="rect">
            <a:avLst/>
          </a:prstGeom>
          <a:solidFill>
            <a:schemeClr val="tx2">
              <a:lumMod val="60000"/>
              <a:lumOff val="40000"/>
            </a:schemeClr>
          </a:solidFill>
        </p:spPr>
        <p:txBody>
          <a:bodyPr wrap="square" rtlCol="0">
            <a:spAutoFit/>
          </a:bodyPr>
          <a:lstStyle/>
          <a:p>
            <a:pPr algn="ctr"/>
            <a:endParaRPr lang="en-US" dirty="0">
              <a:solidFill>
                <a:schemeClr val="bg1"/>
              </a:solidFill>
              <a:latin typeface="Bahnschrift SemiBold" panose="020B0502040204020203" pitchFamily="34" charset="0"/>
            </a:endParaRPr>
          </a:p>
        </p:txBody>
      </p:sp>
      <p:sp>
        <p:nvSpPr>
          <p:cNvPr id="3" name="Rectangle 2">
            <a:extLst>
              <a:ext uri="{FF2B5EF4-FFF2-40B4-BE49-F238E27FC236}">
                <a16:creationId xmlns="" xmlns:a16="http://schemas.microsoft.com/office/drawing/2014/main" id="{CA197BC5-34F1-4F3F-904B-F102C196E729}"/>
              </a:ext>
            </a:extLst>
          </p:cNvPr>
          <p:cNvSpPr/>
          <p:nvPr/>
        </p:nvSpPr>
        <p:spPr>
          <a:xfrm>
            <a:off x="381000" y="410620"/>
            <a:ext cx="8229600" cy="369332"/>
          </a:xfrm>
          <a:prstGeom prst="rect">
            <a:avLst/>
          </a:prstGeom>
        </p:spPr>
        <p:txBody>
          <a:bodyPr wrap="square">
            <a:spAutoFit/>
          </a:bodyPr>
          <a:lstStyle/>
          <a:p>
            <a:pPr algn="ctr"/>
            <a:r>
              <a:rPr lang="en-US" dirty="0">
                <a:solidFill>
                  <a:schemeClr val="bg1"/>
                </a:solidFill>
                <a:latin typeface="Bahnschrift SemiBold" panose="020B0502040204020203" pitchFamily="34" charset="0"/>
              </a:rPr>
              <a:t>New Buildings Institute Code &amp; Policy Resources</a:t>
            </a:r>
          </a:p>
        </p:txBody>
      </p:sp>
      <p:sp>
        <p:nvSpPr>
          <p:cNvPr id="15" name="Rectangle 14">
            <a:extLst>
              <a:ext uri="{FF2B5EF4-FFF2-40B4-BE49-F238E27FC236}">
                <a16:creationId xmlns="" xmlns:a16="http://schemas.microsoft.com/office/drawing/2014/main" id="{FA70045E-9681-4DB4-A1D1-E37FEB6F2DE6}"/>
              </a:ext>
            </a:extLst>
          </p:cNvPr>
          <p:cNvSpPr>
            <a:spLocks noChangeArrowheads="1"/>
          </p:cNvSpPr>
          <p:nvPr/>
        </p:nvSpPr>
        <p:spPr bwMode="auto">
          <a:xfrm>
            <a:off x="1750763" y="3509460"/>
            <a:ext cx="5394959"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688975" indent="-28575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defTabSz="457189">
              <a:spcBef>
                <a:spcPts val="1200"/>
              </a:spcBef>
              <a:buClr>
                <a:srgbClr val="000000"/>
              </a:buClr>
              <a:buNone/>
            </a:pPr>
            <a:r>
              <a:rPr lang="en-US" altLang="en-US" sz="1600" b="1" dirty="0">
                <a:solidFill>
                  <a:srgbClr val="4A7EBB"/>
                </a:solidFill>
                <a:cs typeface="Arial" charset="0"/>
              </a:rPr>
              <a:t>Learn more:</a:t>
            </a:r>
            <a:r>
              <a:rPr lang="en-US" altLang="en-US" sz="1600" dirty="0">
                <a:solidFill>
                  <a:srgbClr val="000000"/>
                </a:solidFill>
                <a:cs typeface="Arial" charset="0"/>
              </a:rPr>
              <a:t> 	</a:t>
            </a:r>
          </a:p>
          <a:p>
            <a:pPr defTabSz="457189">
              <a:spcBef>
                <a:spcPts val="1200"/>
              </a:spcBef>
              <a:buClr>
                <a:srgbClr val="000000"/>
              </a:buClr>
            </a:pPr>
            <a:r>
              <a:rPr lang="en-US" altLang="en-US" sz="1600" dirty="0">
                <a:cs typeface="Arial" charset="0"/>
                <a:hlinkClick r:id="rId3">
                  <a:extLst>
                    <a:ext uri="{A12FA001-AC4F-418D-AE19-62706E023703}">
                      <ahyp:hlinkClr xmlns="" xmlns:ahyp="http://schemas.microsoft.com/office/drawing/2018/hyperlinkcolor" val="tx"/>
                    </a:ext>
                  </a:extLst>
                </a:hlinkClick>
              </a:rPr>
              <a:t>NBI codes and policy resources – tools &amp; guides</a:t>
            </a:r>
            <a:endParaRPr lang="en-US" altLang="en-US" sz="1600" dirty="0">
              <a:cs typeface="Arial" charset="0"/>
              <a:hlinkClick r:id="rId4">
                <a:extLst>
                  <a:ext uri="{A12FA001-AC4F-418D-AE19-62706E023703}">
                    <ahyp:hlinkClr xmlns="" xmlns:ahyp="http://schemas.microsoft.com/office/drawing/2018/hyperlinkcolor" val="tx"/>
                  </a:ext>
                </a:extLst>
              </a:hlinkClick>
            </a:endParaRPr>
          </a:p>
          <a:p>
            <a:pPr defTabSz="457189">
              <a:spcBef>
                <a:spcPts val="1200"/>
              </a:spcBef>
              <a:buClr>
                <a:srgbClr val="000000"/>
              </a:buClr>
            </a:pPr>
            <a:r>
              <a:rPr lang="en-US" altLang="en-US" sz="1600" dirty="0">
                <a:cs typeface="Arial" charset="0"/>
                <a:hlinkClick r:id="rId5">
                  <a:extLst>
                    <a:ext uri="{A12FA001-AC4F-418D-AE19-62706E023703}">
                      <ahyp:hlinkClr xmlns="" xmlns:ahyp="http://schemas.microsoft.com/office/drawing/2018/hyperlinkcolor" val="tx"/>
                    </a:ext>
                  </a:extLst>
                </a:hlinkClick>
              </a:rPr>
              <a:t>NBI Zero energy policy tools &amp; guides</a:t>
            </a:r>
            <a:endParaRPr lang="en-US" altLang="en-US" sz="1600" dirty="0">
              <a:cs typeface="Arial" charset="0"/>
            </a:endParaRPr>
          </a:p>
          <a:p>
            <a:pPr defTabSz="457189">
              <a:spcBef>
                <a:spcPts val="1200"/>
              </a:spcBef>
              <a:buClr>
                <a:srgbClr val="000000"/>
              </a:buClr>
            </a:pPr>
            <a:endParaRPr lang="en-US" altLang="en-US" sz="1600" b="1" dirty="0">
              <a:solidFill>
                <a:srgbClr val="000000"/>
              </a:solidFill>
              <a:cs typeface="Arial" charset="0"/>
            </a:endParaRPr>
          </a:p>
        </p:txBody>
      </p:sp>
      <p:pic>
        <p:nvPicPr>
          <p:cNvPr id="9" name="Picture 8" descr="An aerial view of a city&#10;&#10;Description automatically generated">
            <a:extLst>
              <a:ext uri="{FF2B5EF4-FFF2-40B4-BE49-F238E27FC236}">
                <a16:creationId xmlns="" xmlns:a16="http://schemas.microsoft.com/office/drawing/2014/main" id="{C0AF6FC6-E97A-475C-8017-B03D86DE6A2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5089" y="994911"/>
            <a:ext cx="1767840" cy="2286000"/>
          </a:xfrm>
          <a:prstGeom prst="rect">
            <a:avLst/>
          </a:prstGeom>
        </p:spPr>
      </p:pic>
      <p:pic>
        <p:nvPicPr>
          <p:cNvPr id="11" name="Picture 10" descr="A close up of a sign&#10;&#10;Description automatically generated">
            <a:extLst>
              <a:ext uri="{FF2B5EF4-FFF2-40B4-BE49-F238E27FC236}">
                <a16:creationId xmlns="" xmlns:a16="http://schemas.microsoft.com/office/drawing/2014/main" id="{355E4B10-9978-44BD-9F67-AF2047C0503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58168" y="1520382"/>
            <a:ext cx="840389" cy="1086709"/>
          </a:xfrm>
          <a:prstGeom prst="rect">
            <a:avLst/>
          </a:prstGeom>
        </p:spPr>
      </p:pic>
      <p:pic>
        <p:nvPicPr>
          <p:cNvPr id="14" name="Picture 13" descr="A large body of water with a city in the background&#10;&#10;Description automatically generated">
            <a:extLst>
              <a:ext uri="{FF2B5EF4-FFF2-40B4-BE49-F238E27FC236}">
                <a16:creationId xmlns="" xmlns:a16="http://schemas.microsoft.com/office/drawing/2014/main" id="{3D87B962-B613-4C32-92A2-B12DCFE22B5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15623" y="991284"/>
            <a:ext cx="1785526" cy="2308315"/>
          </a:xfrm>
          <a:prstGeom prst="rect">
            <a:avLst/>
          </a:prstGeom>
        </p:spPr>
      </p:pic>
      <p:pic>
        <p:nvPicPr>
          <p:cNvPr id="17" name="Picture 16" descr="A picture containing outdoor, cell, blue, sitting&#10;&#10;Description automatically generated">
            <a:extLst>
              <a:ext uri="{FF2B5EF4-FFF2-40B4-BE49-F238E27FC236}">
                <a16:creationId xmlns="" xmlns:a16="http://schemas.microsoft.com/office/drawing/2014/main" id="{8221F4E9-56BC-4036-85CF-A02CD2400C3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25239" y="1000970"/>
            <a:ext cx="1764525" cy="2286000"/>
          </a:xfrm>
          <a:prstGeom prst="rect">
            <a:avLst/>
          </a:prstGeom>
        </p:spPr>
      </p:pic>
      <p:pic>
        <p:nvPicPr>
          <p:cNvPr id="10" name="Picture 9" descr="Chart, histogram&#10;&#10;Description automatically generated">
            <a:extLst>
              <a:ext uri="{FF2B5EF4-FFF2-40B4-BE49-F238E27FC236}">
                <a16:creationId xmlns="" xmlns:a16="http://schemas.microsoft.com/office/drawing/2014/main" id="{5038BA5F-ACA1-444E-AD99-75236B2562A2}"/>
              </a:ext>
            </a:extLst>
          </p:cNvPr>
          <p:cNvPicPr>
            <a:picLocks noChangeAspect="1"/>
          </p:cNvPicPr>
          <p:nvPr/>
        </p:nvPicPr>
        <p:blipFill>
          <a:blip r:embed="rId10"/>
          <a:stretch>
            <a:fillRect/>
          </a:stretch>
        </p:blipFill>
        <p:spPr>
          <a:xfrm>
            <a:off x="7164611" y="3667843"/>
            <a:ext cx="2047562" cy="1475657"/>
          </a:xfrm>
          <a:prstGeom prst="rect">
            <a:avLst/>
          </a:prstGeom>
        </p:spPr>
      </p:pic>
      <p:pic>
        <p:nvPicPr>
          <p:cNvPr id="1026" name="Picture 2">
            <a:extLst>
              <a:ext uri="{FF2B5EF4-FFF2-40B4-BE49-F238E27FC236}">
                <a16:creationId xmlns="" xmlns:a16="http://schemas.microsoft.com/office/drawing/2014/main" id="{411C929D-8EAA-45E0-881E-9BF8F6F817F0}"/>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b="-5858"/>
          <a:stretch/>
        </p:blipFill>
        <p:spPr bwMode="auto">
          <a:xfrm>
            <a:off x="2961647" y="989813"/>
            <a:ext cx="1891931" cy="2445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160337"/>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3274</TotalTime>
  <Words>403</Words>
  <Application>Microsoft Macintosh PowerPoint</Application>
  <PresentationFormat>On-screen Show (16:9)</PresentationFormat>
  <Paragraphs>93</Paragraphs>
  <Slides>15</Slides>
  <Notes>15</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15</vt:i4>
      </vt:variant>
    </vt:vector>
  </HeadingPairs>
  <TitlesOfParts>
    <vt:vector size="29" baseType="lpstr">
      <vt:lpstr>Arial</vt:lpstr>
      <vt:lpstr>Bahnschrift SemiBold</vt:lpstr>
      <vt:lpstr>Calibri</vt:lpstr>
      <vt:lpstr>Calibri Light</vt:lpstr>
      <vt:lpstr>MS PGothic</vt:lpstr>
      <vt:lpstr>Open Sans</vt:lpstr>
      <vt:lpstr>Poppins</vt:lpstr>
      <vt:lpstr>Proxima Nova</vt:lpstr>
      <vt:lpstr>Proxima Nova Extrabold</vt:lpstr>
      <vt:lpstr>Roboto Condensed</vt:lpstr>
      <vt:lpstr>Source Sans Pro</vt:lpstr>
      <vt:lpstr>Whitney A</vt:lpstr>
      <vt:lpstr>Office Theme</vt:lpstr>
      <vt:lpstr>1_Office Theme</vt:lpstr>
      <vt:lpstr>PowerPoint Presentation</vt:lpstr>
      <vt:lpstr>PowerPoint Presentation</vt:lpstr>
      <vt:lpstr>  </vt:lpstr>
      <vt:lpstr> </vt:lpstr>
      <vt:lpstr> 2021 – 2025 Strategic Plan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Kaluzny</dc:creator>
  <cp:lastModifiedBy>Microsoft account</cp:lastModifiedBy>
  <cp:revision>166</cp:revision>
  <dcterms:created xsi:type="dcterms:W3CDTF">2019-01-21T18:44:10Z</dcterms:created>
  <dcterms:modified xsi:type="dcterms:W3CDTF">2021-07-14T17:07:47Z</dcterms:modified>
</cp:coreProperties>
</file>