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if" ContentType="image/tif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3" r:id="rId4"/>
    <p:sldId id="271" r:id="rId5"/>
    <p:sldId id="274" r:id="rId6"/>
    <p:sldId id="272" r:id="rId7"/>
    <p:sldId id="275" r:id="rId8"/>
    <p:sldId id="258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98" autoAdjust="0"/>
    <p:restoredTop sz="94660"/>
  </p:normalViewPr>
  <p:slideViewPr>
    <p:cSldViewPr snapToGrid="0">
      <p:cViewPr varScale="1">
        <p:scale>
          <a:sx n="96" d="100"/>
          <a:sy n="96" d="100"/>
        </p:scale>
        <p:origin x="5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D3623-2679-4938-844A-7570EE872E9E}" type="datetimeFigureOut">
              <a:rPr lang="en-US" smtClean="0"/>
              <a:t>10/12/16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D1C23-550A-4D6C-BB77-F22061A676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650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FBEA9-5BAF-4169-8748-D0BDF06BF2C2}" type="datetimeFigureOut">
              <a:rPr lang="en-US" smtClean="0"/>
              <a:t>10/12/16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D5495-2D3E-4A2E-9640-93486503E9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0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10/12/16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225647" y="827725"/>
            <a:ext cx="10696098" cy="1912537"/>
          </a:xfrm>
        </p:spPr>
        <p:txBody>
          <a:bodyPr>
            <a:noAutofit/>
          </a:bodyPr>
          <a:lstStyle/>
          <a:p>
            <a:pPr algn="l"/>
            <a:r>
              <a:rPr lang="en-US" sz="64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Sustainable Economic Development:</a:t>
            </a:r>
            <a:endParaRPr lang="en-US" sz="6400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8639">
            <a:off x="9251298" y="106213"/>
            <a:ext cx="1555801" cy="14889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212856" y="4823262"/>
            <a:ext cx="4153173" cy="1252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400"/>
              </a:spcBef>
            </a:pPr>
            <a:r>
              <a:rPr lang="en-US" sz="2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Cecilia Govrik</a:t>
            </a:r>
          </a:p>
          <a:p>
            <a:pPr algn="l">
              <a:spcBef>
                <a:spcPts val="400"/>
              </a:spcBef>
            </a:pPr>
            <a:r>
              <a:rPr lang="en-US" sz="2000" i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Kane County Division of Environmental &amp; Water Resources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rot="21420000">
            <a:off x="5874098" y="4478486"/>
            <a:ext cx="6382963" cy="14598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400"/>
              </a:spcBef>
            </a:pPr>
            <a:r>
              <a:rPr lang="en-US" sz="2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Christopher Toth &amp; Mark VanKerkhoff</a:t>
            </a:r>
          </a:p>
          <a:p>
            <a:pPr algn="l">
              <a:spcBef>
                <a:spcPts val="400"/>
              </a:spcBef>
            </a:pPr>
            <a:r>
              <a:rPr lang="en-US" sz="2200" i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Kane County Development &amp; Community Services Department</a:t>
            </a:r>
            <a:endParaRPr lang="en-US" sz="2200" i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21420000">
            <a:off x="301471" y="2803546"/>
            <a:ext cx="10875819" cy="9358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b="1" i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Success Stories to Lead the Fox Valley Region</a:t>
            </a:r>
            <a:endParaRPr lang="en-US" sz="3800" b="1" i="1" cap="none" dirty="0">
              <a:solidFill>
                <a:schemeClr val="bg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66648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90537"/>
            <a:ext cx="11420855" cy="950976"/>
          </a:xfrm>
        </p:spPr>
        <p:txBody>
          <a:bodyPr>
            <a:noAutofit/>
          </a:bodyPr>
          <a:lstStyle/>
          <a:p>
            <a:r>
              <a:rPr lang="en-US" sz="40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Success Story </a:t>
            </a:r>
            <a:r>
              <a:rPr lang="en-US" sz="46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#3: </a:t>
            </a:r>
            <a:r>
              <a:rPr lang="en-US" sz="40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Lucas County, OH</a:t>
            </a:r>
            <a:endParaRPr lang="en-US" sz="4000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9456" y="1041513"/>
            <a:ext cx="10723891" cy="4527183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“Sustainable Business Recognition Program”</a:t>
            </a:r>
          </a:p>
          <a:p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Businesses that exemplify:</a:t>
            </a:r>
          </a:p>
          <a:p>
            <a:pPr lvl="1">
              <a:lnSpc>
                <a:spcPct val="100000"/>
              </a:lnSpc>
            </a:pPr>
            <a:r>
              <a:rPr lang="en-US" sz="2000" b="1" i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Responsible use of natural resources</a:t>
            </a:r>
          </a:p>
          <a:p>
            <a:pPr lvl="1">
              <a:lnSpc>
                <a:spcPct val="100000"/>
              </a:lnSpc>
            </a:pPr>
            <a:r>
              <a:rPr lang="en-US" sz="2000" b="1" i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Equitable employment practices</a:t>
            </a:r>
          </a:p>
          <a:p>
            <a:pPr lvl="1">
              <a:lnSpc>
                <a:spcPct val="100000"/>
              </a:lnSpc>
            </a:pPr>
            <a:r>
              <a:rPr lang="en-US" sz="2000" b="1" i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Economic prosperity that benefits community</a:t>
            </a:r>
          </a:p>
          <a:p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Variety of participants—</a:t>
            </a:r>
            <a:r>
              <a:rPr lang="en-US" sz="2600" b="1" cap="none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i</a:t>
            </a:r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ndustrial, retail, healthcare, schools, etc.</a:t>
            </a:r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Free sustainability assessments to look at </a:t>
            </a:r>
            <a:r>
              <a:rPr lang="en-US" sz="32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8</a:t>
            </a:r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metrics</a:t>
            </a:r>
          </a:p>
          <a:p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Better Buildings of NW Ohio</a:t>
            </a:r>
          </a:p>
          <a:p>
            <a:pPr lvl="1"/>
            <a:r>
              <a:rPr lang="en-US" sz="2200" b="1" i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Connect businesses with PACE financing</a:t>
            </a:r>
          </a:p>
          <a:p>
            <a:pPr lvl="1"/>
            <a:r>
              <a:rPr lang="en-US" sz="2800" b="1" i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$20.5 </a:t>
            </a:r>
            <a:r>
              <a:rPr lang="en-US" sz="2200" b="1" i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million in projects completed  using </a:t>
            </a:r>
            <a:r>
              <a:rPr lang="en-US" sz="2800" b="1" i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$12.5</a:t>
            </a:r>
            <a:r>
              <a:rPr lang="en-US" sz="2000" b="1" i="1" cap="none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200" b="1" i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million in financing</a:t>
            </a:r>
            <a:endParaRPr lang="en-US" sz="2200" b="1" i="1" cap="none" dirty="0" smtClean="0">
              <a:solidFill>
                <a:schemeClr val="bg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41760"/>
            <a:ext cx="1171346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Learn more at </a:t>
            </a:r>
            <a:r>
              <a:rPr lang="en-US" sz="2600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www.toledoport.org/BBNWO</a:t>
            </a:r>
            <a:r>
              <a:rPr lang="en-US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26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091" y="941601"/>
            <a:ext cx="3092348" cy="210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12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39" y="118099"/>
            <a:ext cx="11347703" cy="950976"/>
          </a:xfrm>
        </p:spPr>
        <p:txBody>
          <a:bodyPr>
            <a:noAutofit/>
          </a:bodyPr>
          <a:lstStyle/>
          <a:p>
            <a:r>
              <a:rPr lang="en-US" sz="40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Success Story </a:t>
            </a:r>
            <a:r>
              <a:rPr lang="en-US" sz="46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#4: </a:t>
            </a:r>
            <a:r>
              <a:rPr lang="en-US" sz="40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Sustainable Cleveland</a:t>
            </a:r>
            <a:endParaRPr lang="en-US" sz="4000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7552" y="1109034"/>
            <a:ext cx="8668512" cy="4352542"/>
          </a:xfrm>
        </p:spPr>
        <p:txBody>
          <a:bodyPr>
            <a:normAutofit/>
          </a:bodyPr>
          <a:lstStyle/>
          <a:p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Ambitious initiative to transform Cleveland into a  “Green City on a Blue Lake” in </a:t>
            </a:r>
            <a:r>
              <a:rPr lang="en-US" sz="3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</a:t>
            </a:r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years</a:t>
            </a:r>
          </a:p>
          <a:p>
            <a:pPr>
              <a:lnSpc>
                <a:spcPct val="110000"/>
              </a:lnSpc>
            </a:pPr>
            <a:r>
              <a:rPr lang="en-US" sz="28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9</a:t>
            </a:r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action areas </a:t>
            </a:r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extra focus on one area each year</a:t>
            </a:r>
          </a:p>
          <a:p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Progress Dashboard</a:t>
            </a:r>
          </a:p>
          <a:p>
            <a:pPr lvl="1">
              <a:lnSpc>
                <a:spcPct val="110000"/>
              </a:lnSpc>
            </a:pPr>
            <a:r>
              <a:rPr lang="en-US" sz="2400" b="1" i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Business, Social, Built, and Natural                               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400" b="1" i="1" cap="none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400" b="1" i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  Environments</a:t>
            </a:r>
          </a:p>
          <a:p>
            <a:pPr lvl="1"/>
            <a:r>
              <a:rPr lang="en-US" sz="2400" b="1" i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2800" b="1" i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28</a:t>
            </a:r>
            <a:r>
              <a:rPr lang="en-US" sz="2400" b="1" i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indicators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5758934"/>
            <a:ext cx="11713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Learn more at </a:t>
            </a:r>
            <a:r>
              <a:rPr lang="en-US" sz="2800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www.sustainablecleveland.org</a:t>
            </a:r>
            <a:endParaRPr lang="en-US" sz="28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486" y="3285305"/>
            <a:ext cx="5431155" cy="2040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t="14206" r="58929" b="18731"/>
          <a:stretch/>
        </p:blipFill>
        <p:spPr>
          <a:xfrm>
            <a:off x="8714231" y="1222691"/>
            <a:ext cx="2770632" cy="118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63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83465"/>
            <a:ext cx="11347703" cy="950976"/>
          </a:xfrm>
        </p:spPr>
        <p:txBody>
          <a:bodyPr>
            <a:noAutofit/>
          </a:bodyPr>
          <a:lstStyle/>
          <a:p>
            <a:r>
              <a:rPr lang="en-US" sz="40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Sustainable Economic Development Convening</a:t>
            </a:r>
            <a:endParaRPr lang="en-US" sz="4000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5761" y="1234442"/>
            <a:ext cx="9912096" cy="4140144"/>
          </a:xfrm>
        </p:spPr>
        <p:txBody>
          <a:bodyPr>
            <a:normAutofit/>
          </a:bodyPr>
          <a:lstStyle/>
          <a:p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Nationwide conference held in September </a:t>
            </a:r>
            <a:r>
              <a:rPr lang="en-US" sz="32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2016</a:t>
            </a:r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in Cleveland</a:t>
            </a:r>
            <a:endParaRPr lang="en-US" sz="2600" b="1" cap="none" dirty="0">
              <a:solidFill>
                <a:schemeClr val="bg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Cooperative effort:</a:t>
            </a:r>
          </a:p>
          <a:p>
            <a:pPr lvl="1"/>
            <a:r>
              <a:rPr lang="en-US" sz="22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Urban Sustainability Directors Network (USDN) </a:t>
            </a:r>
          </a:p>
          <a:p>
            <a:pPr lvl="1"/>
            <a:r>
              <a:rPr lang="en-US" sz="22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International Economic Development Council (IEDC)</a:t>
            </a:r>
            <a:endParaRPr lang="en-US" sz="2200" b="1" cap="none" dirty="0">
              <a:solidFill>
                <a:schemeClr val="bg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25</a:t>
            </a:r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communities participated </a:t>
            </a:r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en-US" sz="3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3</a:t>
            </a:r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from Illinois </a:t>
            </a:r>
            <a:endParaRPr lang="en-US" sz="2600" b="1" cap="none" dirty="0" smtClean="0">
              <a:solidFill>
                <a:schemeClr val="bg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Grant from USDN Innovation Fund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32" y="3387160"/>
            <a:ext cx="2869351" cy="1094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019" y="2603426"/>
            <a:ext cx="2779775" cy="52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79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83465"/>
            <a:ext cx="11347703" cy="950976"/>
          </a:xfrm>
        </p:spPr>
        <p:txBody>
          <a:bodyPr>
            <a:noAutofit/>
          </a:bodyPr>
          <a:lstStyle/>
          <a:p>
            <a:r>
              <a:rPr lang="en-US" sz="40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Goals of USDN Conference</a:t>
            </a:r>
            <a:endParaRPr lang="en-US" sz="4000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5760" y="1234442"/>
            <a:ext cx="10881359" cy="3886198"/>
          </a:xfrm>
        </p:spPr>
        <p:txBody>
          <a:bodyPr>
            <a:normAutofit/>
          </a:bodyPr>
          <a:lstStyle/>
          <a:p>
            <a:r>
              <a:rPr lang="en-US" sz="28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Develop </a:t>
            </a:r>
            <a:r>
              <a:rPr lang="en-US" sz="2800" b="1" cap="none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common understanding of Sustainable Economic Development (SED)</a:t>
            </a:r>
          </a:p>
          <a:p>
            <a:r>
              <a:rPr lang="en-US" sz="28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Learn from SED success stories from the USA and Canada</a:t>
            </a:r>
          </a:p>
          <a:p>
            <a:r>
              <a:rPr lang="en-US" sz="28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Identify projects that can be accomplished at the municipal, regional, or network level</a:t>
            </a:r>
          </a:p>
        </p:txBody>
      </p:sp>
    </p:spTree>
    <p:extLst>
      <p:ext uri="{BB962C8B-B14F-4D97-AF65-F5344CB8AC3E}">
        <p14:creationId xmlns:p14="http://schemas.microsoft.com/office/powerpoint/2010/main" val="2893756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83465"/>
            <a:ext cx="11347703" cy="950976"/>
          </a:xfrm>
        </p:spPr>
        <p:txBody>
          <a:bodyPr>
            <a:noAutofit/>
          </a:bodyPr>
          <a:lstStyle/>
          <a:p>
            <a:r>
              <a:rPr lang="en-US" sz="40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Defining Sustainable Economic Development</a:t>
            </a:r>
            <a:endParaRPr lang="en-US" sz="4000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11" y="1638759"/>
            <a:ext cx="6629401" cy="33855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3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sz="3400" dirty="0">
                <a:latin typeface="Aharoni" panose="02010803020104030203" pitchFamily="2" charset="-79"/>
                <a:cs typeface="Aharoni" panose="02010803020104030203" pitchFamily="2" charset="-79"/>
              </a:rPr>
              <a:t>creation and </a:t>
            </a:r>
            <a:r>
              <a:rPr lang="en-US" sz="3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retention of </a:t>
            </a:r>
            <a:r>
              <a:rPr lang="en-US" sz="3400" dirty="0">
                <a:latin typeface="Aharoni" panose="02010803020104030203" pitchFamily="2" charset="-79"/>
                <a:cs typeface="Aharoni" panose="02010803020104030203" pitchFamily="2" charset="-79"/>
              </a:rPr>
              <a:t>jobs and wealth in </a:t>
            </a:r>
            <a:r>
              <a:rPr lang="en-US" sz="3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ways that </a:t>
            </a:r>
            <a:r>
              <a:rPr lang="en-US" sz="3400" dirty="0">
                <a:latin typeface="Aharoni" panose="02010803020104030203" pitchFamily="2" charset="-79"/>
                <a:cs typeface="Aharoni" panose="02010803020104030203" pitchFamily="2" charset="-79"/>
              </a:rPr>
              <a:t>maintain or </a:t>
            </a:r>
            <a:r>
              <a:rPr lang="en-US" sz="3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improve social </a:t>
            </a:r>
            <a:r>
              <a:rPr lang="en-US" sz="3400" dirty="0">
                <a:latin typeface="Aharoni" panose="02010803020104030203" pitchFamily="2" charset="-79"/>
                <a:cs typeface="Aharoni" panose="02010803020104030203" pitchFamily="2" charset="-79"/>
              </a:rPr>
              <a:t>and </a:t>
            </a:r>
            <a:r>
              <a:rPr lang="en-US" sz="3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natural environments </a:t>
            </a:r>
            <a:r>
              <a:rPr lang="en-US" sz="3400" dirty="0">
                <a:latin typeface="Aharoni" panose="02010803020104030203" pitchFamily="2" charset="-79"/>
                <a:cs typeface="Aharoni" panose="02010803020104030203" pitchFamily="2" charset="-79"/>
              </a:rPr>
              <a:t>now and </a:t>
            </a:r>
            <a:r>
              <a:rPr lang="en-US" sz="3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into the </a:t>
            </a:r>
            <a:r>
              <a:rPr lang="en-US" sz="3400" dirty="0">
                <a:latin typeface="Aharoni" panose="02010803020104030203" pitchFamily="2" charset="-79"/>
                <a:cs typeface="Aharoni" panose="02010803020104030203" pitchFamily="2" charset="-79"/>
              </a:rPr>
              <a:t>future</a:t>
            </a:r>
            <a:r>
              <a:rPr lang="en-US" sz="3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just"/>
            <a:endParaRPr lang="en-US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6" y="3642360"/>
            <a:ext cx="1626108" cy="162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33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83465"/>
            <a:ext cx="11347703" cy="950976"/>
          </a:xfrm>
        </p:spPr>
        <p:txBody>
          <a:bodyPr>
            <a:noAutofit/>
          </a:bodyPr>
          <a:lstStyle/>
          <a:p>
            <a:r>
              <a:rPr lang="en-US" sz="40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Defining Sustainable Economic Development</a:t>
            </a:r>
            <a:endParaRPr lang="en-US" sz="4000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4771" y="2073705"/>
            <a:ext cx="7195668" cy="20621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investment in business, social, built and natural environments that creates increasing prosperity for all, now and into the future.</a:t>
            </a:r>
          </a:p>
        </p:txBody>
      </p:sp>
    </p:spTree>
    <p:extLst>
      <p:ext uri="{BB962C8B-B14F-4D97-AF65-F5344CB8AC3E}">
        <p14:creationId xmlns:p14="http://schemas.microsoft.com/office/powerpoint/2010/main" val="2197074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83464"/>
            <a:ext cx="11347703" cy="1192795"/>
          </a:xfrm>
        </p:spPr>
        <p:txBody>
          <a:bodyPr>
            <a:noAutofit/>
          </a:bodyPr>
          <a:lstStyle/>
          <a:p>
            <a:r>
              <a:rPr lang="en-US" sz="38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Kane County’s Foundation for Sustainable Economic Development</a:t>
            </a:r>
            <a:endParaRPr lang="en-US" sz="3800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365759" y="1549411"/>
            <a:ext cx="8205365" cy="37221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Kane County </a:t>
            </a:r>
            <a:r>
              <a:rPr lang="en-US" sz="3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2040</a:t>
            </a:r>
            <a:r>
              <a:rPr lang="en-US" sz="32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Plan adopted in </a:t>
            </a:r>
            <a:r>
              <a:rPr lang="en-US" sz="3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2012</a:t>
            </a:r>
            <a:r>
              <a:rPr lang="en-US" sz="32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sz="32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Key areas to support SED</a:t>
            </a:r>
          </a:p>
          <a:p>
            <a:pPr lvl="1"/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Economic Prosperity (</a:t>
            </a:r>
            <a:r>
              <a:rPr lang="en-US" sz="24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Section</a:t>
            </a:r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2.11</a:t>
            </a:r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pPr lvl="1"/>
            <a:r>
              <a:rPr lang="en-US" sz="2600" b="1" cap="none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Sustainability and Energy (</a:t>
            </a:r>
            <a:r>
              <a:rPr lang="en-US" sz="24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Section</a:t>
            </a:r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2.9</a:t>
            </a:r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124" y="1476259"/>
            <a:ext cx="2876320" cy="372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16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283465"/>
            <a:ext cx="11676888" cy="896111"/>
          </a:xfrm>
        </p:spPr>
        <p:txBody>
          <a:bodyPr>
            <a:noAutofit/>
          </a:bodyPr>
          <a:lstStyle/>
          <a:p>
            <a:r>
              <a:rPr lang="en-US" sz="35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Opportunities for Sustainable Economic Development</a:t>
            </a:r>
            <a:endParaRPr lang="en-US" sz="3500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155448" y="978010"/>
            <a:ext cx="7516236" cy="3962532"/>
          </a:xfrm>
        </p:spPr>
        <p:txBody>
          <a:bodyPr>
            <a:normAutofit/>
          </a:bodyPr>
          <a:lstStyle/>
          <a:p>
            <a:r>
              <a:rPr lang="en-US" sz="32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Kane County </a:t>
            </a:r>
            <a:r>
              <a:rPr lang="en-US" sz="3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2050</a:t>
            </a:r>
            <a:r>
              <a:rPr lang="en-US" sz="28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Plan</a:t>
            </a:r>
          </a:p>
          <a:p>
            <a:pPr lvl="1"/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Expand economic development goals for Kane County</a:t>
            </a:r>
          </a:p>
          <a:p>
            <a:pPr lvl="1"/>
            <a:r>
              <a:rPr lang="en-US" sz="26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Integrate SED concepts when planning &amp; implementing economic development projects in the future</a:t>
            </a:r>
          </a:p>
        </p:txBody>
      </p:sp>
      <p:pic>
        <p:nvPicPr>
          <p:cNvPr id="1026" name="Picture 2" descr="C:\Users\devcjt\Desktop\onto2050-screen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23" y="3194095"/>
            <a:ext cx="3946640" cy="222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762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44276"/>
            <a:ext cx="11347703" cy="950976"/>
          </a:xfrm>
        </p:spPr>
        <p:txBody>
          <a:bodyPr>
            <a:noAutofit/>
          </a:bodyPr>
          <a:lstStyle/>
          <a:p>
            <a:r>
              <a:rPr lang="en-US" sz="40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Success Story </a:t>
            </a:r>
            <a:r>
              <a:rPr lang="en-US" sz="46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#1: </a:t>
            </a:r>
            <a:r>
              <a:rPr lang="en-US" sz="40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Austin, Texas</a:t>
            </a:r>
            <a:endParaRPr lang="en-US" sz="4000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324559"/>
            <a:ext cx="10650739" cy="3822190"/>
          </a:xfrm>
        </p:spPr>
        <p:txBody>
          <a:bodyPr>
            <a:normAutofit/>
          </a:bodyPr>
          <a:lstStyle/>
          <a:p>
            <a:r>
              <a:rPr lang="en-US" sz="28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“Reverse Pitch Fest”</a:t>
            </a:r>
          </a:p>
          <a:p>
            <a:r>
              <a:rPr lang="en-US" sz="28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Businesses with byproducts ask for pitches for free access to byproducts for further commercial use</a:t>
            </a:r>
          </a:p>
          <a:p>
            <a:r>
              <a:rPr lang="en-US" sz="28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Media attention </a:t>
            </a:r>
            <a:r>
              <a:rPr lang="en-US" sz="2800" b="1" cap="none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was </a:t>
            </a:r>
            <a:r>
              <a:rPr lang="en-US" sz="28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strong </a:t>
            </a:r>
          </a:p>
          <a:p>
            <a:r>
              <a:rPr lang="en-US" sz="28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Program’s success gave Austin the will to look into crowd sourcing and “bounty hunting” to solve problems</a:t>
            </a:r>
            <a:endParaRPr lang="en-US" sz="2800" b="1" cap="none" dirty="0">
              <a:solidFill>
                <a:schemeClr val="bg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5722358"/>
            <a:ext cx="11713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Learn more at </a:t>
            </a:r>
            <a:r>
              <a:rPr lang="en-US" sz="3200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http</a:t>
            </a:r>
            <a:r>
              <a:rPr lang="en-US" sz="3200" u="sng" dirty="0">
                <a:latin typeface="Aharoni" panose="02010803020104030203" pitchFamily="2" charset="-79"/>
                <a:cs typeface="Aharoni" panose="02010803020104030203" pitchFamily="2" charset="-79"/>
              </a:rPr>
              <a:t>://reversepitch.org/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83297" y="161350"/>
            <a:ext cx="3456432" cy="1777178"/>
            <a:chOff x="8257033" y="293474"/>
            <a:chExt cx="3374135" cy="16706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91" r="3011"/>
            <a:stretch/>
          </p:blipFill>
          <p:spPr>
            <a:xfrm>
              <a:off x="8257033" y="1143870"/>
              <a:ext cx="3374135" cy="82030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141"/>
            <a:stretch/>
          </p:blipFill>
          <p:spPr>
            <a:xfrm>
              <a:off x="8257033" y="293474"/>
              <a:ext cx="3374135" cy="850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1729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73153"/>
            <a:ext cx="11347703" cy="950976"/>
          </a:xfrm>
        </p:spPr>
        <p:txBody>
          <a:bodyPr>
            <a:noAutofit/>
          </a:bodyPr>
          <a:lstStyle/>
          <a:p>
            <a:r>
              <a:rPr lang="en-US" sz="40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Success Story </a:t>
            </a:r>
            <a:r>
              <a:rPr lang="en-US" sz="46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#2: </a:t>
            </a:r>
            <a:r>
              <a:rPr lang="en-US" sz="40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Montgomery County, OH</a:t>
            </a:r>
            <a:endParaRPr lang="en-US" sz="4000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5760" y="1024129"/>
            <a:ext cx="8933688" cy="3865825"/>
          </a:xfrm>
        </p:spPr>
        <p:txBody>
          <a:bodyPr>
            <a:normAutofit/>
          </a:bodyPr>
          <a:lstStyle/>
          <a:p>
            <a:r>
              <a:rPr lang="en-US" sz="28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“Dayton Regional Green – People, Profit, Planet”</a:t>
            </a:r>
          </a:p>
          <a:p>
            <a:r>
              <a:rPr lang="en-US" sz="28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County partnership with local utilities allowed for leverage of strengths</a:t>
            </a:r>
          </a:p>
          <a:p>
            <a:r>
              <a:rPr lang="en-US" sz="2800" b="1" cap="none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Free and low cost energy audits, partnered with college students, encourages more businesses to take advantage</a:t>
            </a:r>
            <a:endParaRPr lang="en-US" sz="2800" b="1" cap="none" dirty="0">
              <a:solidFill>
                <a:schemeClr val="bg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5630918"/>
            <a:ext cx="11713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Learn more at </a:t>
            </a:r>
            <a:r>
              <a:rPr lang="en-US" sz="3200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www.drg</a:t>
            </a:r>
            <a:r>
              <a:rPr lang="en-US" sz="3600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en-US" sz="3200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.org</a:t>
            </a:r>
            <a:endParaRPr lang="en-US" sz="32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08" y="1314169"/>
            <a:ext cx="19812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" t="5915" r="6420" b="21647"/>
          <a:stretch/>
        </p:blipFill>
        <p:spPr>
          <a:xfrm>
            <a:off x="228600" y="4749924"/>
            <a:ext cx="3136392" cy="758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r="3055" b="18930"/>
          <a:stretch/>
        </p:blipFill>
        <p:spPr>
          <a:xfrm>
            <a:off x="3794760" y="4759850"/>
            <a:ext cx="4114800" cy="749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" r="4943" b="19151"/>
          <a:stretch/>
        </p:blipFill>
        <p:spPr>
          <a:xfrm>
            <a:off x="8244839" y="4759850"/>
            <a:ext cx="3342246" cy="7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59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501</TotalTime>
  <Words>488</Words>
  <Application>Microsoft Macintosh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Aharoni</vt:lpstr>
      <vt:lpstr>Arial</vt:lpstr>
      <vt:lpstr>Calibri</vt:lpstr>
      <vt:lpstr>Impact</vt:lpstr>
      <vt:lpstr>Wingdings</vt:lpstr>
      <vt:lpstr>Main Event</vt:lpstr>
      <vt:lpstr>Sustainable Economic Development:</vt:lpstr>
      <vt:lpstr>Sustainable Economic Development Convening</vt:lpstr>
      <vt:lpstr>Goals of USDN Conference</vt:lpstr>
      <vt:lpstr>Defining Sustainable Economic Development</vt:lpstr>
      <vt:lpstr>Defining Sustainable Economic Development</vt:lpstr>
      <vt:lpstr>Kane County’s Foundation for Sustainable Economic Development</vt:lpstr>
      <vt:lpstr>Opportunities for Sustainable Economic Development</vt:lpstr>
      <vt:lpstr>Success Story #1: Austin, Texas</vt:lpstr>
      <vt:lpstr>Success Story #2: Montgomery County, OH</vt:lpstr>
      <vt:lpstr>Success Story #3: Lucas County, OH</vt:lpstr>
      <vt:lpstr>Success Story #4: Sustainable Cleveland</vt:lpstr>
    </vt:vector>
  </TitlesOfParts>
  <Company>Kane County Government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Govrik, Cecilia</dc:creator>
  <cp:lastModifiedBy>Taylee Pardi</cp:lastModifiedBy>
  <cp:revision>85</cp:revision>
  <dcterms:created xsi:type="dcterms:W3CDTF">2016-09-28T19:48:08Z</dcterms:created>
  <dcterms:modified xsi:type="dcterms:W3CDTF">2016-10-12T16:20:36Z</dcterms:modified>
</cp:coreProperties>
</file>