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8" r:id="rId6"/>
    <p:sldId id="264" r:id="rId7"/>
    <p:sldId id="267" r:id="rId8"/>
    <p:sldId id="269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F6D4B-3337-4688-8CBB-C90AB9540492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09A7A-C7E3-4D9B-A3F2-279B9BB05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6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8146-4FF5-41B3-A055-62097EA9A3A0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1-19DA-4307-B729-7AAD9716343C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514D-4622-4748-9131-90DB98C615B7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D2FA-982D-438B-A41E-C05282045556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5A75-F1E3-494D-8DE6-A3F5EE960819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AD66-0223-4014-BDF7-5042F17AD76E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8E05-0272-4943-B5A9-0FA5353E952A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F9E1-A703-49E3-9E61-439FC8AA65A9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D0EC-771F-49C2-AED4-8150771A239E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F9484A5-7DA0-43A7-8A79-506CF92844A4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CDE4-A4EC-42E5-8E38-B1129A51CCCA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F4A71C-E469-4727-AF90-32C53499CF97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The Power Bureau,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rkjpruitt@thepowerbureau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Renewables in Illinois:</a:t>
            </a:r>
            <a:br>
              <a:rPr lang="en-US" dirty="0"/>
            </a:br>
            <a:r>
              <a:rPr lang="en-US" dirty="0"/>
              <a:t>A Primer on the Future Energy Jobs 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overview of recent legislative changes to the renewable portfolio in Illinois</a:t>
            </a:r>
          </a:p>
        </p:txBody>
      </p:sp>
    </p:spTree>
    <p:extLst>
      <p:ext uri="{BB962C8B-B14F-4D97-AF65-F5344CB8AC3E}">
        <p14:creationId xmlns:p14="http://schemas.microsoft.com/office/powerpoint/2010/main" val="414605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Energy Jobs Act</a:t>
            </a:r>
          </a:p>
          <a:p>
            <a:r>
              <a:rPr lang="en-US" dirty="0"/>
              <a:t>Illinois Solar for All</a:t>
            </a:r>
          </a:p>
          <a:p>
            <a:r>
              <a:rPr lang="en-US" dirty="0"/>
              <a:t>Utility Renewable Energy Purchases</a:t>
            </a:r>
          </a:p>
          <a:p>
            <a:r>
              <a:rPr lang="en-US" dirty="0"/>
              <a:t>Illinois Rooftop Solar Grants</a:t>
            </a:r>
          </a:p>
          <a:p>
            <a:r>
              <a:rPr lang="en-US" dirty="0"/>
              <a:t>Timelines</a:t>
            </a:r>
          </a:p>
          <a:p>
            <a:r>
              <a:rPr lang="en-US" dirty="0"/>
              <a:t>Observations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Illinois community choice aggregation network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99-0906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8159"/>
          </a:xfrm>
        </p:spPr>
        <p:txBody>
          <a:bodyPr/>
          <a:lstStyle/>
          <a:p>
            <a:r>
              <a:rPr lang="en-US" dirty="0"/>
              <a:t>New energy legislation in Illinois</a:t>
            </a:r>
          </a:p>
          <a:p>
            <a:pPr lvl="1"/>
            <a:r>
              <a:rPr lang="en-US" dirty="0"/>
              <a:t>Negotiated by Exelon and various advocates</a:t>
            </a:r>
          </a:p>
          <a:p>
            <a:pPr lvl="1"/>
            <a:r>
              <a:rPr lang="en-US" dirty="0"/>
              <a:t>Passed by legislature on December 1, 2016</a:t>
            </a:r>
          </a:p>
          <a:p>
            <a:pPr lvl="1"/>
            <a:r>
              <a:rPr lang="en-US" dirty="0"/>
              <a:t>Signed by Governor on December 9, 2016</a:t>
            </a:r>
          </a:p>
          <a:p>
            <a:pPr lvl="1"/>
            <a:r>
              <a:rPr lang="en-US" dirty="0"/>
              <a:t>Enacted June 1, 2017</a:t>
            </a:r>
          </a:p>
          <a:p>
            <a:r>
              <a:rPr lang="en-US" dirty="0"/>
              <a:t>Primary components</a:t>
            </a:r>
          </a:p>
          <a:p>
            <a:pPr lvl="1"/>
            <a:r>
              <a:rPr lang="en-US" dirty="0"/>
              <a:t>Zero Emissions Credits – Purchased from Exelon’s Quad Cities an Clinton plants ($2.35 billion/10 years)</a:t>
            </a:r>
          </a:p>
          <a:p>
            <a:pPr lvl="1"/>
            <a:r>
              <a:rPr lang="en-US" dirty="0"/>
              <a:t>Energy Efficiency – Lifts cost cap and places efficiency expenses into utility ratebase ($350 million/year)</a:t>
            </a:r>
          </a:p>
          <a:p>
            <a:pPr lvl="1"/>
            <a:r>
              <a:rPr lang="en-US" dirty="0"/>
              <a:t>Renewable Energy – Fundamental changes to Illinois Renewable Portfolio Standard</a:t>
            </a:r>
          </a:p>
          <a:p>
            <a:pPr lvl="2"/>
            <a:r>
              <a:rPr lang="en-US" sz="1800" dirty="0"/>
              <a:t>Prioritizes RPS compliance towards long term contracts (15 year REC purchases with utilities) </a:t>
            </a:r>
          </a:p>
          <a:p>
            <a:pPr lvl="2"/>
            <a:r>
              <a:rPr lang="en-US" sz="1800" dirty="0"/>
              <a:t>Positions most RPS transactions between utilities and renewable resource owners</a:t>
            </a:r>
          </a:p>
          <a:p>
            <a:pPr lvl="2"/>
            <a:r>
              <a:rPr lang="en-US" sz="1800" dirty="0"/>
              <a:t>Redirects Renewable Energy Resources Fund towards low income (‘Illinois Solar for All’)</a:t>
            </a:r>
          </a:p>
          <a:p>
            <a:pPr lvl="2"/>
            <a:r>
              <a:rPr lang="en-US" sz="1800" dirty="0"/>
              <a:t>Increases the solar carve out from 6% to 50% of RPS goal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Illinois community choice aggregation network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8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 Solar for All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604589"/>
              </p:ext>
            </p:extLst>
          </p:nvPr>
        </p:nvGraphicFramePr>
        <p:xfrm>
          <a:off x="1260087" y="1812809"/>
          <a:ext cx="9929045" cy="4478025"/>
        </p:xfrm>
        <a:graphic>
          <a:graphicData uri="http://schemas.openxmlformats.org/drawingml/2006/table">
            <a:tbl>
              <a:tblPr/>
              <a:tblGrid>
                <a:gridCol w="2325949">
                  <a:extLst>
                    <a:ext uri="{9D8B030D-6E8A-4147-A177-3AD203B41FA5}">
                      <a16:colId xmlns:a16="http://schemas.microsoft.com/office/drawing/2014/main" val="2541037725"/>
                    </a:ext>
                  </a:extLst>
                </a:gridCol>
                <a:gridCol w="1900774">
                  <a:extLst>
                    <a:ext uri="{9D8B030D-6E8A-4147-A177-3AD203B41FA5}">
                      <a16:colId xmlns:a16="http://schemas.microsoft.com/office/drawing/2014/main" val="318417670"/>
                    </a:ext>
                  </a:extLst>
                </a:gridCol>
                <a:gridCol w="1900774">
                  <a:extLst>
                    <a:ext uri="{9D8B030D-6E8A-4147-A177-3AD203B41FA5}">
                      <a16:colId xmlns:a16="http://schemas.microsoft.com/office/drawing/2014/main" val="748947492"/>
                    </a:ext>
                  </a:extLst>
                </a:gridCol>
                <a:gridCol w="1900774">
                  <a:extLst>
                    <a:ext uri="{9D8B030D-6E8A-4147-A177-3AD203B41FA5}">
                      <a16:colId xmlns:a16="http://schemas.microsoft.com/office/drawing/2014/main" val="730467700"/>
                    </a:ext>
                  </a:extLst>
                </a:gridCol>
                <a:gridCol w="1900774">
                  <a:extLst>
                    <a:ext uri="{9D8B030D-6E8A-4147-A177-3AD203B41FA5}">
                      <a16:colId xmlns:a16="http://schemas.microsoft.com/office/drawing/2014/main" val="11158319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Illinois Solar for All</a:t>
                      </a:r>
                    </a:p>
                  </a:txBody>
                  <a:tcPr marL="9377" marR="9377" marT="93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163211"/>
                  </a:ext>
                </a:extLst>
              </a:tr>
              <a:tr h="228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Low Income DG Incentives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Low Income Community Solar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Non-Profit and Public Sector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Low Income Community Solar Pilot Projects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5992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Targets</a:t>
                      </a:r>
                    </a:p>
                  </a:txBody>
                  <a:tcPr marL="9377" marR="9377" marT="93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72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Sector</a:t>
                      </a:r>
                    </a:p>
                  </a:txBody>
                  <a:tcPr marL="84393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"Low Income households" = &lt; 80% of "area median income"</a:t>
                      </a:r>
                    </a:p>
                  </a:txBody>
                  <a:tcPr marL="9377" marR="9377" marT="93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78348"/>
                  </a:ext>
                </a:extLst>
              </a:tr>
              <a:tr h="283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Population</a:t>
                      </a:r>
                    </a:p>
                  </a:txBody>
                  <a:tcPr marL="84393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Installs for individual low income households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Largely low income subscribers to local community solar asset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Installs for government or non-profit facilities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Largely low income subscribers to local community solar asset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279354"/>
                  </a:ext>
                </a:extLst>
              </a:tr>
              <a:tr h="180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Economics</a:t>
                      </a:r>
                    </a:p>
                  </a:txBody>
                  <a:tcPr marL="84393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 environmental justice communities</a:t>
                      </a:r>
                    </a:p>
                  </a:txBody>
                  <a:tcPr marL="9377" marR="9377" marT="93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730913"/>
                  </a:ext>
                </a:extLst>
              </a:tr>
              <a:tr h="18081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Budget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946187"/>
                  </a:ext>
                </a:extLst>
              </a:tr>
              <a:tr h="180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Budget</a:t>
                      </a:r>
                    </a:p>
                  </a:txBody>
                  <a:tcPr marL="78365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$200,000,000 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37234"/>
                  </a:ext>
                </a:extLst>
              </a:tr>
              <a:tr h="180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Allocation</a:t>
                      </a:r>
                    </a:p>
                  </a:txBody>
                  <a:tcPr marL="78365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22.50%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37.50%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154698"/>
                  </a:ext>
                </a:extLst>
              </a:tr>
              <a:tr h="180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Spend</a:t>
                      </a:r>
                    </a:p>
                  </a:txBody>
                  <a:tcPr marL="78365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$45,000,000 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$75,000,000 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$30,000,000 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$50,000,000 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908169"/>
                  </a:ext>
                </a:extLst>
              </a:tr>
              <a:tr h="180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Single Project Limits</a:t>
                      </a:r>
                    </a:p>
                  </a:txBody>
                  <a:tcPr marL="78365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 Specified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$20,000,000 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772377"/>
                  </a:ext>
                </a:extLst>
              </a:tr>
              <a:tr h="180811">
                <a:tc gridSpan="5">
                  <a:txBody>
                    <a:bodyPr/>
                    <a:lstStyle/>
                    <a:p>
                      <a:pPr marL="0" indent="0" algn="l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Structure</a:t>
                      </a:r>
                    </a:p>
                  </a:txBody>
                  <a:tcPr marL="78365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026710"/>
                  </a:ext>
                </a:extLst>
              </a:tr>
              <a:tr h="180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Counterparty</a:t>
                      </a:r>
                    </a:p>
                  </a:txBody>
                  <a:tcPr marL="78365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Illinois Power Agency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589484"/>
                  </a:ext>
                </a:extLst>
              </a:tr>
              <a:tr h="180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Transaction</a:t>
                      </a:r>
                    </a:p>
                  </a:txBody>
                  <a:tcPr marL="78365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Year contract to purchase SRECs.  Full payment when system is energized.  </a:t>
                      </a: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Paid as bid.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139206"/>
                  </a:ext>
                </a:extLst>
              </a:tr>
              <a:tr h="180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Size Restrictions</a:t>
                      </a:r>
                    </a:p>
                  </a:txBody>
                  <a:tcPr marL="78365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&lt;2,000 kW nameplate capacity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&gt;2,000 kW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610835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Illinois community choice aggregation network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 Renewable Energy Purchases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33078"/>
              </p:ext>
            </p:extLst>
          </p:nvPr>
        </p:nvGraphicFramePr>
        <p:xfrm>
          <a:off x="1263637" y="1782774"/>
          <a:ext cx="9725685" cy="4546364"/>
        </p:xfrm>
        <a:graphic>
          <a:graphicData uri="http://schemas.openxmlformats.org/drawingml/2006/table">
            <a:tbl>
              <a:tblPr/>
              <a:tblGrid>
                <a:gridCol w="1975299">
                  <a:extLst>
                    <a:ext uri="{9D8B030D-6E8A-4147-A177-3AD203B41FA5}">
                      <a16:colId xmlns:a16="http://schemas.microsoft.com/office/drawing/2014/main" val="2541037725"/>
                    </a:ext>
                  </a:extLst>
                </a:gridCol>
                <a:gridCol w="1595364">
                  <a:extLst>
                    <a:ext uri="{9D8B030D-6E8A-4147-A177-3AD203B41FA5}">
                      <a16:colId xmlns:a16="http://schemas.microsoft.com/office/drawing/2014/main" val="318417670"/>
                    </a:ext>
                  </a:extLst>
                </a:gridCol>
                <a:gridCol w="1595364">
                  <a:extLst>
                    <a:ext uri="{9D8B030D-6E8A-4147-A177-3AD203B41FA5}">
                      <a16:colId xmlns:a16="http://schemas.microsoft.com/office/drawing/2014/main" val="748947492"/>
                    </a:ext>
                  </a:extLst>
                </a:gridCol>
                <a:gridCol w="1626386">
                  <a:extLst>
                    <a:ext uri="{9D8B030D-6E8A-4147-A177-3AD203B41FA5}">
                      <a16:colId xmlns:a16="http://schemas.microsoft.com/office/drawing/2014/main" val="730467700"/>
                    </a:ext>
                  </a:extLst>
                </a:gridCol>
                <a:gridCol w="1466636">
                  <a:extLst>
                    <a:ext uri="{9D8B030D-6E8A-4147-A177-3AD203B41FA5}">
                      <a16:colId xmlns:a16="http://schemas.microsoft.com/office/drawing/2014/main" val="1115831910"/>
                    </a:ext>
                  </a:extLst>
                </a:gridCol>
                <a:gridCol w="128728">
                  <a:extLst>
                    <a:ext uri="{9D8B030D-6E8A-4147-A177-3AD203B41FA5}">
                      <a16:colId xmlns:a16="http://schemas.microsoft.com/office/drawing/2014/main" val="2132394709"/>
                    </a:ext>
                  </a:extLst>
                </a:gridCol>
                <a:gridCol w="1337908">
                  <a:extLst>
                    <a:ext uri="{9D8B030D-6E8A-4147-A177-3AD203B41FA5}">
                      <a16:colId xmlns:a16="http://schemas.microsoft.com/office/drawing/2014/main" val="13582281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Utility Renewable Energy Purchases</a:t>
                      </a:r>
                    </a:p>
                  </a:txBody>
                  <a:tcPr marL="9377" marR="9377" marT="93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163211"/>
                  </a:ext>
                </a:extLst>
              </a:tr>
              <a:tr h="228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Wind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Solar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039317"/>
                  </a:ext>
                </a:extLst>
              </a:tr>
              <a:tr h="228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Utility Scale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Utility Scale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Distributed Scale / Community Solar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Brownfiel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59929"/>
                  </a:ext>
                </a:extLst>
              </a:tr>
              <a:tr h="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Targets</a:t>
                      </a:r>
                    </a:p>
                  </a:txBody>
                  <a:tcPr marL="9377" marR="9377" marT="93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727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Location</a:t>
                      </a:r>
                    </a:p>
                  </a:txBody>
                  <a:tcPr marL="84393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Illinois &amp; 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djacent States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Illinois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be determined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278348"/>
                  </a:ext>
                </a:extLst>
              </a:tr>
              <a:tr h="2838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Type</a:t>
                      </a:r>
                    </a:p>
                  </a:txBody>
                  <a:tcPr marL="84393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Grid-connected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Utility-connected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be determined</a:t>
                      </a: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7" marR="9377" marT="93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2793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2020</a:t>
                      </a: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1,000,000 WRECs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500,000 SRECs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400,000 SRECs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20,000 SRECs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80,000 SRECs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629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2025</a:t>
                      </a: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1,500,000 WRECs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750,000 SRECs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600,000 SRECs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30,000 SRECs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120,000 SRECs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31439"/>
                  </a:ext>
                </a:extLst>
              </a:tr>
              <a:tr h="158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2030</a:t>
                      </a: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2,000,000 WRECs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1,000,000 SRECs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800,000 SRECs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40,000 SRECs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160,000 SRECs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176378"/>
                  </a:ext>
                </a:extLst>
              </a:tr>
              <a:tr h="180811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Budget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946187"/>
                  </a:ext>
                </a:extLst>
              </a:tr>
              <a:tr h="180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Budget</a:t>
                      </a:r>
                    </a:p>
                  </a:txBody>
                  <a:tcPr marL="78365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~$200,000,000 / annum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37234"/>
                  </a:ext>
                </a:extLst>
              </a:tr>
              <a:tr h="180811">
                <a:tc gridSpan="7">
                  <a:txBody>
                    <a:bodyPr/>
                    <a:lstStyle/>
                    <a:p>
                      <a:pPr marL="0" indent="0"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Structure</a:t>
                      </a:r>
                    </a:p>
                  </a:txBody>
                  <a:tcPr marL="78365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365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026710"/>
                  </a:ext>
                </a:extLst>
              </a:tr>
              <a:tr h="2220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Counterparty</a:t>
                      </a:r>
                    </a:p>
                  </a:txBody>
                  <a:tcPr marL="78365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Utility Companies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589484"/>
                  </a:ext>
                </a:extLst>
              </a:tr>
              <a:tr h="180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Transaction</a:t>
                      </a:r>
                    </a:p>
                  </a:txBody>
                  <a:tcPr marL="78365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15-Year contract to purchase SRECs.  Payment per bid (Utility Scale), declining block (</a:t>
                      </a:r>
                      <a:r>
                        <a:rPr lang="en-US" sz="1400" b="0" i="0" u="none" strike="noStrike" cap="all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139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Payout</a:t>
                      </a:r>
                    </a:p>
                  </a:txBody>
                  <a:tcPr marL="78365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Payment upon delivery</a:t>
                      </a: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@ energized, 20%/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(years 1-4)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be determined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779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Size Restrictions</a:t>
                      </a:r>
                    </a:p>
                  </a:txBody>
                  <a:tcPr marL="78365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2,000kW</a:t>
                      </a: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 2,000 kW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be determined</a:t>
                      </a:r>
                    </a:p>
                  </a:txBody>
                  <a:tcPr marL="8707" marR="8707" marT="8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610835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Illinois community choice aggregation network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3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Rooftop Solar Grants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623458"/>
              </p:ext>
            </p:extLst>
          </p:nvPr>
        </p:nvGraphicFramePr>
        <p:xfrm>
          <a:off x="2211388" y="2024687"/>
          <a:ext cx="7772398" cy="3558519"/>
        </p:xfrm>
        <a:graphic>
          <a:graphicData uri="http://schemas.openxmlformats.org/drawingml/2006/table">
            <a:tbl>
              <a:tblPr/>
              <a:tblGrid>
                <a:gridCol w="1769597">
                  <a:extLst>
                    <a:ext uri="{9D8B030D-6E8A-4147-A177-3AD203B41FA5}">
                      <a16:colId xmlns:a16="http://schemas.microsoft.com/office/drawing/2014/main" val="633724788"/>
                    </a:ext>
                  </a:extLst>
                </a:gridCol>
                <a:gridCol w="3591772">
                  <a:extLst>
                    <a:ext uri="{9D8B030D-6E8A-4147-A177-3AD203B41FA5}">
                      <a16:colId xmlns:a16="http://schemas.microsoft.com/office/drawing/2014/main" val="3112573435"/>
                    </a:ext>
                  </a:extLst>
                </a:gridCol>
                <a:gridCol w="2411029">
                  <a:extLst>
                    <a:ext uri="{9D8B030D-6E8A-4147-A177-3AD203B41FA5}">
                      <a16:colId xmlns:a16="http://schemas.microsoft.com/office/drawing/2014/main" val="3949256107"/>
                    </a:ext>
                  </a:extLst>
                </a:gridCol>
              </a:tblGrid>
              <a:tr h="1888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9443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Distributed Generation</a:t>
                      </a:r>
                    </a:p>
                  </a:txBody>
                  <a:tcPr marL="9443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288147"/>
                  </a:ext>
                </a:extLst>
              </a:tr>
              <a:tr h="751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</a:t>
                      </a:r>
                    </a:p>
                  </a:txBody>
                  <a:tcPr marL="9443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Solar</a:t>
                      </a:r>
                    </a:p>
                  </a:txBody>
                  <a:tcPr marL="9443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732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9443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Residential</a:t>
                      </a:r>
                    </a:p>
                  </a:txBody>
                  <a:tcPr marL="9443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Non-residential</a:t>
                      </a:r>
                    </a:p>
                  </a:txBody>
                  <a:tcPr marL="9443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38676"/>
                  </a:ext>
                </a:extLst>
              </a:tr>
              <a:tr h="4961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Targets</a:t>
                      </a:r>
                    </a:p>
                  </a:txBody>
                  <a:tcPr marL="9443" marR="9443" marT="9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356724"/>
                  </a:ext>
                </a:extLst>
              </a:tr>
              <a:tr h="798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Location</a:t>
                      </a:r>
                    </a:p>
                  </a:txBody>
                  <a:tcPr marL="84987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Illinois</a:t>
                      </a:r>
                    </a:p>
                  </a:txBody>
                  <a:tcPr marL="9443" marR="9443" marT="9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714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Economics</a:t>
                      </a:r>
                    </a:p>
                  </a:txBody>
                  <a:tcPr marL="84987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$250/kW of dc</a:t>
                      </a:r>
                    </a:p>
                  </a:txBody>
                  <a:tcPr marL="9443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453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Objectives</a:t>
                      </a:r>
                    </a:p>
                  </a:txBody>
                  <a:tcPr marL="9443" marR="9443" marT="9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422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General</a:t>
                      </a:r>
                    </a:p>
                  </a:txBody>
                  <a:tcPr marL="84987" marR="9443" marT="94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Meet 5% of system peak load</a:t>
                      </a:r>
                    </a:p>
                  </a:txBody>
                  <a:tcPr marL="9443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58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Specific 1</a:t>
                      </a:r>
                    </a:p>
                  </a:txBody>
                  <a:tcPr marL="84987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 out net metering</a:t>
                      </a:r>
                    </a:p>
                  </a:txBody>
                  <a:tcPr marL="9443" marR="9443" marT="9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78896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Contract Terms</a:t>
                      </a: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6189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Counterparty</a:t>
                      </a:r>
                    </a:p>
                  </a:txBody>
                  <a:tcPr marL="66798" marR="7422" marT="74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Utility</a:t>
                      </a:r>
                    </a:p>
                  </a:txBody>
                  <a:tcPr marL="7422" marR="7422" marT="74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446693"/>
                  </a:ext>
                </a:extLst>
              </a:tr>
              <a:tr h="1888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Term</a:t>
                      </a:r>
                    </a:p>
                  </a:txBody>
                  <a:tcPr marL="66798" marR="7422" marT="74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grant</a:t>
                      </a:r>
                    </a:p>
                  </a:txBody>
                  <a:tcPr marL="7422" marR="7422" marT="74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863355"/>
                  </a:ext>
                </a:extLst>
              </a:tr>
              <a:tr h="1888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Basis</a:t>
                      </a:r>
                    </a:p>
                  </a:txBody>
                  <a:tcPr marL="66798" marR="7422" marT="74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come, first serve</a:t>
                      </a:r>
                    </a:p>
                  </a:txBody>
                  <a:tcPr marL="7422" marR="7422" marT="74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580090"/>
                  </a:ext>
                </a:extLst>
              </a:tr>
              <a:tr h="1888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Size</a:t>
                      </a:r>
                    </a:p>
                  </a:txBody>
                  <a:tcPr marL="66798" marR="7422" marT="74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2,000 kW</a:t>
                      </a:r>
                    </a:p>
                  </a:txBody>
                  <a:tcPr marL="7422" marR="7422" marT="74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061211"/>
                  </a:ext>
                </a:extLst>
              </a:tr>
              <a:tr h="869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Payout</a:t>
                      </a:r>
                    </a:p>
                  </a:txBody>
                  <a:tcPr marL="66798" marR="7422" marT="74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Within 60 days of application</a:t>
                      </a:r>
                    </a:p>
                  </a:txBody>
                  <a:tcPr marL="7422" marR="7422" marT="74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011086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Illinois community choice aggregation network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3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10462"/>
          </a:xfrm>
        </p:spPr>
        <p:txBody>
          <a:bodyPr>
            <a:normAutofit/>
          </a:bodyPr>
          <a:lstStyle/>
          <a:p>
            <a:r>
              <a:rPr lang="en-US" dirty="0"/>
              <a:t>Utility Scale Wind &amp; Solar (IPA Managed)</a:t>
            </a:r>
          </a:p>
          <a:p>
            <a:pPr lvl="1"/>
            <a:r>
              <a:rPr lang="en-US" dirty="0"/>
              <a:t>June – </a:t>
            </a:r>
            <a:r>
              <a:rPr lang="en-US" cap="all" dirty="0"/>
              <a:t>d</a:t>
            </a:r>
            <a:r>
              <a:rPr lang="en-US" dirty="0"/>
              <a:t>raft contract terms circulated for comment</a:t>
            </a:r>
          </a:p>
          <a:p>
            <a:pPr lvl="1"/>
            <a:r>
              <a:rPr lang="en-US" dirty="0"/>
              <a:t>July – Phase 1 Applications (project specifications)</a:t>
            </a:r>
          </a:p>
          <a:p>
            <a:pPr lvl="1"/>
            <a:r>
              <a:rPr lang="en-US" dirty="0"/>
              <a:t>August – Phase 2 Applications (pricing)</a:t>
            </a:r>
          </a:p>
          <a:p>
            <a:pPr lvl="1"/>
            <a:r>
              <a:rPr lang="en-US" dirty="0"/>
              <a:t>After – Subsequent solar procurements may occur (as many as 3) </a:t>
            </a:r>
          </a:p>
          <a:p>
            <a:r>
              <a:rPr lang="en-US" dirty="0"/>
              <a:t>Utility Renewable Energy Purchases (IPA Managed)   ( bill &amp; chad)</a:t>
            </a:r>
          </a:p>
          <a:p>
            <a:pPr lvl="1"/>
            <a:r>
              <a:rPr lang="en-US" dirty="0"/>
              <a:t>August – </a:t>
            </a:r>
            <a:r>
              <a:rPr lang="en-US" cap="all" dirty="0"/>
              <a:t>d</a:t>
            </a:r>
            <a:r>
              <a:rPr lang="en-US" dirty="0"/>
              <a:t>raft Long Term Renewable Energy Plan issued</a:t>
            </a:r>
          </a:p>
          <a:p>
            <a:pPr lvl="1"/>
            <a:r>
              <a:rPr lang="en-US" dirty="0"/>
              <a:t>September – Final Long Term Renewable Energy Plan submitted to Illinois Commerce Commission</a:t>
            </a:r>
          </a:p>
          <a:p>
            <a:pPr lvl="1"/>
            <a:r>
              <a:rPr lang="en-US" dirty="0"/>
              <a:t>Spring - Illinois Commerce Commission approves IPA Plan</a:t>
            </a:r>
          </a:p>
          <a:p>
            <a:pPr lvl="1"/>
            <a:r>
              <a:rPr lang="en-US" dirty="0"/>
              <a:t>Summer – IPA starts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declining </a:t>
            </a:r>
            <a:r>
              <a:rPr lang="en-US" dirty="0"/>
              <a:t>block sche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dule</a:t>
            </a:r>
            <a:endParaRPr lang="en-US" dirty="0"/>
          </a:p>
          <a:p>
            <a:r>
              <a:rPr lang="en-US" dirty="0"/>
              <a:t>Utility Rooftop Solar Grants</a:t>
            </a:r>
          </a:p>
          <a:p>
            <a:pPr lvl="1"/>
            <a:r>
              <a:rPr lang="en-US" dirty="0"/>
              <a:t>2017 – Tariff filing</a:t>
            </a:r>
          </a:p>
          <a:p>
            <a:pPr lvl="1"/>
            <a:r>
              <a:rPr lang="en-US" dirty="0"/>
              <a:t>2018 - 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Illinois community choice aggregation network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30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10462"/>
          </a:xfrm>
        </p:spPr>
        <p:txBody>
          <a:bodyPr>
            <a:normAutofit/>
          </a:bodyPr>
          <a:lstStyle/>
          <a:p>
            <a:r>
              <a:rPr lang="en-US" dirty="0"/>
              <a:t>Cost caps still apply</a:t>
            </a:r>
          </a:p>
          <a:p>
            <a:pPr lvl="1"/>
            <a:r>
              <a:rPr lang="en-US" dirty="0"/>
              <a:t>SREC purchases stop when cost caps are hit</a:t>
            </a:r>
          </a:p>
          <a:p>
            <a:pPr lvl="1"/>
            <a:r>
              <a:rPr lang="en-US" dirty="0"/>
              <a:t>Earlier projects are probably more likely to be funded</a:t>
            </a:r>
          </a:p>
          <a:p>
            <a:r>
              <a:rPr lang="en-US" dirty="0"/>
              <a:t>Projects funded through competitive selection</a:t>
            </a:r>
          </a:p>
          <a:p>
            <a:pPr lvl="1"/>
            <a:r>
              <a:rPr lang="en-US" dirty="0"/>
              <a:t>Price still matters</a:t>
            </a:r>
          </a:p>
          <a:p>
            <a:r>
              <a:rPr lang="en-US" dirty="0"/>
              <a:t>Multiple technical requirements</a:t>
            </a:r>
          </a:p>
          <a:p>
            <a:pPr lvl="1"/>
            <a:r>
              <a:rPr lang="en-US" dirty="0"/>
              <a:t>Most communities may want to look into partnerships</a:t>
            </a:r>
          </a:p>
          <a:p>
            <a:r>
              <a:rPr lang="en-US" dirty="0"/>
              <a:t>Distributed Generation solicitations are just one-year away</a:t>
            </a:r>
          </a:p>
          <a:p>
            <a:pPr lvl="1"/>
            <a:r>
              <a:rPr lang="en-US" dirty="0"/>
              <a:t>Just enough time to get a plan in place</a:t>
            </a:r>
          </a:p>
          <a:p>
            <a:pPr lvl="1"/>
            <a:r>
              <a:rPr lang="en-US" dirty="0"/>
              <a:t>Watch the planning process to provide inputs and adjust plans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Illinois community choice aggregation network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4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Illinois community choice aggregation network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en-US" dirty="0"/>
              <a:t>Illinois Community Choice Aggregation Network</a:t>
            </a:r>
          </a:p>
          <a:p>
            <a:r>
              <a:rPr lang="en-US" dirty="0"/>
              <a:t>Mark Pruitt</a:t>
            </a:r>
          </a:p>
          <a:p>
            <a:r>
              <a:rPr lang="en-US" dirty="0"/>
              <a:t>C - 219/921-3828</a:t>
            </a:r>
          </a:p>
          <a:p>
            <a:r>
              <a:rPr lang="en-US" dirty="0"/>
              <a:t>E - </a:t>
            </a:r>
            <a:r>
              <a:rPr lang="en-US" dirty="0">
                <a:hlinkClick r:id="rId2"/>
              </a:rPr>
              <a:t>markjpruitt@gmail.com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170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1459</TotalTime>
  <Words>789</Words>
  <Application>Microsoft Office PowerPoint</Application>
  <PresentationFormat>Widescreen</PresentationFormat>
  <Paragraphs>196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Renewables in Illinois: A Primer on the Future Energy Jobs Act</vt:lpstr>
      <vt:lpstr>Overview</vt:lpstr>
      <vt:lpstr>PA 99-0906</vt:lpstr>
      <vt:lpstr>Illinois Solar for All</vt:lpstr>
      <vt:lpstr>Utility Renewable Energy Purchases</vt:lpstr>
      <vt:lpstr>Rooftop Solar Grants</vt:lpstr>
      <vt:lpstr>Timelines</vt:lpstr>
      <vt:lpstr>Observations</vt:lpstr>
      <vt:lpstr>Thanks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Renewables in Illinois: PA 99-0906</dc:title>
  <dc:creator>Mark Pruitt</dc:creator>
  <cp:lastModifiedBy>Mark Pruitt</cp:lastModifiedBy>
  <cp:revision>21</cp:revision>
  <dcterms:created xsi:type="dcterms:W3CDTF">2017-01-16T20:22:34Z</dcterms:created>
  <dcterms:modified xsi:type="dcterms:W3CDTF">2017-06-21T16:55:32Z</dcterms:modified>
</cp:coreProperties>
</file>