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</p:sldMasterIdLst>
  <p:notesMasterIdLst>
    <p:notesMasterId r:id="rId11"/>
  </p:notesMasterIdLst>
  <p:sldIdLst>
    <p:sldId id="324" r:id="rId6"/>
    <p:sldId id="256" r:id="rId7"/>
    <p:sldId id="267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377"/>
    <a:srgbClr val="466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0AE76-681A-4AA0-8F6F-E73BAEA28A7F}" type="datetimeFigureOut">
              <a:rPr lang="en-US" smtClean="0"/>
              <a:t>5/3/21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94558-5B58-48A4-BA26-3004FA1E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0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E2F6742-6CB0-45DD-9D7E-EE90AAE24EAF}"/>
              </a:ext>
            </a:extLst>
          </p:cNvPr>
          <p:cNvSpPr/>
          <p:nvPr userDrawn="1"/>
        </p:nvSpPr>
        <p:spPr>
          <a:xfrm>
            <a:off x="-3" y="5743074"/>
            <a:ext cx="12191999" cy="1114925"/>
          </a:xfrm>
          <a:prstGeom prst="rect">
            <a:avLst/>
          </a:prstGeom>
          <a:solidFill>
            <a:srgbClr val="3C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BD2229-E74B-4B51-A0CA-D038C2C9FC8B}"/>
              </a:ext>
            </a:extLst>
          </p:cNvPr>
          <p:cNvSpPr/>
          <p:nvPr userDrawn="1"/>
        </p:nvSpPr>
        <p:spPr>
          <a:xfrm>
            <a:off x="0" y="0"/>
            <a:ext cx="12192000" cy="5743074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B38940B-710E-44B8-B4DA-972D04446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114925"/>
            <a:ext cx="12191999" cy="2768175"/>
          </a:xfrm>
          <a:prstGeom prst="rect">
            <a:avLst/>
          </a:prstGeom>
        </p:spPr>
        <p:txBody>
          <a:bodyPr lIns="731520" tIns="731520" rIns="731520" bIns="548640" anchor="b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H1 Cover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C8A9ACD5-BB54-44AF-B8DF-79B4CAE523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3915759"/>
            <a:ext cx="12191999" cy="1820096"/>
          </a:xfrm>
        </p:spPr>
        <p:txBody>
          <a:bodyPr lIns="731520" tIns="0" rIns="731520" bIns="73152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cover slide subtitle style two lines of content can go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A0D2CA-3A15-4D87-B86A-E723636E1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299" y="418032"/>
            <a:ext cx="2402374" cy="6063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996CC64-0C51-4149-A2F4-F051E02B3CEC}"/>
              </a:ext>
            </a:extLst>
          </p:cNvPr>
          <p:cNvSpPr txBox="1"/>
          <p:nvPr userDrawn="1"/>
        </p:nvSpPr>
        <p:spPr>
          <a:xfrm>
            <a:off x="-1" y="6380945"/>
            <a:ext cx="3708401" cy="477054"/>
          </a:xfrm>
          <a:prstGeom prst="rect">
            <a:avLst/>
          </a:prstGeom>
          <a:noFill/>
        </p:spPr>
        <p:txBody>
          <a:bodyPr wrap="square" lIns="731520" tIns="0" rIns="731520" bIns="274320" rtlCol="0">
            <a:spAutoFit/>
          </a:bodyPr>
          <a:lstStyle/>
          <a:p>
            <a:pPr algn="l"/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2021</a:t>
            </a:r>
            <a:r>
              <a:rPr lang="en-US" sz="1300" b="1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Elevate</a:t>
            </a:r>
            <a:endParaRPr lang="en-US" sz="13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4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Photo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288BB2-2C5C-41DD-85CA-A84D5F6DF89A}"/>
              </a:ext>
            </a:extLst>
          </p:cNvPr>
          <p:cNvSpPr/>
          <p:nvPr userDrawn="1"/>
        </p:nvSpPr>
        <p:spPr>
          <a:xfrm>
            <a:off x="-3" y="6062870"/>
            <a:ext cx="12191999" cy="795129"/>
          </a:xfrm>
          <a:prstGeom prst="rect">
            <a:avLst/>
          </a:prstGeom>
          <a:solidFill>
            <a:srgbClr val="3C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5557C78-CC9B-4237-B173-4E628867D98F}"/>
              </a:ext>
            </a:extLst>
          </p:cNvPr>
          <p:cNvSpPr/>
          <p:nvPr userDrawn="1"/>
        </p:nvSpPr>
        <p:spPr>
          <a:xfrm>
            <a:off x="0" y="2"/>
            <a:ext cx="12192000" cy="6062868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7CACDE16-C1E7-496A-B55F-2A40717127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8157" y="1108952"/>
            <a:ext cx="10728264" cy="495391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731520" tIns="457200" rIns="731520" bIns="73152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Use this space for a photo or graphic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577B3136-DA25-4D2A-8F8D-7503EC1F6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08951"/>
          </a:xfrm>
        </p:spPr>
        <p:txBody>
          <a:bodyPr lIns="731520" tIns="0" rIns="731520" bIns="0" anchor="ctr" anchorCtr="0">
            <a:noAutofit/>
          </a:bodyPr>
          <a:lstStyle>
            <a:lvl1pPr>
              <a:defRPr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9A8AF061-4E48-4980-9131-B13F44E60962}"/>
              </a:ext>
            </a:extLst>
          </p:cNvPr>
          <p:cNvSpPr txBox="1">
            <a:spLocks/>
          </p:cNvSpPr>
          <p:nvPr userDrawn="1"/>
        </p:nvSpPr>
        <p:spPr>
          <a:xfrm>
            <a:off x="10091592" y="6415607"/>
            <a:ext cx="1324829" cy="446276"/>
          </a:xfrm>
          <a:prstGeom prst="rect">
            <a:avLst/>
          </a:prstGeom>
        </p:spPr>
        <p:txBody>
          <a:bodyPr lIns="0" tIns="0" rIns="0" bIns="27432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7B6B4-04F9-40E4-A31D-7C137F5BF82E}" type="slidenum">
              <a:rPr lang="en-US" sz="1300" smtClean="0">
                <a:solidFill>
                  <a:schemeClr val="bg1"/>
                </a:solidFill>
              </a:rPr>
              <a:pPr/>
              <a:t>‹#›</a:t>
            </a:fld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B3F681-EA5A-400F-B494-9AC6D89915D9}"/>
              </a:ext>
            </a:extLst>
          </p:cNvPr>
          <p:cNvSpPr txBox="1"/>
          <p:nvPr userDrawn="1"/>
        </p:nvSpPr>
        <p:spPr>
          <a:xfrm>
            <a:off x="-1" y="6380945"/>
            <a:ext cx="3708401" cy="477054"/>
          </a:xfrm>
          <a:prstGeom prst="rect">
            <a:avLst/>
          </a:prstGeom>
          <a:noFill/>
        </p:spPr>
        <p:txBody>
          <a:bodyPr wrap="square" lIns="731520" tIns="0" rIns="731520" bIns="274320" rtlCol="0">
            <a:spAutoFit/>
          </a:bodyPr>
          <a:lstStyle/>
          <a:p>
            <a:pPr algn="l"/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2021</a:t>
            </a:r>
            <a:r>
              <a:rPr lang="en-US" sz="1300" b="1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Elevate</a:t>
            </a:r>
            <a:endParaRPr lang="en-US" sz="13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095B24D1-AAF6-4542-A326-A8057C5E2B9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52057" y="6380945"/>
            <a:ext cx="7239532" cy="478996"/>
          </a:xfrm>
        </p:spPr>
        <p:txBody>
          <a:bodyPr lIns="0" tIns="0" rIns="731520" bIns="274320">
            <a:noAutofit/>
          </a:bodyPr>
          <a:lstStyle>
            <a:lvl1pPr marL="0" indent="0">
              <a:buClr>
                <a:srgbClr val="FF9210"/>
              </a:buClr>
              <a:buFontTx/>
              <a:buNone/>
              <a:defRPr sz="1300" b="1">
                <a:solidFill>
                  <a:schemeClr val="bg1"/>
                </a:solidFill>
              </a:defRPr>
            </a:lvl1pPr>
            <a:lvl2pPr marL="457200" indent="0">
              <a:buClr>
                <a:srgbClr val="FF9210"/>
              </a:buClr>
              <a:buFontTx/>
              <a:buNone/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 dirty="0"/>
              <a:t>Optional footer</a:t>
            </a:r>
          </a:p>
        </p:txBody>
      </p:sp>
    </p:spTree>
    <p:extLst>
      <p:ext uri="{BB962C8B-B14F-4D97-AF65-F5344CB8AC3E}">
        <p14:creationId xmlns:p14="http://schemas.microsoft.com/office/powerpoint/2010/main" val="163988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1A0E7B1-7947-425C-9D7B-9F81BD7CADFB}"/>
              </a:ext>
            </a:extLst>
          </p:cNvPr>
          <p:cNvSpPr/>
          <p:nvPr userDrawn="1"/>
        </p:nvSpPr>
        <p:spPr>
          <a:xfrm>
            <a:off x="-3" y="6062870"/>
            <a:ext cx="12191999" cy="795129"/>
          </a:xfrm>
          <a:prstGeom prst="rect">
            <a:avLst/>
          </a:prstGeom>
          <a:solidFill>
            <a:srgbClr val="3C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5557C78-CC9B-4237-B173-4E628867D98F}"/>
              </a:ext>
            </a:extLst>
          </p:cNvPr>
          <p:cNvSpPr/>
          <p:nvPr userDrawn="1"/>
        </p:nvSpPr>
        <p:spPr>
          <a:xfrm>
            <a:off x="0" y="1"/>
            <a:ext cx="12192000" cy="1108953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B1C6B91A-19E3-46EA-B035-B54F4C06AE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2" y="1108953"/>
            <a:ext cx="8209293" cy="2675108"/>
          </a:xfrm>
        </p:spPr>
        <p:txBody>
          <a:bodyPr lIns="731520" tIns="457200" rIns="731520" bIns="731520">
            <a:noAutofit/>
          </a:bodyPr>
          <a:lstStyle>
            <a:lvl1pPr marL="457200" indent="-457200">
              <a:buClr>
                <a:srgbClr val="FF9210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Contact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388296-7DAB-44C6-B4BB-62BDB0E5D866}"/>
              </a:ext>
            </a:extLst>
          </p:cNvPr>
          <p:cNvSpPr txBox="1"/>
          <p:nvPr userDrawn="1"/>
        </p:nvSpPr>
        <p:spPr>
          <a:xfrm>
            <a:off x="0" y="3933165"/>
            <a:ext cx="4981576" cy="1815882"/>
          </a:xfrm>
          <a:prstGeom prst="rect">
            <a:avLst/>
          </a:prstGeom>
          <a:noFill/>
        </p:spPr>
        <p:txBody>
          <a:bodyPr wrap="square" lIns="1280160" rtlCol="0">
            <a:spAutoFit/>
          </a:bodyPr>
          <a:lstStyle/>
          <a:p>
            <a:r>
              <a:rPr lang="en-US" sz="2800" dirty="0"/>
              <a:t>ElevateNP.org</a:t>
            </a:r>
          </a:p>
          <a:p>
            <a:r>
              <a:rPr lang="en-US" sz="2800" dirty="0"/>
              <a:t>info@ElevateEnergy.org</a:t>
            </a:r>
          </a:p>
          <a:p>
            <a:r>
              <a:rPr lang="en-US" sz="2800" dirty="0"/>
              <a:t>@ElevateNPOrg</a:t>
            </a:r>
          </a:p>
          <a:p>
            <a:r>
              <a:rPr lang="en-US" sz="2800" dirty="0"/>
              <a:t>@ElevateNPO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C1BF1FA-6BB1-4BA2-84FA-F05C0DD9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08951"/>
          </a:xfrm>
        </p:spPr>
        <p:txBody>
          <a:bodyPr lIns="731520" tIns="0" rIns="731520" bIns="0" anchor="ctr" anchorCtr="0">
            <a:noAutofit/>
          </a:bodyPr>
          <a:lstStyle>
            <a:lvl1pPr>
              <a:defRPr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1BA061E1-94DD-41B4-BF99-5C90508CA481}"/>
              </a:ext>
            </a:extLst>
          </p:cNvPr>
          <p:cNvSpPr txBox="1">
            <a:spLocks/>
          </p:cNvSpPr>
          <p:nvPr userDrawn="1"/>
        </p:nvSpPr>
        <p:spPr>
          <a:xfrm>
            <a:off x="10091592" y="6415607"/>
            <a:ext cx="1324829" cy="446276"/>
          </a:xfrm>
          <a:prstGeom prst="rect">
            <a:avLst/>
          </a:prstGeom>
        </p:spPr>
        <p:txBody>
          <a:bodyPr lIns="0" tIns="0" rIns="0" bIns="27432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7B6B4-04F9-40E4-A31D-7C137F5BF82E}" type="slidenum">
              <a:rPr lang="en-US" sz="1300" smtClean="0">
                <a:solidFill>
                  <a:schemeClr val="bg1"/>
                </a:solidFill>
              </a:rPr>
              <a:pPr/>
              <a:t>‹#›</a:t>
            </a:fld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9F3E9E5-519A-4697-9F53-F4F434F0F098}"/>
              </a:ext>
            </a:extLst>
          </p:cNvPr>
          <p:cNvSpPr txBox="1"/>
          <p:nvPr userDrawn="1"/>
        </p:nvSpPr>
        <p:spPr>
          <a:xfrm>
            <a:off x="-1" y="6380945"/>
            <a:ext cx="3708401" cy="477054"/>
          </a:xfrm>
          <a:prstGeom prst="rect">
            <a:avLst/>
          </a:prstGeom>
          <a:noFill/>
        </p:spPr>
        <p:txBody>
          <a:bodyPr wrap="square" lIns="731520" tIns="0" rIns="731520" bIns="274320" rtlCol="0">
            <a:spAutoFit/>
          </a:bodyPr>
          <a:lstStyle/>
          <a:p>
            <a:pPr algn="l"/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2021</a:t>
            </a:r>
            <a:r>
              <a:rPr lang="en-US" sz="1300" b="1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Elevate</a:t>
            </a:r>
            <a:endParaRPr lang="en-US" sz="13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6F8CE37C-87B8-481E-BF5E-0F97EA2DD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7073" y="4016304"/>
            <a:ext cx="373172" cy="169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4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BDF8-D7FB-4F80-8E0B-D06C3481E598}" type="datetimeFigureOut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E6F6-6898-4927-B109-E781D6D9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3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BDF8-D7FB-4F80-8E0B-D06C3481E598}" type="datetimeFigureOut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E6F6-6898-4927-B109-E781D6D9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41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BDF8-D7FB-4F80-8E0B-D06C3481E598}" type="datetimeFigureOut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E6F6-6898-4927-B109-E781D6D9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5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BDF8-D7FB-4F80-8E0B-D06C3481E598}" type="datetimeFigureOut">
              <a:rPr lang="en-US" smtClean="0"/>
              <a:t>5/3/21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E6F6-6898-4927-B109-E781D6D9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5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BDF8-D7FB-4F80-8E0B-D06C3481E598}" type="datetimeFigureOut">
              <a:rPr lang="en-US" smtClean="0"/>
              <a:t>5/3/21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E6F6-6898-4927-B109-E781D6D9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04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BDF8-D7FB-4F80-8E0B-D06C3481E598}" type="datetimeFigureOut">
              <a:rPr lang="en-US" smtClean="0"/>
              <a:t>5/3/21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E6F6-6898-4927-B109-E781D6D9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64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BDF8-D7FB-4F80-8E0B-D06C3481E598}" type="datetimeFigureOut">
              <a:rPr lang="en-US" smtClean="0"/>
              <a:t>5/3/21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E6F6-6898-4927-B109-E781D6D9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18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BDF8-D7FB-4F80-8E0B-D06C3481E598}" type="datetimeFigureOut">
              <a:rPr lang="en-US" smtClean="0"/>
              <a:t>5/3/21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E6F6-6898-4927-B109-E781D6D9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1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phot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E2F6742-6CB0-45DD-9D7E-EE90AAE24EAF}"/>
              </a:ext>
            </a:extLst>
          </p:cNvPr>
          <p:cNvSpPr/>
          <p:nvPr userDrawn="1"/>
        </p:nvSpPr>
        <p:spPr>
          <a:xfrm>
            <a:off x="-3" y="5743074"/>
            <a:ext cx="12191999" cy="1114925"/>
          </a:xfrm>
          <a:prstGeom prst="rect">
            <a:avLst/>
          </a:prstGeom>
          <a:solidFill>
            <a:srgbClr val="3C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BD2229-E74B-4B51-A0CA-D038C2C9FC8B}"/>
              </a:ext>
            </a:extLst>
          </p:cNvPr>
          <p:cNvSpPr/>
          <p:nvPr userDrawn="1"/>
        </p:nvSpPr>
        <p:spPr>
          <a:xfrm>
            <a:off x="0" y="0"/>
            <a:ext cx="12192000" cy="5743074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B38940B-710E-44B8-B4DA-972D04446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1114927"/>
            <a:ext cx="6096000" cy="2768174"/>
          </a:xfrm>
          <a:prstGeom prst="rect">
            <a:avLst/>
          </a:prstGeom>
        </p:spPr>
        <p:txBody>
          <a:bodyPr lIns="731520" tIns="731520" rIns="731520" bIns="548640" anchor="b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H1 Cover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C8A9ACD5-BB54-44AF-B8DF-79B4CAE523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915759"/>
            <a:ext cx="6096000" cy="1820096"/>
          </a:xfrm>
        </p:spPr>
        <p:txBody>
          <a:bodyPr lIns="731520" tIns="0" rIns="731520" bIns="73152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cover slide subtitle style two lines of content can go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A0D2CA-3A15-4D87-B86A-E723636E1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299" y="418032"/>
            <a:ext cx="2402374" cy="6063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24B6CBA-AF87-402D-AAC7-37FE98185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11912" r="26164" b="-111"/>
          <a:stretch/>
        </p:blipFill>
        <p:spPr>
          <a:xfrm>
            <a:off x="6096000" y="0"/>
            <a:ext cx="6096000" cy="57430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DDA4C47-D031-4DC4-9871-E673DC9A80F6}"/>
              </a:ext>
            </a:extLst>
          </p:cNvPr>
          <p:cNvSpPr txBox="1"/>
          <p:nvPr userDrawn="1"/>
        </p:nvSpPr>
        <p:spPr>
          <a:xfrm>
            <a:off x="-1" y="6380945"/>
            <a:ext cx="3708401" cy="477054"/>
          </a:xfrm>
          <a:prstGeom prst="rect">
            <a:avLst/>
          </a:prstGeom>
          <a:noFill/>
        </p:spPr>
        <p:txBody>
          <a:bodyPr wrap="square" lIns="731520" tIns="0" rIns="731520" bIns="274320" rtlCol="0">
            <a:spAutoFit/>
          </a:bodyPr>
          <a:lstStyle/>
          <a:p>
            <a:pPr algn="l"/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2021</a:t>
            </a:r>
            <a:r>
              <a:rPr lang="en-US" sz="1300" b="1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Elevate</a:t>
            </a:r>
            <a:endParaRPr lang="en-US" sz="13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31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BDF8-D7FB-4F80-8E0B-D06C3481E598}" type="datetimeFigureOut">
              <a:rPr lang="en-US" smtClean="0"/>
              <a:t>5/3/21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E6F6-6898-4927-B109-E781D6D9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2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BDF8-D7FB-4F80-8E0B-D06C3481E598}" type="datetimeFigureOut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E6F6-6898-4927-B109-E781D6D9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40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BDF8-D7FB-4F80-8E0B-D06C3481E598}" type="datetimeFigureOut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E6F6-6898-4927-B109-E781D6D9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7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pho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E2F6742-6CB0-45DD-9D7E-EE90AAE24EAF}"/>
              </a:ext>
            </a:extLst>
          </p:cNvPr>
          <p:cNvSpPr/>
          <p:nvPr userDrawn="1"/>
        </p:nvSpPr>
        <p:spPr>
          <a:xfrm>
            <a:off x="-3" y="5743074"/>
            <a:ext cx="12191999" cy="1114925"/>
          </a:xfrm>
          <a:prstGeom prst="rect">
            <a:avLst/>
          </a:prstGeom>
          <a:solidFill>
            <a:srgbClr val="3C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BD2229-E74B-4B51-A0CA-D038C2C9FC8B}"/>
              </a:ext>
            </a:extLst>
          </p:cNvPr>
          <p:cNvSpPr/>
          <p:nvPr userDrawn="1"/>
        </p:nvSpPr>
        <p:spPr>
          <a:xfrm>
            <a:off x="0" y="0"/>
            <a:ext cx="12192000" cy="5743074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B38940B-710E-44B8-B4DA-972D04446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1114927"/>
            <a:ext cx="6096000" cy="2768174"/>
          </a:xfrm>
          <a:prstGeom prst="rect">
            <a:avLst/>
          </a:prstGeom>
        </p:spPr>
        <p:txBody>
          <a:bodyPr lIns="731520" tIns="731520" rIns="731520" bIns="548640" anchor="b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H1 Cover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C8A9ACD5-BB54-44AF-B8DF-79B4CAE523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915759"/>
            <a:ext cx="6096000" cy="1820096"/>
          </a:xfrm>
        </p:spPr>
        <p:txBody>
          <a:bodyPr lIns="731520" tIns="0" rIns="731520" bIns="73152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cover slide subtitle style two lines of content can go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A0D2CA-3A15-4D87-B86A-E723636E1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299" y="418032"/>
            <a:ext cx="2402374" cy="6063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DDA4C47-D031-4DC4-9871-E673DC9A80F6}"/>
              </a:ext>
            </a:extLst>
          </p:cNvPr>
          <p:cNvSpPr txBox="1"/>
          <p:nvPr userDrawn="1"/>
        </p:nvSpPr>
        <p:spPr>
          <a:xfrm>
            <a:off x="-1" y="6380945"/>
            <a:ext cx="3708401" cy="477054"/>
          </a:xfrm>
          <a:prstGeom prst="rect">
            <a:avLst/>
          </a:prstGeom>
          <a:noFill/>
        </p:spPr>
        <p:txBody>
          <a:bodyPr wrap="square" lIns="731520" tIns="0" rIns="731520" bIns="274320" rtlCol="0">
            <a:spAutoFit/>
          </a:bodyPr>
          <a:lstStyle/>
          <a:p>
            <a:pPr algn="l"/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2021</a:t>
            </a:r>
            <a:r>
              <a:rPr lang="en-US" sz="1300" b="1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Elevate</a:t>
            </a:r>
            <a:endParaRPr lang="en-US" sz="13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97A0F4-E18B-4DE7-8502-800EFAA48F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" t="9646" r="29348" b="6611"/>
          <a:stretch/>
        </p:blipFill>
        <p:spPr>
          <a:xfrm>
            <a:off x="6096000" y="-1"/>
            <a:ext cx="6095995" cy="57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2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9903153-7931-45A6-B137-3A92CD120024}"/>
              </a:ext>
            </a:extLst>
          </p:cNvPr>
          <p:cNvSpPr/>
          <p:nvPr userDrawn="1"/>
        </p:nvSpPr>
        <p:spPr>
          <a:xfrm>
            <a:off x="-3" y="5743074"/>
            <a:ext cx="12191999" cy="1114925"/>
          </a:xfrm>
          <a:prstGeom prst="rect">
            <a:avLst/>
          </a:prstGeom>
          <a:solidFill>
            <a:srgbClr val="3C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8D75B3-DB5C-4FDA-82B0-B2052A23EE16}"/>
              </a:ext>
            </a:extLst>
          </p:cNvPr>
          <p:cNvSpPr/>
          <p:nvPr userDrawn="1"/>
        </p:nvSpPr>
        <p:spPr>
          <a:xfrm>
            <a:off x="-1" y="0"/>
            <a:ext cx="12191999" cy="5743073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0DEEE982-6ACE-4CB6-ABD8-DE4C577FCC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3" y="3922977"/>
            <a:ext cx="12191999" cy="1820096"/>
          </a:xfrm>
        </p:spPr>
        <p:txBody>
          <a:bodyPr lIns="731520" tIns="0" rIns="731520" bIns="73152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cover slide subtitle style two lines of content can go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3824B96-EF86-44EC-BD26-AB0AC9B20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299" y="418032"/>
            <a:ext cx="2402374" cy="60638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BFE08C1-829C-46BE-8A40-C3C6196D41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114925"/>
            <a:ext cx="12191999" cy="2768175"/>
          </a:xfrm>
          <a:prstGeom prst="rect">
            <a:avLst/>
          </a:prstGeom>
        </p:spPr>
        <p:txBody>
          <a:bodyPr lIns="731520" tIns="731520" rIns="731520" bIns="548640"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H2 Cover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C8EE78-C717-49F5-A5A7-0C54FFDB5829}"/>
              </a:ext>
            </a:extLst>
          </p:cNvPr>
          <p:cNvSpPr txBox="1"/>
          <p:nvPr userDrawn="1"/>
        </p:nvSpPr>
        <p:spPr>
          <a:xfrm>
            <a:off x="-1" y="6380945"/>
            <a:ext cx="3708401" cy="477054"/>
          </a:xfrm>
          <a:prstGeom prst="rect">
            <a:avLst/>
          </a:prstGeom>
          <a:noFill/>
        </p:spPr>
        <p:txBody>
          <a:bodyPr wrap="square" lIns="731520" tIns="0" rIns="731520" bIns="274320" rtlCol="0">
            <a:spAutoFit/>
          </a:bodyPr>
          <a:lstStyle/>
          <a:p>
            <a:pPr algn="l"/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2021</a:t>
            </a:r>
            <a:r>
              <a:rPr lang="en-US" sz="1300" b="1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Elevate</a:t>
            </a:r>
            <a:endParaRPr lang="en-US" sz="13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7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E6DF95C-1226-4D1C-8E9A-D92517AFE5B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6F4BF68-AF63-4C57-9570-064499AA4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1206500"/>
            <a:ext cx="12191999" cy="3104684"/>
          </a:xfrm>
          <a:prstGeom prst="rect">
            <a:avLst/>
          </a:prstGeom>
        </p:spPr>
        <p:txBody>
          <a:bodyPr lIns="731520" tIns="731520" rIns="731520" bIns="548640" anchor="b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H3 Title: use this for sub-section cover slides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4830D167-DCB1-44F8-962A-E475E01884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320710"/>
            <a:ext cx="12191998" cy="1023732"/>
          </a:xfrm>
          <a:ln>
            <a:noFill/>
          </a:ln>
        </p:spPr>
        <p:txBody>
          <a:bodyPr lIns="731520" tIns="0" rIns="731520" bIns="73152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H3 subsection subtitle style two lines of content can go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72FB6F8-D9DA-4EC3-9CF9-1D9D7D588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299" y="418032"/>
            <a:ext cx="2402374" cy="6063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C04288-290B-4AC0-A60A-C39E63027901}"/>
              </a:ext>
            </a:extLst>
          </p:cNvPr>
          <p:cNvSpPr txBox="1"/>
          <p:nvPr userDrawn="1"/>
        </p:nvSpPr>
        <p:spPr>
          <a:xfrm>
            <a:off x="-1" y="6380945"/>
            <a:ext cx="3708401" cy="477054"/>
          </a:xfrm>
          <a:prstGeom prst="rect">
            <a:avLst/>
          </a:prstGeom>
          <a:noFill/>
        </p:spPr>
        <p:txBody>
          <a:bodyPr wrap="square" lIns="731520" tIns="0" rIns="731520" bIns="274320" rtlCol="0">
            <a:spAutoFit/>
          </a:bodyPr>
          <a:lstStyle/>
          <a:p>
            <a:pPr algn="l"/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2021</a:t>
            </a:r>
            <a:r>
              <a:rPr lang="en-US" sz="1300" b="1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Elevate</a:t>
            </a:r>
            <a:endParaRPr lang="en-US" sz="13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5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C122C9-D4FA-4A94-A5C7-0008D5D5F692}"/>
              </a:ext>
            </a:extLst>
          </p:cNvPr>
          <p:cNvSpPr/>
          <p:nvPr userDrawn="1"/>
        </p:nvSpPr>
        <p:spPr>
          <a:xfrm>
            <a:off x="6096000" y="0"/>
            <a:ext cx="6095996" cy="6857999"/>
          </a:xfrm>
          <a:prstGeom prst="rect">
            <a:avLst/>
          </a:prstGeom>
          <a:solidFill>
            <a:srgbClr val="3C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6B0CF12-8CA2-471D-9F0F-887B4556C581}"/>
              </a:ext>
            </a:extLst>
          </p:cNvPr>
          <p:cNvSpPr/>
          <p:nvPr userDrawn="1"/>
        </p:nvSpPr>
        <p:spPr>
          <a:xfrm>
            <a:off x="-1" y="-30778"/>
            <a:ext cx="6095995" cy="6888778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902BFB81-FAA8-4F23-BAD0-A060777CE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645433" y="2849874"/>
            <a:ext cx="867228" cy="6504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7807B3-2F03-4292-B4BC-A40076DECA24}"/>
              </a:ext>
            </a:extLst>
          </p:cNvPr>
          <p:cNvSpPr txBox="1"/>
          <p:nvPr userDrawn="1"/>
        </p:nvSpPr>
        <p:spPr>
          <a:xfrm>
            <a:off x="1636482" y="2851918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OUR MISSION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EEFB62F-5AF7-43B5-AE6E-6168FD2DD5C6}"/>
              </a:ext>
            </a:extLst>
          </p:cNvPr>
          <p:cNvSpPr txBox="1"/>
          <p:nvPr userDrawn="1"/>
        </p:nvSpPr>
        <p:spPr>
          <a:xfrm>
            <a:off x="6743698" y="1333553"/>
            <a:ext cx="4800599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5000" b="0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design and implement programs that reduce costs, protect people and the environment, and ensure the benefits of clean and efficient energy use reach those who need them most.</a:t>
            </a:r>
          </a:p>
        </p:txBody>
      </p:sp>
    </p:spTree>
    <p:extLst>
      <p:ext uri="{BB962C8B-B14F-4D97-AF65-F5344CB8AC3E}">
        <p14:creationId xmlns:p14="http://schemas.microsoft.com/office/powerpoint/2010/main" val="205790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C122C9-D4FA-4A94-A5C7-0008D5D5F692}"/>
              </a:ext>
            </a:extLst>
          </p:cNvPr>
          <p:cNvSpPr/>
          <p:nvPr userDrawn="1"/>
        </p:nvSpPr>
        <p:spPr>
          <a:xfrm>
            <a:off x="-3" y="5743074"/>
            <a:ext cx="12191999" cy="1114925"/>
          </a:xfrm>
          <a:prstGeom prst="rect">
            <a:avLst/>
          </a:prstGeom>
          <a:solidFill>
            <a:srgbClr val="3C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32F60497-F413-49AE-BC7D-964A2480239A}"/>
              </a:ext>
            </a:extLst>
          </p:cNvPr>
          <p:cNvSpPr txBox="1">
            <a:spLocks/>
          </p:cNvSpPr>
          <p:nvPr userDrawn="1"/>
        </p:nvSpPr>
        <p:spPr>
          <a:xfrm>
            <a:off x="10091592" y="6415607"/>
            <a:ext cx="1324829" cy="446276"/>
          </a:xfrm>
          <a:prstGeom prst="rect">
            <a:avLst/>
          </a:prstGeom>
        </p:spPr>
        <p:txBody>
          <a:bodyPr lIns="0" tIns="0" rIns="0" bIns="27432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7B6B4-04F9-40E4-A31D-7C137F5BF82E}" type="slidenum">
              <a:rPr lang="en-US" sz="1300" smtClean="0">
                <a:solidFill>
                  <a:schemeClr val="bg1"/>
                </a:solidFill>
              </a:rPr>
              <a:pPr/>
              <a:t>‹#›</a:t>
            </a:fld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6B0CF12-8CA2-471D-9F0F-887B4556C581}"/>
              </a:ext>
            </a:extLst>
          </p:cNvPr>
          <p:cNvSpPr/>
          <p:nvPr userDrawn="1"/>
        </p:nvSpPr>
        <p:spPr>
          <a:xfrm>
            <a:off x="0" y="0"/>
            <a:ext cx="3550596" cy="5743074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3581EE6-BE16-4B49-8653-EC52C92FA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3550596" cy="5735854"/>
          </a:xfrm>
        </p:spPr>
        <p:txBody>
          <a:bodyPr lIns="731520" tIns="731520" rIns="365760" bIns="0" anchor="t">
            <a:noAutofit/>
          </a:bodyPr>
          <a:lstStyle>
            <a:lvl1pPr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H2 Title: Use this slide for optional table of contents or an agenda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6BFEE1-A7FB-4B24-AD8E-E8B80C630888}"/>
              </a:ext>
            </a:extLst>
          </p:cNvPr>
          <p:cNvSpPr txBox="1"/>
          <p:nvPr userDrawn="1"/>
        </p:nvSpPr>
        <p:spPr>
          <a:xfrm>
            <a:off x="-1" y="6380945"/>
            <a:ext cx="3708401" cy="477054"/>
          </a:xfrm>
          <a:prstGeom prst="rect">
            <a:avLst/>
          </a:prstGeom>
          <a:noFill/>
        </p:spPr>
        <p:txBody>
          <a:bodyPr wrap="square" lIns="731520" tIns="0" rIns="731520" bIns="274320" rtlCol="0">
            <a:spAutoFit/>
          </a:bodyPr>
          <a:lstStyle/>
          <a:p>
            <a:pPr algn="l"/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2021</a:t>
            </a:r>
            <a:r>
              <a:rPr lang="en-US" sz="1300" b="1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Elevate</a:t>
            </a:r>
            <a:endParaRPr lang="en-US" sz="13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318B561E-A1DE-42E2-930B-A76034F0B9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0596" y="0"/>
            <a:ext cx="8641403" cy="5735855"/>
          </a:xfrm>
        </p:spPr>
        <p:txBody>
          <a:bodyPr lIns="731520" tIns="731520" rIns="731520" bIns="731520">
            <a:noAutofit/>
          </a:bodyPr>
          <a:lstStyle>
            <a:lvl1pPr algn="l">
              <a:buClr>
                <a:srgbClr val="FF9210"/>
              </a:buClr>
              <a:defRPr/>
            </a:lvl1pPr>
            <a:lvl2pPr algn="l"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 dirty="0"/>
              <a:t>Table of contents or agenda information goes here</a:t>
            </a:r>
          </a:p>
          <a:p>
            <a:r>
              <a:rPr lang="en-US" dirty="0"/>
              <a:t>Can be bulleted form or paragraph</a:t>
            </a:r>
          </a:p>
          <a:p>
            <a:r>
              <a:rPr lang="en-US" dirty="0"/>
              <a:t>Keep content brief</a:t>
            </a:r>
          </a:p>
          <a:p>
            <a:r>
              <a:rPr lang="en-US" dirty="0"/>
              <a:t>Container and text should not resize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DF74AFB0-6880-4B0A-AC89-1460C33F1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7532" y="6356350"/>
            <a:ext cx="5857240" cy="508868"/>
          </a:xfrm>
          <a:prstGeom prst="rect">
            <a:avLst/>
          </a:prstGeom>
        </p:spPr>
        <p:txBody>
          <a:bodyPr vert="horz" lIns="91440" tIns="45720" rIns="91440" bIns="274320" rtlCol="0" anchor="ctr"/>
          <a:lstStyle>
            <a:lvl1pPr algn="l">
              <a:defRPr sz="13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0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6AA05C4-D69A-4AFF-A884-23E7FD21ABF2}"/>
              </a:ext>
            </a:extLst>
          </p:cNvPr>
          <p:cNvSpPr/>
          <p:nvPr userDrawn="1"/>
        </p:nvSpPr>
        <p:spPr>
          <a:xfrm>
            <a:off x="-3" y="6062870"/>
            <a:ext cx="12191999" cy="795129"/>
          </a:xfrm>
          <a:prstGeom prst="rect">
            <a:avLst/>
          </a:prstGeom>
          <a:solidFill>
            <a:srgbClr val="3C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36" y="1108953"/>
            <a:ext cx="12190863" cy="4953917"/>
          </a:xfrm>
        </p:spPr>
        <p:txBody>
          <a:bodyPr lIns="731520" tIns="457200" rIns="731520" bIns="731520">
            <a:noAutofit/>
          </a:bodyPr>
          <a:lstStyle>
            <a:lvl1pPr>
              <a:buClr>
                <a:srgbClr val="FF9210"/>
              </a:buClr>
              <a:defRPr/>
            </a:lvl1pPr>
            <a:lvl2pPr>
              <a:buClr>
                <a:srgbClr val="FF9210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 dirty="0"/>
              <a:t>Long form content can be added here</a:t>
            </a:r>
          </a:p>
          <a:p>
            <a:pPr lvl="1"/>
            <a:r>
              <a:rPr lang="en-US" dirty="0"/>
              <a:t>Can be bulleted form or paragraph</a:t>
            </a:r>
          </a:p>
          <a:p>
            <a:r>
              <a:rPr lang="en-US" dirty="0"/>
              <a:t>Keep content brief</a:t>
            </a:r>
          </a:p>
          <a:p>
            <a:r>
              <a:rPr lang="en-US" dirty="0"/>
              <a:t>Container and Text should not resize</a:t>
            </a:r>
          </a:p>
          <a:p>
            <a:r>
              <a:rPr lang="en-US" dirty="0"/>
              <a:t>Keep content brief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DCD075A-BDD9-4EC9-BB9B-F90B6FDE6928}"/>
              </a:ext>
            </a:extLst>
          </p:cNvPr>
          <p:cNvSpPr/>
          <p:nvPr userDrawn="1"/>
        </p:nvSpPr>
        <p:spPr>
          <a:xfrm>
            <a:off x="0" y="1"/>
            <a:ext cx="12192000" cy="1108953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80D45E3-508B-40FF-BC42-514146E0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08951"/>
          </a:xfrm>
        </p:spPr>
        <p:txBody>
          <a:bodyPr lIns="731520" tIns="0" rIns="731520" bIns="0" anchor="ctr" anchorCtr="0">
            <a:noAutofit/>
          </a:bodyPr>
          <a:lstStyle>
            <a:lvl1pPr>
              <a:defRPr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7F42FFAC-75E8-4335-ADC1-615E1EC72AFD}"/>
              </a:ext>
            </a:extLst>
          </p:cNvPr>
          <p:cNvSpPr txBox="1">
            <a:spLocks/>
          </p:cNvSpPr>
          <p:nvPr userDrawn="1"/>
        </p:nvSpPr>
        <p:spPr>
          <a:xfrm>
            <a:off x="10091592" y="6415607"/>
            <a:ext cx="1324829" cy="446276"/>
          </a:xfrm>
          <a:prstGeom prst="rect">
            <a:avLst/>
          </a:prstGeom>
        </p:spPr>
        <p:txBody>
          <a:bodyPr lIns="0" tIns="0" rIns="0" bIns="27432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7B6B4-04F9-40E4-A31D-7C137F5BF82E}" type="slidenum">
              <a:rPr lang="en-US" sz="1300" smtClean="0">
                <a:solidFill>
                  <a:schemeClr val="bg1"/>
                </a:solidFill>
              </a:rPr>
              <a:pPr/>
              <a:t>‹#›</a:t>
            </a:fld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AFA7B3-69BD-4927-879D-5F669F216FAC}"/>
              </a:ext>
            </a:extLst>
          </p:cNvPr>
          <p:cNvSpPr txBox="1"/>
          <p:nvPr userDrawn="1"/>
        </p:nvSpPr>
        <p:spPr>
          <a:xfrm>
            <a:off x="-1" y="6380945"/>
            <a:ext cx="3708401" cy="477054"/>
          </a:xfrm>
          <a:prstGeom prst="rect">
            <a:avLst/>
          </a:prstGeom>
          <a:noFill/>
        </p:spPr>
        <p:txBody>
          <a:bodyPr wrap="square" lIns="731520" tIns="0" rIns="731520" bIns="274320" rtlCol="0">
            <a:spAutoFit/>
          </a:bodyPr>
          <a:lstStyle/>
          <a:p>
            <a:pPr algn="l"/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2021</a:t>
            </a:r>
            <a:r>
              <a:rPr lang="en-US" sz="1300" b="1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Elevate</a:t>
            </a:r>
            <a:endParaRPr lang="en-US" sz="13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99E2895-3DE1-4901-BA9C-18F9F21744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52057" y="6380945"/>
            <a:ext cx="7239532" cy="478996"/>
          </a:xfrm>
        </p:spPr>
        <p:txBody>
          <a:bodyPr lIns="0" tIns="0" rIns="731520" bIns="274320">
            <a:noAutofit/>
          </a:bodyPr>
          <a:lstStyle>
            <a:lvl1pPr marL="0" indent="0">
              <a:buClr>
                <a:srgbClr val="FF9210"/>
              </a:buClr>
              <a:buFontTx/>
              <a:buNone/>
              <a:defRPr sz="1300" b="1">
                <a:solidFill>
                  <a:schemeClr val="bg1"/>
                </a:solidFill>
              </a:defRPr>
            </a:lvl1pPr>
            <a:lvl2pPr marL="457200" indent="0">
              <a:buClr>
                <a:srgbClr val="FF9210"/>
              </a:buClr>
              <a:buFontTx/>
              <a:buNone/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 dirty="0"/>
              <a:t>Optional footer</a:t>
            </a:r>
          </a:p>
        </p:txBody>
      </p:sp>
    </p:spTree>
    <p:extLst>
      <p:ext uri="{BB962C8B-B14F-4D97-AF65-F5344CB8AC3E}">
        <p14:creationId xmlns:p14="http://schemas.microsoft.com/office/powerpoint/2010/main" val="240169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hoto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5DB85E3-58E3-4F00-94C8-92B5DC11B2FA}"/>
              </a:ext>
            </a:extLst>
          </p:cNvPr>
          <p:cNvSpPr/>
          <p:nvPr userDrawn="1"/>
        </p:nvSpPr>
        <p:spPr>
          <a:xfrm>
            <a:off x="-3" y="6062870"/>
            <a:ext cx="12191999" cy="795129"/>
          </a:xfrm>
          <a:prstGeom prst="rect">
            <a:avLst/>
          </a:prstGeom>
          <a:solidFill>
            <a:srgbClr val="3C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5557C78-CC9B-4237-B173-4E628867D98F}"/>
              </a:ext>
            </a:extLst>
          </p:cNvPr>
          <p:cNvSpPr/>
          <p:nvPr userDrawn="1"/>
        </p:nvSpPr>
        <p:spPr>
          <a:xfrm>
            <a:off x="0" y="1"/>
            <a:ext cx="12192000" cy="1108953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B1C6B91A-19E3-46EA-B035-B54F4C06AE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2" y="1108952"/>
            <a:ext cx="7729393" cy="4953917"/>
          </a:xfrm>
        </p:spPr>
        <p:txBody>
          <a:bodyPr lIns="731520" tIns="457200" rIns="731520" bIns="731520">
            <a:noAutofit/>
          </a:bodyPr>
          <a:lstStyle>
            <a:lvl1pPr>
              <a:buClr>
                <a:srgbClr val="FF9210"/>
              </a:buClr>
              <a:defRPr/>
            </a:lvl1pPr>
            <a:lvl2pPr>
              <a:buClr>
                <a:srgbClr val="FF9210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 dirty="0"/>
              <a:t>Long form content can be added here</a:t>
            </a:r>
          </a:p>
          <a:p>
            <a:pPr lvl="1"/>
            <a:r>
              <a:rPr lang="en-US" dirty="0"/>
              <a:t>Can be bulleted form or paragraph</a:t>
            </a:r>
          </a:p>
          <a:p>
            <a:r>
              <a:rPr lang="en-US" dirty="0"/>
              <a:t>Keep content brief</a:t>
            </a:r>
          </a:p>
          <a:p>
            <a:r>
              <a:rPr lang="en-US" dirty="0"/>
              <a:t>Container and Text should not</a:t>
            </a:r>
          </a:p>
          <a:p>
            <a:r>
              <a:rPr lang="en-US" dirty="0"/>
              <a:t>Keep content brief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7CACDE16-C1E7-496A-B55F-2A40717127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30245" y="1635369"/>
            <a:ext cx="3686176" cy="367173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731520" tIns="457200" rIns="731520" bIns="73152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Use this space for a photo or graphic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6333FD37-926C-4935-ACE3-DCE541B3B98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730245" y="5444504"/>
            <a:ext cx="3686176" cy="185944"/>
          </a:xfrm>
        </p:spPr>
        <p:txBody>
          <a:bodyPr lIns="731520" tIns="0" rIns="0" bIns="0">
            <a:noAutofit/>
          </a:bodyPr>
          <a:lstStyle>
            <a:lvl1pPr marL="0" indent="0" algn="r">
              <a:buClr>
                <a:srgbClr val="FFB901"/>
              </a:buClr>
              <a:buNone/>
              <a:defRPr sz="1400"/>
            </a:lvl1pPr>
            <a:lvl2pPr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 dirty="0"/>
              <a:t>SOURCE: source information goes here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8B506D5-BDE9-4583-9069-19E40745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08951"/>
          </a:xfrm>
        </p:spPr>
        <p:txBody>
          <a:bodyPr lIns="731520" tIns="0" rIns="731520" bIns="0" anchor="ctr" anchorCtr="0">
            <a:noAutofit/>
          </a:bodyPr>
          <a:lstStyle>
            <a:lvl1pPr>
              <a:defRPr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0B142145-212C-467A-B364-DB8FABF551A2}"/>
              </a:ext>
            </a:extLst>
          </p:cNvPr>
          <p:cNvSpPr txBox="1">
            <a:spLocks/>
          </p:cNvSpPr>
          <p:nvPr userDrawn="1"/>
        </p:nvSpPr>
        <p:spPr>
          <a:xfrm>
            <a:off x="10091592" y="6415607"/>
            <a:ext cx="1324829" cy="446276"/>
          </a:xfrm>
          <a:prstGeom prst="rect">
            <a:avLst/>
          </a:prstGeom>
        </p:spPr>
        <p:txBody>
          <a:bodyPr lIns="0" tIns="0" rIns="0" bIns="27432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7B6B4-04F9-40E4-A31D-7C137F5BF82E}" type="slidenum">
              <a:rPr lang="en-US" sz="1300" smtClean="0">
                <a:solidFill>
                  <a:schemeClr val="bg1"/>
                </a:solidFill>
              </a:rPr>
              <a:pPr/>
              <a:t>‹#›</a:t>
            </a:fld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1020EB-B68E-4AC4-83AB-83DF1F26648D}"/>
              </a:ext>
            </a:extLst>
          </p:cNvPr>
          <p:cNvSpPr txBox="1"/>
          <p:nvPr userDrawn="1"/>
        </p:nvSpPr>
        <p:spPr>
          <a:xfrm>
            <a:off x="-1" y="6380945"/>
            <a:ext cx="3708401" cy="477054"/>
          </a:xfrm>
          <a:prstGeom prst="rect">
            <a:avLst/>
          </a:prstGeom>
          <a:noFill/>
        </p:spPr>
        <p:txBody>
          <a:bodyPr wrap="square" lIns="731520" tIns="0" rIns="731520" bIns="274320" rtlCol="0">
            <a:spAutoFit/>
          </a:bodyPr>
          <a:lstStyle/>
          <a:p>
            <a:pPr algn="l"/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2021</a:t>
            </a:r>
            <a:r>
              <a:rPr lang="en-US" sz="1300" b="1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Elevate</a:t>
            </a:r>
            <a:endParaRPr lang="en-US" sz="13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2385D88E-DB8B-4C91-AA71-444047F46FA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52057" y="6380945"/>
            <a:ext cx="7239532" cy="478996"/>
          </a:xfrm>
        </p:spPr>
        <p:txBody>
          <a:bodyPr lIns="0" tIns="0" rIns="731520" bIns="274320">
            <a:noAutofit/>
          </a:bodyPr>
          <a:lstStyle>
            <a:lvl1pPr marL="0" indent="0">
              <a:buClr>
                <a:srgbClr val="FF9210"/>
              </a:buClr>
              <a:buFontTx/>
              <a:buNone/>
              <a:defRPr sz="1300" b="1">
                <a:solidFill>
                  <a:schemeClr val="bg1"/>
                </a:solidFill>
              </a:defRPr>
            </a:lvl1pPr>
            <a:lvl2pPr marL="457200" indent="0">
              <a:buClr>
                <a:srgbClr val="FF9210"/>
              </a:buClr>
              <a:buFontTx/>
              <a:buNone/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 dirty="0"/>
              <a:t>Optional footer</a:t>
            </a:r>
          </a:p>
        </p:txBody>
      </p:sp>
    </p:spTree>
    <p:extLst>
      <p:ext uri="{BB962C8B-B14F-4D97-AF65-F5344CB8AC3E}">
        <p14:creationId xmlns:p14="http://schemas.microsoft.com/office/powerpoint/2010/main" val="10892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F9FE89D-9607-403A-8A8D-19FC7342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7BAECC-C0E4-43F6-B47A-91217CD26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3EBC88-C2EB-47ED-8440-9CA057684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F9D2A-EA97-4F3E-9A00-F9CC28341A3E}" type="datetimeFigureOut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972841-2626-4498-BDA2-4F77EFE2F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AB8CE2-E50A-415C-863A-82332C636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2010B-E3D2-4DCA-ADC0-CD5ADB6AA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5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72" r:id="rId3"/>
    <p:sldLayoutId id="2147483663" r:id="rId4"/>
    <p:sldLayoutId id="2147483664" r:id="rId5"/>
    <p:sldLayoutId id="2147483671" r:id="rId6"/>
    <p:sldLayoutId id="2147483666" r:id="rId7"/>
    <p:sldLayoutId id="2147483667" r:id="rId8"/>
    <p:sldLayoutId id="2147483660" r:id="rId9"/>
    <p:sldLayoutId id="2147483665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8BDF8-D7FB-4F80-8E0B-D06C3481E598}" type="datetimeFigureOut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0E6F6-6898-4927-B109-E781D6D9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2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mailto:Vetia.hill@Elevatenp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65996" y="857250"/>
            <a:ext cx="4660011" cy="51435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8579" y="857250"/>
            <a:ext cx="4474845" cy="51435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809C7-DC71-48E7-99D2-CB95DC11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544" y="1131570"/>
            <a:ext cx="3982915" cy="435483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525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Elevate </a:t>
            </a:r>
            <a:r>
              <a:rPr lang="en-US" sz="3525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3525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325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2325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325" dirty="0">
                <a:solidFill>
                  <a:schemeClr val="bg1">
                    <a:lumMod val="95000"/>
                    <a:lumOff val="5000"/>
                  </a:schemeClr>
                </a:solidFill>
              </a:rPr>
              <a:t>Vetia Hill, Community Resource Coordinator</a:t>
            </a:r>
            <a:br>
              <a:rPr lang="en-US" sz="2325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525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3525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sz="3525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A close up of a person&#10;&#10;Description automatically generated">
            <a:extLst>
              <a:ext uri="{FF2B5EF4-FFF2-40B4-BE49-F238E27FC236}">
                <a16:creationId xmlns:a16="http://schemas.microsoft.com/office/drawing/2014/main" xmlns="" id="{7FD582A2-17D8-4114-8377-2861FBCC9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49" y="3990457"/>
            <a:ext cx="1495502" cy="16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2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22728-801D-4C49-8741-97C6635791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We Are: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5E4EF-18EC-47E6-8988-D2929A182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835479"/>
            <a:ext cx="12191999" cy="2900376"/>
          </a:xfrm>
        </p:spPr>
        <p:txBody>
          <a:bodyPr/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950" dirty="0">
                <a:solidFill>
                  <a:srgbClr val="3C9C70"/>
                </a:solidFill>
                <a:latin typeface="Gotham Rounded A"/>
              </a:rPr>
              <a:t>Elevate wants everyone to have access to clean and affordable heat, power, and water in their homes and communities. We’re centering equity in the climate conversation</a:t>
            </a:r>
            <a:r>
              <a:rPr lang="en-US" dirty="0">
                <a:solidFill>
                  <a:srgbClr val="3C9C70"/>
                </a:solidFill>
                <a:latin typeface="Gotham Rounded A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0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B1AC21-E89A-4E87-9B4F-AFA4FB6F0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52338"/>
            <a:ext cx="6096000" cy="1694575"/>
          </a:xfrm>
        </p:spPr>
        <p:txBody>
          <a:bodyPr/>
          <a:lstStyle/>
          <a:p>
            <a:pPr algn="ctr"/>
            <a:r>
              <a:rPr lang="en-US" dirty="0"/>
              <a:t>    </a:t>
            </a:r>
            <a:br>
              <a:rPr lang="en-US" dirty="0"/>
            </a:br>
            <a:r>
              <a:rPr lang="en-US" sz="2400" u="sng" dirty="0"/>
              <a:t>What We 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72D7EE-C747-49E6-B896-C099E378B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85225" y="1644243"/>
            <a:ext cx="6096000" cy="4706224"/>
          </a:xfrm>
        </p:spPr>
        <p:txBody>
          <a:bodyPr/>
          <a:lstStyle/>
          <a:p>
            <a:r>
              <a:rPr lang="en-US" sz="2400" dirty="0"/>
              <a:t>Energy Efficiency </a:t>
            </a:r>
          </a:p>
          <a:p>
            <a:pPr lvl="1"/>
            <a:r>
              <a:rPr lang="en-US" dirty="0"/>
              <a:t>Smart Electricity Options</a:t>
            </a:r>
          </a:p>
          <a:p>
            <a:pPr lvl="1"/>
            <a:r>
              <a:rPr lang="en-US" dirty="0"/>
              <a:t>Multi-Family home savings</a:t>
            </a:r>
          </a:p>
          <a:p>
            <a:r>
              <a:rPr lang="en-US" sz="2400" dirty="0"/>
              <a:t>Solar</a:t>
            </a:r>
          </a:p>
          <a:p>
            <a:pPr lvl="1"/>
            <a:r>
              <a:rPr lang="en-US" dirty="0"/>
              <a:t>ILSFA (Illinois Solar For All)</a:t>
            </a:r>
          </a:p>
          <a:p>
            <a:r>
              <a:rPr lang="en-US" sz="2400" dirty="0"/>
              <a:t>Water</a:t>
            </a:r>
          </a:p>
          <a:p>
            <a:pPr lvl="1"/>
            <a:r>
              <a:rPr lang="en-US" dirty="0"/>
              <a:t>Water Efficiency	</a:t>
            </a:r>
          </a:p>
          <a:p>
            <a:pPr lvl="1"/>
            <a:r>
              <a:rPr lang="en-US" dirty="0"/>
              <a:t>Storm Water Management</a:t>
            </a:r>
          </a:p>
          <a:p>
            <a:r>
              <a:rPr lang="en-US" sz="2400" dirty="0"/>
              <a:t>Communities</a:t>
            </a:r>
          </a:p>
          <a:p>
            <a:pPr lvl="1"/>
            <a:r>
              <a:rPr lang="en-US" dirty="0"/>
              <a:t>Municipal Climate Change</a:t>
            </a:r>
          </a:p>
          <a:p>
            <a:pPr lvl="1"/>
            <a:r>
              <a:rPr lang="en-US" dirty="0"/>
              <a:t>LED Streetlighting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6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35B0A7-146D-4DCB-9C19-3C902900D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making meaningful change that reflects the values, needs, and priorities of communities that need it the most.</a:t>
            </a:r>
          </a:p>
          <a:p>
            <a:r>
              <a:rPr lang="en-US" dirty="0"/>
              <a:t>Prioritization (and incentivization) of clean energy projects that provide new technology and affordable, clean power to everyone</a:t>
            </a:r>
          </a:p>
          <a:p>
            <a:r>
              <a:rPr lang="en-US" dirty="0"/>
              <a:t>Energy and water efficiency</a:t>
            </a:r>
          </a:p>
          <a:p>
            <a:pPr lvl="1"/>
            <a:r>
              <a:rPr lang="en-US"/>
              <a:t> </a:t>
            </a:r>
            <a:r>
              <a:rPr lang="en-US" dirty="0"/>
              <a:t>A</a:t>
            </a:r>
            <a:r>
              <a:rPr lang="en-US"/>
              <a:t>ffordability </a:t>
            </a:r>
            <a:r>
              <a:rPr lang="en-US" dirty="0"/>
              <a:t>solutions that focus on the heating, cooling, and water needs of affordable housing and shared public buildings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C716DC2A-BAF8-4900-8C34-4244BFCF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How Do We Support Social Equity?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74BAACA-0AA1-42B7-975F-268951E306D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0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73CEB78-5BB5-4788-A452-80671D8FA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Vetia Hill</a:t>
            </a:r>
          </a:p>
          <a:p>
            <a:pPr lvl="0"/>
            <a:r>
              <a:rPr lang="en-US" dirty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Vetia.hill</a:t>
            </a:r>
            <a:r>
              <a:rPr lang="en-US" dirty="0">
                <a:solidFill>
                  <a:srgbClr val="39637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@Elevatenp.org</a:t>
            </a:r>
            <a:endParaRPr lang="en-US" dirty="0">
              <a:solidFill>
                <a:srgbClr val="396377"/>
              </a:solidFill>
            </a:endParaRPr>
          </a:p>
          <a:p>
            <a:pPr lvl="0"/>
            <a:r>
              <a:rPr lang="en-US" dirty="0"/>
              <a:t>773-299-7652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112EC0EA-4845-4D95-AFBD-271E9A8C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332725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vate">
      <a:dk1>
        <a:srgbClr val="000000"/>
      </a:dk1>
      <a:lt1>
        <a:srgbClr val="FFFFFF"/>
      </a:lt1>
      <a:dk2>
        <a:srgbClr val="396377"/>
      </a:dk2>
      <a:lt2>
        <a:srgbClr val="E6E6E6"/>
      </a:lt2>
      <a:accent1>
        <a:srgbClr val="FF9210"/>
      </a:accent1>
      <a:accent2>
        <a:srgbClr val="3C9C70"/>
      </a:accent2>
      <a:accent3>
        <a:srgbClr val="444444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29E3B0B-E61D-4FA4-97B0-76E956737B17}" vid="{032B60E0-609F-49D4-9B08-D9C670AA64E0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B1348D23FFBA4FA6EA7CBBD5D02E4F" ma:contentTypeVersion="6" ma:contentTypeDescription="Create a new document." ma:contentTypeScope="" ma:versionID="b30d9a6486dd8990f9f29b351c105d2c">
  <xsd:schema xmlns:xsd="http://www.w3.org/2001/XMLSchema" xmlns:xs="http://www.w3.org/2001/XMLSchema" xmlns:p="http://schemas.microsoft.com/office/2006/metadata/properties" xmlns:ns2="6c6485d7-3f73-4e87-8663-866a457961dd" xmlns:ns3="766efcf1-d892-49d1-88cf-adfd9004e843" targetNamespace="http://schemas.microsoft.com/office/2006/metadata/properties" ma:root="true" ma:fieldsID="3211002a49c096c701a4ddc4e59be7a7" ns2:_="" ns3:_="">
    <xsd:import namespace="6c6485d7-3f73-4e87-8663-866a457961dd"/>
    <xsd:import namespace="766efcf1-d892-49d1-88cf-adfd9004e8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485d7-3f73-4e87-8663-866a457961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efcf1-d892-49d1-88cf-adfd9004e8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26D11C-E0A2-4464-A3AC-875EB8B11B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3A9B4D-ADEA-4E46-BA56-472EE3CA8ED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7F1B05-E30B-4355-82E6-25E2BFF7DC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6485d7-3f73-4e87-8663-866a457961dd"/>
    <ds:schemaRef ds:uri="766efcf1-d892-49d1-88cf-adfd9004e8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2021-Elevate-powerpoint-widescreen</Template>
  <TotalTime>434</TotalTime>
  <Words>128</Words>
  <Application>Microsoft Macintosh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Gotham Rounded A</vt:lpstr>
      <vt:lpstr>Office Theme</vt:lpstr>
      <vt:lpstr>1_Office Theme</vt:lpstr>
      <vt:lpstr>Elevate   Vetia Hill, Community Resource Coordinator  </vt:lpstr>
      <vt:lpstr>Who We Are: </vt:lpstr>
      <vt:lpstr>     What We Do</vt:lpstr>
      <vt:lpstr>  How Do We Support Social Equity? </vt:lpstr>
      <vt:lpstr>Contact information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Elevate   Vetia Hill, Community Resource Coordinator  </dc:title>
  <dc:creator>Vetia Hill</dc:creator>
  <cp:lastModifiedBy>Microsoft account</cp:lastModifiedBy>
  <cp:revision>8</cp:revision>
  <dcterms:created xsi:type="dcterms:W3CDTF">2021-04-29T23:43:09Z</dcterms:created>
  <dcterms:modified xsi:type="dcterms:W3CDTF">2021-05-03T16:44:39Z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0x01010081B1348D23FFBA4FA6EA7CBBD5D02E4F</vt:lpwstr>
  </property>
</Properties>
</file>