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64" r:id="rId2"/>
    <p:sldId id="465" r:id="rId3"/>
    <p:sldId id="282" r:id="rId4"/>
    <p:sldId id="466" r:id="rId5"/>
    <p:sldId id="321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 Loewen" initials="KL" lastIdx="39" clrIdx="0"/>
  <p:cmAuthor id="1" name="KImberly Loewen" initials="KL" lastIdx="8" clrIdx="1">
    <p:extLst>
      <p:ext uri="{19B8F6BF-5375-455C-9EA6-DF929625EA0E}">
        <p15:presenceInfo xmlns:p15="http://schemas.microsoft.com/office/powerpoint/2012/main" userId="ad602841bf0f7a83" providerId="Windows Live"/>
      </p:ext>
    </p:extLst>
  </p:cmAuthor>
  <p:cmAuthor id="2" name="Louise Sharrow" initials="LS" lastIdx="5" clrIdx="2">
    <p:extLst>
      <p:ext uri="{19B8F6BF-5375-455C-9EA6-DF929625EA0E}">
        <p15:presenceInfo xmlns:p15="http://schemas.microsoft.com/office/powerpoint/2012/main" userId="Louise Sharrow" providerId="None"/>
      </p:ext>
    </p:extLst>
  </p:cmAuthor>
  <p:cmAuthor id="3" name="Dara Reiff" initials="DR" lastIdx="5" clrIdx="3">
    <p:extLst>
      <p:ext uri="{19B8F6BF-5375-455C-9EA6-DF929625EA0E}">
        <p15:presenceInfo xmlns:p15="http://schemas.microsoft.com/office/powerpoint/2012/main" userId="S-1-5-21-1310751055-4140786398-1759675504-13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E82"/>
    <a:srgbClr val="FFB901"/>
    <a:srgbClr val="818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19" autoAdjust="0"/>
    <p:restoredTop sz="73925" autoAdjust="0"/>
  </p:normalViewPr>
  <p:slideViewPr>
    <p:cSldViewPr showGuides="1">
      <p:cViewPr varScale="1">
        <p:scale>
          <a:sx n="54" d="100"/>
          <a:sy n="54" d="100"/>
        </p:scale>
        <p:origin x="19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34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08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69B1B88A-7904-42CA-814D-DF63C0D5BBD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064B715D-4AB3-4B0B-80E9-B45B9DF3A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69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2730E224-597E-411B-BA42-DBA7B6D3BAAC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6AC1BF1F-0720-4A8F-AF9C-AC83A9225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9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82879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81000" y="6442329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81888F"/>
                </a:solidFill>
                <a:latin typeface="+mj-lt"/>
                <a:cs typeface="Arial" panose="020B0604020202020204" pitchFamily="34" charset="0"/>
              </a:rPr>
              <a:t>©2017</a:t>
            </a:r>
            <a:r>
              <a:rPr lang="en-US" sz="1100" baseline="0" dirty="0">
                <a:solidFill>
                  <a:srgbClr val="81888F"/>
                </a:solidFill>
                <a:latin typeface="+mj-lt"/>
                <a:cs typeface="Arial" panose="020B0604020202020204" pitchFamily="34" charset="0"/>
              </a:rPr>
              <a:t> Elevate Energy</a:t>
            </a:r>
            <a:endParaRPr lang="en-US" sz="1100" dirty="0">
              <a:solidFill>
                <a:srgbClr val="81888F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13" y="6269341"/>
            <a:ext cx="2394287" cy="43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9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473" y="1066800"/>
            <a:ext cx="3637327" cy="20574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59" y="3429000"/>
            <a:ext cx="3626841" cy="1143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6" r="35323"/>
          <a:stretch/>
        </p:blipFill>
        <p:spPr>
          <a:xfrm>
            <a:off x="4572991" y="1"/>
            <a:ext cx="4571010" cy="576072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81000" y="6442329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81888F"/>
                </a:solidFill>
                <a:latin typeface="+mj-lt"/>
                <a:cs typeface="Arial" panose="020B0604020202020204" pitchFamily="34" charset="0"/>
              </a:rPr>
              <a:t>©2017</a:t>
            </a:r>
            <a:r>
              <a:rPr lang="en-US" sz="1100" baseline="0" dirty="0">
                <a:solidFill>
                  <a:srgbClr val="81888F"/>
                </a:solidFill>
                <a:latin typeface="+mj-lt"/>
                <a:cs typeface="Arial" panose="020B0604020202020204" pitchFamily="34" charset="0"/>
              </a:rPr>
              <a:t> Elevate Energy</a:t>
            </a:r>
            <a:endParaRPr lang="en-US" sz="1100" dirty="0">
              <a:solidFill>
                <a:srgbClr val="81888F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13" y="6269341"/>
            <a:ext cx="2394287" cy="43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4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62" r="9100" b="5884"/>
          <a:stretch/>
        </p:blipFill>
        <p:spPr>
          <a:xfrm>
            <a:off x="-1" y="-455840"/>
            <a:ext cx="9143999" cy="62165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3999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5489" y="2895600"/>
            <a:ext cx="6705600" cy="9906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5489" y="4038600"/>
            <a:ext cx="67056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81000" y="6442329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81888F"/>
                </a:solidFill>
                <a:latin typeface="+mj-lt"/>
                <a:cs typeface="Arial" panose="020B0604020202020204" pitchFamily="34" charset="0"/>
              </a:rPr>
              <a:t>©2018</a:t>
            </a:r>
            <a:r>
              <a:rPr lang="en-US" sz="1100" baseline="0" dirty="0">
                <a:solidFill>
                  <a:srgbClr val="81888F"/>
                </a:solidFill>
                <a:latin typeface="+mj-lt"/>
                <a:cs typeface="Arial" panose="020B0604020202020204" pitchFamily="34" charset="0"/>
              </a:rPr>
              <a:t> Elevate Energy</a:t>
            </a:r>
            <a:endParaRPr lang="en-US" sz="1100" dirty="0">
              <a:solidFill>
                <a:srgbClr val="81888F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13" y="6269341"/>
            <a:ext cx="2394287" cy="43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9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82879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66E8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81888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81000" y="6442329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81888F"/>
                </a:solidFill>
                <a:latin typeface="+mj-lt"/>
                <a:cs typeface="Arial" panose="020B0604020202020204" pitchFamily="34" charset="0"/>
              </a:rPr>
              <a:t>©2017</a:t>
            </a:r>
            <a:r>
              <a:rPr lang="en-US" sz="1100" baseline="0" dirty="0">
                <a:solidFill>
                  <a:srgbClr val="81888F"/>
                </a:solidFill>
                <a:latin typeface="+mj-lt"/>
                <a:cs typeface="Arial" panose="020B0604020202020204" pitchFamily="34" charset="0"/>
              </a:rPr>
              <a:t> Elevate Energy</a:t>
            </a:r>
            <a:endParaRPr lang="en-US" sz="1100" dirty="0">
              <a:solidFill>
                <a:srgbClr val="81888F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13" y="6269341"/>
            <a:ext cx="2394287" cy="43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6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09"/>
          <a:stretch/>
        </p:blipFill>
        <p:spPr>
          <a:xfrm>
            <a:off x="0" y="0"/>
            <a:ext cx="9144000" cy="1019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B901"/>
              </a:buClr>
              <a:buFont typeface="Wingdings 2" panose="05020102010507070707" pitchFamily="18" charset="2"/>
              <a:buChar char=""/>
              <a:defRPr sz="2400"/>
            </a:lvl1pPr>
            <a:lvl2pPr marL="742950" indent="-285750">
              <a:buClr>
                <a:srgbClr val="FFB901"/>
              </a:buClr>
              <a:buFont typeface="Wingdings 2" panose="05020102010507070707" pitchFamily="18" charset="2"/>
              <a:buChar char=""/>
              <a:defRPr sz="2000"/>
            </a:lvl2pPr>
            <a:lvl3pPr marL="1143000" indent="-228600">
              <a:buClr>
                <a:srgbClr val="FFB901"/>
              </a:buClr>
              <a:buFont typeface="Wingdings 2" panose="05020102010507070707" pitchFamily="18" charset="2"/>
              <a:buChar char=""/>
              <a:defRPr sz="1800"/>
            </a:lvl3pPr>
            <a:lvl4pPr marL="1600200" indent="-228600">
              <a:buClr>
                <a:srgbClr val="FFB901"/>
              </a:buClr>
              <a:buFont typeface="Wingdings 2" panose="05020102010507070707" pitchFamily="18" charset="2"/>
              <a:buChar char=""/>
              <a:defRPr sz="1600"/>
            </a:lvl4pPr>
            <a:lvl5pPr marL="2057400" indent="-228600">
              <a:buClr>
                <a:srgbClr val="FFB901"/>
              </a:buClr>
              <a:buFont typeface="Wingdings 2" panose="05020102010507070707" pitchFamily="18" charset="2"/>
              <a:buChar char="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09163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9163"/>
            <a:ext cx="1295400" cy="365125"/>
          </a:xfrm>
        </p:spPr>
        <p:txBody>
          <a:bodyPr/>
          <a:lstStyle/>
          <a:p>
            <a:fld id="{763CDB2A-06D5-4FDF-B654-C739C54AFDA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80" y="6273952"/>
            <a:ext cx="586920" cy="43554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81000" y="6442329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81888F"/>
                </a:solidFill>
                <a:latin typeface="+mj-lt"/>
                <a:cs typeface="Arial" panose="020B0604020202020204" pitchFamily="34" charset="0"/>
              </a:rPr>
              <a:t>©2018</a:t>
            </a:r>
            <a:r>
              <a:rPr lang="en-US" sz="1100" baseline="0" dirty="0">
                <a:solidFill>
                  <a:srgbClr val="81888F"/>
                </a:solidFill>
                <a:latin typeface="+mj-lt"/>
                <a:cs typeface="Arial" panose="020B0604020202020204" pitchFamily="34" charset="0"/>
              </a:rPr>
              <a:t> Elevate Energy</a:t>
            </a:r>
            <a:endParaRPr lang="en-US" sz="1100" dirty="0">
              <a:solidFill>
                <a:srgbClr val="81888F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0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E174-5462-47EA-AD25-B65EA5AA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E4DB6-2298-41D4-97CF-C0E7ABB15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480743-706F-4BC0-ACBA-29C25801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27FC7-9B6D-4726-8CD6-380FCA33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DB2A-06D5-4FDF-B654-C739C54A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5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09163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9163"/>
            <a:ext cx="1295400" cy="365125"/>
          </a:xfrm>
        </p:spPr>
        <p:txBody>
          <a:bodyPr/>
          <a:lstStyle/>
          <a:p>
            <a:fld id="{763CDB2A-06D5-4FDF-B654-C739C54AFDA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80" y="6273952"/>
            <a:ext cx="586920" cy="43554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81000" y="6442329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81888F"/>
                </a:solidFill>
                <a:latin typeface="+mj-lt"/>
                <a:cs typeface="Arial" panose="020B0604020202020204" pitchFamily="34" charset="0"/>
              </a:rPr>
              <a:t>©2017</a:t>
            </a:r>
            <a:r>
              <a:rPr lang="en-US" sz="1100" baseline="0" dirty="0">
                <a:solidFill>
                  <a:srgbClr val="81888F"/>
                </a:solidFill>
                <a:latin typeface="+mj-lt"/>
                <a:cs typeface="Arial" panose="020B0604020202020204" pitchFamily="34" charset="0"/>
              </a:rPr>
              <a:t> Elevate Energy</a:t>
            </a:r>
            <a:endParaRPr lang="en-US" sz="1100" dirty="0">
              <a:solidFill>
                <a:srgbClr val="81888F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9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334000" y="1371601"/>
            <a:ext cx="3352800" cy="4695824"/>
          </a:xfrm>
          <a:prstGeom prst="rect">
            <a:avLst/>
          </a:prstGeom>
          <a:solidFill>
            <a:srgbClr val="466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Placeholder image. </a:t>
            </a:r>
          </a:p>
          <a:p>
            <a:r>
              <a:rPr lang="en-US" dirty="0">
                <a:solidFill>
                  <a:schemeClr val="bg1"/>
                </a:solidFill>
              </a:rPr>
              <a:t>Use to guide size and position on slide. Do not expand image size beyond the right edge of Elevate logo at the bottom.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09"/>
          <a:stretch/>
        </p:blipFill>
        <p:spPr>
          <a:xfrm>
            <a:off x="0" y="0"/>
            <a:ext cx="9144000" cy="1019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09163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9163"/>
            <a:ext cx="1295400" cy="365125"/>
          </a:xfrm>
        </p:spPr>
        <p:txBody>
          <a:bodyPr/>
          <a:lstStyle/>
          <a:p>
            <a:fld id="{763CDB2A-06D5-4FDF-B654-C739C54AFDA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80" y="6273952"/>
            <a:ext cx="586920" cy="43554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81000" y="6442329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81888F"/>
                </a:solidFill>
                <a:latin typeface="+mj-lt"/>
                <a:cs typeface="Arial" panose="020B0604020202020204" pitchFamily="34" charset="0"/>
              </a:rPr>
              <a:t>©2017</a:t>
            </a:r>
            <a:r>
              <a:rPr lang="en-US" sz="1100" baseline="0" dirty="0">
                <a:solidFill>
                  <a:srgbClr val="81888F"/>
                </a:solidFill>
                <a:latin typeface="+mj-lt"/>
                <a:cs typeface="Arial" panose="020B0604020202020204" pitchFamily="34" charset="0"/>
              </a:rPr>
              <a:t> Elevate Energy</a:t>
            </a:r>
            <a:endParaRPr lang="en-US" sz="1100" dirty="0">
              <a:solidFill>
                <a:srgbClr val="81888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343400" cy="47545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B901"/>
              </a:buClr>
              <a:buFont typeface="Wingdings 2" panose="05020102010507070707" pitchFamily="18" charset="2"/>
              <a:buChar char=""/>
              <a:defRPr sz="2400"/>
            </a:lvl1pPr>
            <a:lvl2pPr marL="742950" indent="-285750">
              <a:buClr>
                <a:srgbClr val="FFB901"/>
              </a:buClr>
              <a:buFont typeface="Wingdings 2" panose="05020102010507070707" pitchFamily="18" charset="2"/>
              <a:buChar char=""/>
              <a:defRPr sz="2000"/>
            </a:lvl2pPr>
            <a:lvl3pPr marL="1143000" indent="-228600">
              <a:buClr>
                <a:srgbClr val="FFB901"/>
              </a:buClr>
              <a:buFont typeface="Wingdings 2" panose="05020102010507070707" pitchFamily="18" charset="2"/>
              <a:buChar char=""/>
              <a:defRPr sz="1800"/>
            </a:lvl3pPr>
            <a:lvl4pPr marL="1600200" indent="-228600">
              <a:buClr>
                <a:srgbClr val="FFB901"/>
              </a:buClr>
              <a:buFont typeface="Wingdings 2" panose="05020102010507070707" pitchFamily="18" charset="2"/>
              <a:buChar char=""/>
              <a:defRPr sz="1600"/>
            </a:lvl4pPr>
            <a:lvl5pPr marL="2057400" indent="-228600">
              <a:buClr>
                <a:srgbClr val="FFB901"/>
              </a:buClr>
              <a:buFont typeface="Wingdings 2" panose="05020102010507070707" pitchFamily="18" charset="2"/>
              <a:buChar char="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1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567" y="1"/>
            <a:ext cx="8452724" cy="11475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46876" y="1611314"/>
            <a:ext cx="1857375" cy="44307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/>
          </p:nvPr>
        </p:nvSpPr>
        <p:spPr>
          <a:xfrm>
            <a:off x="2541270" y="1611314"/>
            <a:ext cx="1857375" cy="4430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4"/>
          </p:nvPr>
        </p:nvSpPr>
        <p:spPr>
          <a:xfrm>
            <a:off x="4747260" y="1611314"/>
            <a:ext cx="1857375" cy="4430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5"/>
          </p:nvPr>
        </p:nvSpPr>
        <p:spPr>
          <a:xfrm>
            <a:off x="6945630" y="1611314"/>
            <a:ext cx="1857375" cy="4430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3891" y="6375793"/>
            <a:ext cx="1458399" cy="3547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92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CDB2A-06D5-4FDF-B654-C739C54AF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0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1" r:id="rId3"/>
    <p:sldLayoutId id="2147483660" r:id="rId4"/>
    <p:sldLayoutId id="2147483650" r:id="rId5"/>
    <p:sldLayoutId id="2147483669" r:id="rId6"/>
    <p:sldLayoutId id="2147483668" r:id="rId7"/>
    <p:sldLayoutId id="2147483667" r:id="rId8"/>
    <p:sldLayoutId id="2147483671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illinoissfa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FBD0-735B-44C1-A11E-6313DF0454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Illinois Solar for 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FB6049-989D-4015-A812-3545704D9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959" y="3429000"/>
            <a:ext cx="4007841" cy="1143000"/>
          </a:xfrm>
        </p:spPr>
        <p:txBody>
          <a:bodyPr/>
          <a:lstStyle/>
          <a:p>
            <a:r>
              <a:rPr lang="en-US" sz="2400" dirty="0"/>
              <a:t>The future of Solar in Illinois</a:t>
            </a:r>
          </a:p>
          <a:p>
            <a:r>
              <a:rPr lang="en-US" sz="2400" dirty="0"/>
              <a:t>the very near future</a:t>
            </a:r>
            <a:r>
              <a:rPr lang="en-US" sz="1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5955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Illinois Solar for All provides incentives for solar (PV) projects developed for the benefit of low-income customers, environmental justice communities, and non-profit/public sector facilities.</a:t>
            </a:r>
          </a:p>
          <a:p>
            <a:endParaRPr lang="en-US" dirty="0"/>
          </a:p>
          <a:p>
            <a:r>
              <a:rPr lang="en-US" dirty="0"/>
              <a:t>It parallels the Adjustable Block Program (ABP) the Market Rate solar program in IL.</a:t>
            </a:r>
          </a:p>
          <a:p>
            <a:endParaRPr lang="en-US" dirty="0"/>
          </a:p>
          <a:p>
            <a:r>
              <a:rPr lang="en-US" dirty="0"/>
              <a:t>Both programs were created by the Future Energy Jobs Act</a:t>
            </a:r>
          </a:p>
          <a:p>
            <a:endParaRPr lang="en-US" dirty="0"/>
          </a:p>
          <a:p>
            <a:r>
              <a:rPr lang="en-US" dirty="0"/>
              <a:t>ABP is starting now, </a:t>
            </a:r>
            <a:r>
              <a:rPr lang="en-US" dirty="0" err="1"/>
              <a:t>ILSfA</a:t>
            </a:r>
            <a:r>
              <a:rPr lang="en-US" dirty="0"/>
              <a:t> is scheduled to start in April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Illinois Solar for All? </a:t>
            </a:r>
          </a:p>
        </p:txBody>
      </p:sp>
    </p:spTree>
    <p:extLst>
      <p:ext uri="{BB962C8B-B14F-4D97-AF65-F5344CB8AC3E}">
        <p14:creationId xmlns:p14="http://schemas.microsoft.com/office/powerpoint/2010/main" val="197958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image002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52075" y="2584140"/>
            <a:ext cx="1891925" cy="290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Program Details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46876" y="2728913"/>
            <a:ext cx="1592653" cy="2659857"/>
          </a:xfrm>
        </p:spPr>
        <p:txBody>
          <a:bodyPr>
            <a:noAutofit/>
          </a:bodyPr>
          <a:lstStyle/>
          <a:p>
            <a:pPr>
              <a:lnSpc>
                <a:spcPts val="1275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200" dirty="0">
                <a:solidFill>
                  <a:srgbClr val="323E48"/>
                </a:solidFill>
                <a:latin typeface="+mj-lt"/>
              </a:rPr>
              <a:t>&lt;80% AMI</a:t>
            </a:r>
          </a:p>
          <a:p>
            <a:pPr>
              <a:lnSpc>
                <a:spcPts val="1275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200" dirty="0">
                <a:solidFill>
                  <a:srgbClr val="323E48"/>
                </a:solidFill>
                <a:latin typeface="+mj-lt"/>
              </a:rPr>
              <a:t>Incentives in the form of higher REC values</a:t>
            </a:r>
          </a:p>
          <a:p>
            <a:pPr>
              <a:lnSpc>
                <a:spcPts val="1275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200" dirty="0">
                <a:solidFill>
                  <a:srgbClr val="323E48"/>
                </a:solidFill>
                <a:latin typeface="+mj-lt"/>
              </a:rPr>
              <a:t>Engagement with community organizations to develop projects</a:t>
            </a:r>
          </a:p>
          <a:p>
            <a:pPr>
              <a:lnSpc>
                <a:spcPts val="1275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200" dirty="0">
                <a:solidFill>
                  <a:srgbClr val="323E48"/>
                </a:solidFill>
                <a:latin typeface="+mj-lt"/>
              </a:rPr>
              <a:t>Incorporate job trainees</a:t>
            </a:r>
          </a:p>
          <a:p>
            <a:pPr>
              <a:lnSpc>
                <a:spcPts val="1275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200" dirty="0">
                <a:solidFill>
                  <a:srgbClr val="323E48"/>
                </a:solidFill>
                <a:latin typeface="+mj-lt"/>
              </a:rPr>
              <a:t>Goal of 25% of $ in each category for environmental justice communities</a:t>
            </a:r>
          </a:p>
          <a:p>
            <a:pPr>
              <a:lnSpc>
                <a:spcPts val="1275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200" dirty="0">
                <a:solidFill>
                  <a:srgbClr val="323E48"/>
                </a:solidFill>
                <a:latin typeface="+mj-lt"/>
              </a:rPr>
              <a:t>$30 million/year</a:t>
            </a:r>
          </a:p>
          <a:p>
            <a:pPr>
              <a:lnSpc>
                <a:spcPts val="1275"/>
              </a:lnSpc>
              <a:spcBef>
                <a:spcPts val="0"/>
              </a:spcBef>
              <a:spcAft>
                <a:spcPts val="450"/>
              </a:spcAft>
            </a:pPr>
            <a:endParaRPr lang="en-US" sz="1200" dirty="0">
              <a:solidFill>
                <a:srgbClr val="323E48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03847" y="2728913"/>
            <a:ext cx="1570482" cy="2659857"/>
          </a:xfrm>
        </p:spPr>
        <p:txBody>
          <a:bodyPr>
            <a:noAutofit/>
          </a:bodyPr>
          <a:lstStyle/>
          <a:p>
            <a:pPr>
              <a:lnSpc>
                <a:spcPts val="1275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200" dirty="0">
                <a:solidFill>
                  <a:srgbClr val="323E48"/>
                </a:solidFill>
                <a:latin typeface="+mj-lt"/>
              </a:rPr>
              <a:t>22.5% of funds = to $7.5 million per year</a:t>
            </a:r>
          </a:p>
          <a:p>
            <a:pPr>
              <a:lnSpc>
                <a:spcPts val="1275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200" dirty="0">
                <a:solidFill>
                  <a:srgbClr val="323E48"/>
                </a:solidFill>
                <a:latin typeface="+mj-lt"/>
              </a:rPr>
              <a:t>Multifamily buildings are eligible; must demonstrate benefit to low-income tenants</a:t>
            </a:r>
          </a:p>
          <a:p>
            <a:pPr>
              <a:lnSpc>
                <a:spcPts val="1275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200" dirty="0">
                <a:solidFill>
                  <a:srgbClr val="323E48"/>
                </a:solidFill>
                <a:latin typeface="+mj-lt"/>
              </a:rPr>
              <a:t>No upfront cost to home/building owner</a:t>
            </a:r>
          </a:p>
          <a:p>
            <a:pPr>
              <a:lnSpc>
                <a:spcPts val="1275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200" dirty="0">
                <a:solidFill>
                  <a:srgbClr val="323E48"/>
                </a:solidFill>
                <a:latin typeface="+mj-lt"/>
              </a:rPr>
              <a:t>100% savings on electricity usage (SF)</a:t>
            </a:r>
          </a:p>
          <a:p>
            <a:pPr marL="0" indent="0">
              <a:lnSpc>
                <a:spcPts val="1275"/>
              </a:lnSpc>
              <a:spcBef>
                <a:spcPts val="0"/>
              </a:spcBef>
              <a:spcAft>
                <a:spcPts val="450"/>
              </a:spcAft>
              <a:buNone/>
            </a:pPr>
            <a:endParaRPr lang="en-US" sz="1200" dirty="0">
              <a:solidFill>
                <a:srgbClr val="323E48"/>
              </a:solidFill>
              <a:latin typeface="+mj-lt"/>
            </a:endParaRPr>
          </a:p>
          <a:p>
            <a:pPr>
              <a:lnSpc>
                <a:spcPts val="1275"/>
              </a:lnSpc>
              <a:spcBef>
                <a:spcPts val="0"/>
              </a:spcBef>
              <a:spcAft>
                <a:spcPts val="450"/>
              </a:spcAft>
            </a:pPr>
            <a:endParaRPr lang="en-US" sz="1200" dirty="0">
              <a:solidFill>
                <a:srgbClr val="323E48"/>
              </a:solidFill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018360" y="2728913"/>
            <a:ext cx="1570482" cy="2659857"/>
          </a:xfrm>
        </p:spPr>
        <p:txBody>
          <a:bodyPr>
            <a:noAutofit/>
          </a:bodyPr>
          <a:lstStyle/>
          <a:p>
            <a:pPr>
              <a:lnSpc>
                <a:spcPts val="1275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200" dirty="0">
                <a:solidFill>
                  <a:srgbClr val="323E48"/>
                </a:solidFill>
                <a:latin typeface="+mj-lt"/>
              </a:rPr>
              <a:t>15% of funds = to $5 million per year</a:t>
            </a:r>
          </a:p>
          <a:p>
            <a:pPr>
              <a:lnSpc>
                <a:spcPts val="1275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200" dirty="0">
                <a:solidFill>
                  <a:srgbClr val="323E48"/>
                </a:solidFill>
                <a:latin typeface="+mj-lt"/>
              </a:rPr>
              <a:t>Installed on facilities of qualifying entities</a:t>
            </a:r>
          </a:p>
          <a:p>
            <a:pPr>
              <a:lnSpc>
                <a:spcPts val="1275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200" dirty="0">
                <a:solidFill>
                  <a:srgbClr val="323E48"/>
                </a:solidFill>
                <a:latin typeface="+mj-lt"/>
              </a:rPr>
              <a:t>No upfront cost for system</a:t>
            </a:r>
          </a:p>
          <a:p>
            <a:pPr>
              <a:lnSpc>
                <a:spcPts val="1275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200" dirty="0">
                <a:solidFill>
                  <a:srgbClr val="323E48"/>
                </a:solidFill>
                <a:latin typeface="+mj-lt"/>
              </a:rPr>
              <a:t>50% savings on electricity usage</a:t>
            </a:r>
          </a:p>
          <a:p>
            <a:pPr>
              <a:lnSpc>
                <a:spcPts val="1275"/>
              </a:lnSpc>
              <a:spcBef>
                <a:spcPts val="0"/>
              </a:spcBef>
              <a:spcAft>
                <a:spcPts val="450"/>
              </a:spcAft>
            </a:pPr>
            <a:endParaRPr lang="en-US" sz="1200" dirty="0">
              <a:solidFill>
                <a:srgbClr val="323E48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5854707" y="2728913"/>
            <a:ext cx="1566910" cy="2659857"/>
          </a:xfrm>
        </p:spPr>
        <p:txBody>
          <a:bodyPr>
            <a:noAutofit/>
          </a:bodyPr>
          <a:lstStyle/>
          <a:p>
            <a:pPr>
              <a:lnSpc>
                <a:spcPts val="1275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200" dirty="0">
                <a:solidFill>
                  <a:srgbClr val="323E48"/>
                </a:solidFill>
                <a:latin typeface="+mj-lt"/>
              </a:rPr>
              <a:t>37.5% of funds = to $12.5 million  per year</a:t>
            </a:r>
          </a:p>
          <a:p>
            <a:pPr>
              <a:lnSpc>
                <a:spcPts val="1275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200" dirty="0">
                <a:solidFill>
                  <a:srgbClr val="323E48"/>
                </a:solidFill>
                <a:latin typeface="+mj-lt"/>
              </a:rPr>
              <a:t>Installed in low-income communities and/or subscribed to by low-income customers</a:t>
            </a:r>
          </a:p>
          <a:p>
            <a:pPr>
              <a:lnSpc>
                <a:spcPts val="1275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200" dirty="0">
                <a:solidFill>
                  <a:srgbClr val="323E48"/>
                </a:solidFill>
                <a:latin typeface="+mj-lt"/>
              </a:rPr>
              <a:t>No upfront cost to customer</a:t>
            </a:r>
          </a:p>
          <a:p>
            <a:pPr>
              <a:lnSpc>
                <a:spcPts val="1275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200" dirty="0">
                <a:solidFill>
                  <a:srgbClr val="323E48"/>
                </a:solidFill>
                <a:latin typeface="+mj-lt"/>
              </a:rPr>
              <a:t>50% savings on electricity usage</a:t>
            </a:r>
          </a:p>
        </p:txBody>
      </p:sp>
      <p:pic>
        <p:nvPicPr>
          <p:cNvPr id="9" name="Picture 8" descr="http://pacificabeachcoalition.org/wp-content/uploads/2015/02/non-profit-ico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3571" y="1809649"/>
            <a:ext cx="480060" cy="48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25266" y="2308404"/>
            <a:ext cx="1579007" cy="233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"/>
              </a:lnSpc>
            </a:pPr>
            <a:r>
              <a:rPr lang="en-US" sz="1050" b="1" dirty="0">
                <a:solidFill>
                  <a:srgbClr val="323E48"/>
                </a:solidFill>
              </a:rPr>
              <a:t>Nonprofit/Public Facility</a:t>
            </a:r>
          </a:p>
        </p:txBody>
      </p:sp>
      <p:pic>
        <p:nvPicPr>
          <p:cNvPr id="12" name="Picture 44" descr="http://gfmministries.org/wp-content/uploads/2015/11/gospell-icon@2x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687" y="1809649"/>
            <a:ext cx="480060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7904" y="2308404"/>
            <a:ext cx="1571625" cy="233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"/>
              </a:lnSpc>
            </a:pPr>
            <a:r>
              <a:rPr lang="en-US" sz="1050" b="1" dirty="0">
                <a:solidFill>
                  <a:srgbClr val="323E48"/>
                </a:solidFill>
              </a:rPr>
              <a:t>Serving Low Income</a:t>
            </a:r>
          </a:p>
        </p:txBody>
      </p:sp>
      <p:pic>
        <p:nvPicPr>
          <p:cNvPr id="15" name="Picture 38" descr="http://davidjpowers.com/wp-content/uploads/2014/11/res_icon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9631" y="1809649"/>
            <a:ext cx="480060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03848" y="2308404"/>
            <a:ext cx="1571625" cy="233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"/>
              </a:lnSpc>
            </a:pPr>
            <a:r>
              <a:rPr lang="en-US" sz="1050" b="1" dirty="0">
                <a:solidFill>
                  <a:srgbClr val="323E48"/>
                </a:solidFill>
              </a:rPr>
              <a:t>Distributed Generation</a:t>
            </a:r>
          </a:p>
        </p:txBody>
      </p:sp>
      <p:pic>
        <p:nvPicPr>
          <p:cNvPr id="17" name="Picture 12" descr="http://truevaluesolar.com.au/wp-content/uploads/2014/11/panel-sun-ICON1.png"/>
          <p:cNvPicPr>
            <a:picLocks noChangeAspect="1" noChangeArrowheads="1"/>
          </p:cNvPicPr>
          <p:nvPr/>
        </p:nvPicPr>
        <p:blipFill>
          <a:blip r:embed="rId6" cstate="screen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6346" y="1809649"/>
            <a:ext cx="480060" cy="48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854707" y="2308404"/>
            <a:ext cx="1566910" cy="233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"/>
              </a:lnSpc>
            </a:pPr>
            <a:r>
              <a:rPr lang="en-US" sz="1050" b="1" dirty="0">
                <a:solidFill>
                  <a:srgbClr val="323E48"/>
                </a:solidFill>
              </a:rPr>
              <a:t>Community Solar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67904" y="2591283"/>
            <a:ext cx="1571625" cy="0"/>
          </a:xfrm>
          <a:prstGeom prst="line">
            <a:avLst/>
          </a:prstGeom>
          <a:ln w="57150"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03847" y="2591283"/>
            <a:ext cx="1570482" cy="0"/>
          </a:xfrm>
          <a:prstGeom prst="line">
            <a:avLst/>
          </a:prstGeom>
          <a:ln w="57150"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18360" y="2591283"/>
            <a:ext cx="1570482" cy="0"/>
          </a:xfrm>
          <a:prstGeom prst="line">
            <a:avLst/>
          </a:prstGeom>
          <a:ln w="57150"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51135" y="2591283"/>
            <a:ext cx="3292865" cy="0"/>
          </a:xfrm>
          <a:prstGeom prst="line">
            <a:avLst/>
          </a:prstGeom>
          <a:ln w="57150">
            <a:solidFill>
              <a:srgbClr val="FCB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2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Elevate is the Program Administrator</a:t>
            </a:r>
          </a:p>
          <a:p>
            <a:pPr marL="685800" lvl="1" indent="-255985"/>
            <a:r>
              <a:rPr lang="en-US" dirty="0"/>
              <a:t>This is a different role than our energy efficiency programs (IEMS, PHES)</a:t>
            </a:r>
          </a:p>
          <a:p>
            <a:pPr lvl="2">
              <a:buClr>
                <a:srgbClr val="FCB122">
                  <a:lumMod val="75000"/>
                </a:srgbClr>
              </a:buClr>
            </a:pPr>
            <a:r>
              <a:rPr lang="en-US" dirty="0"/>
              <a:t>Approved Vendors (Solar Financing/Installing/Managing Entity) deal directly with customer in an open market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Approved Vendors</a:t>
            </a:r>
          </a:p>
          <a:p>
            <a:pPr lvl="1"/>
            <a:r>
              <a:rPr lang="en-US" dirty="0"/>
              <a:t>Adjustable Block Program (ABP) and </a:t>
            </a:r>
            <a:r>
              <a:rPr lang="en-US" dirty="0" err="1"/>
              <a:t>ILSfA</a:t>
            </a:r>
            <a:r>
              <a:rPr lang="en-US" dirty="0"/>
              <a:t> “contractors” are called Approved Vendors.</a:t>
            </a:r>
          </a:p>
          <a:p>
            <a:pPr lvl="1"/>
            <a:r>
              <a:rPr lang="en-US" dirty="0"/>
              <a:t>State incentives are paid to Approved Vendors and economic benefits are passed through to participants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roles? </a:t>
            </a:r>
          </a:p>
        </p:txBody>
      </p:sp>
    </p:spTree>
    <p:extLst>
      <p:ext uri="{BB962C8B-B14F-4D97-AF65-F5344CB8AC3E}">
        <p14:creationId xmlns:p14="http://schemas.microsoft.com/office/powerpoint/2010/main" val="44410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125266"/>
            <a:ext cx="5272088" cy="3263504"/>
          </a:xfrm>
        </p:spPr>
        <p:txBody>
          <a:bodyPr>
            <a:normAutofit/>
          </a:bodyPr>
          <a:lstStyle/>
          <a:p>
            <a:r>
              <a:rPr lang="en-US" dirty="0"/>
              <a:t>Follow APB and </a:t>
            </a:r>
            <a:r>
              <a:rPr lang="en-US" dirty="0" err="1"/>
              <a:t>ILSfA</a:t>
            </a:r>
            <a:r>
              <a:rPr lang="en-US" dirty="0"/>
              <a:t> website</a:t>
            </a:r>
          </a:p>
          <a:p>
            <a:pPr lvl="1"/>
            <a:r>
              <a:rPr lang="en-US" dirty="0"/>
              <a:t>Follow APB website and notification signup @bottom of page:</a:t>
            </a:r>
            <a:endParaRPr lang="en-US" dirty="0">
              <a:hlinkClick r:id="" action="ppaction://noaction"/>
            </a:endParaRPr>
          </a:p>
          <a:p>
            <a:pPr lvl="2"/>
            <a:r>
              <a:rPr lang="en-US" dirty="0">
                <a:hlinkClick r:id="" action="ppaction://noaction"/>
              </a:rPr>
              <a:t>https://illinoisabp.com/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Follow </a:t>
            </a:r>
            <a:r>
              <a:rPr lang="en-US" dirty="0" err="1"/>
              <a:t>ILSfA</a:t>
            </a:r>
            <a:r>
              <a:rPr lang="en-US" dirty="0"/>
              <a:t> website and notification signup @bottom of page:</a:t>
            </a:r>
          </a:p>
          <a:p>
            <a:pPr lvl="2"/>
            <a:r>
              <a:rPr lang="en-US" dirty="0">
                <a:hlinkClick r:id="rId2"/>
              </a:rPr>
              <a:t>https://www.illinoissfa.com/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do now?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F3B24D-AF77-4064-974C-BCFF563EF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2125266"/>
            <a:ext cx="2386013" cy="778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FA40A1-F794-47C7-A8A3-C28B793D2D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3038476"/>
            <a:ext cx="2441395" cy="245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017-Elevat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2017-Elevate-template</Template>
  <TotalTime>6419</TotalTime>
  <Words>341</Words>
  <Application>Microsoft Office PowerPoint</Application>
  <PresentationFormat>On-screen Show (4:3)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 2</vt:lpstr>
      <vt:lpstr>2017-Elevate-template</vt:lpstr>
      <vt:lpstr>Illinois Solar for All</vt:lpstr>
      <vt:lpstr>What is Illinois Solar for All? </vt:lpstr>
      <vt:lpstr>Program Details</vt:lpstr>
      <vt:lpstr>What are the roles? </vt:lpstr>
      <vt:lpstr>What can I do now?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an Option for a Minimal Title Slide</dc:title>
  <dc:creator>Meagan Kadlec</dc:creator>
  <cp:lastModifiedBy>Jan Gudell</cp:lastModifiedBy>
  <cp:revision>249</cp:revision>
  <cp:lastPrinted>2018-01-30T19:43:08Z</cp:lastPrinted>
  <dcterms:created xsi:type="dcterms:W3CDTF">2017-07-20T17:12:02Z</dcterms:created>
  <dcterms:modified xsi:type="dcterms:W3CDTF">2019-02-07T21:40:20Z</dcterms:modified>
</cp:coreProperties>
</file>