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  <p:sldMasterId id="2147483683" r:id="rId3"/>
  </p:sldMasterIdLst>
  <p:notesMasterIdLst>
    <p:notesMasterId r:id="rId17"/>
  </p:notesMasterIdLst>
  <p:handoutMasterIdLst>
    <p:handoutMasterId r:id="rId18"/>
  </p:handoutMasterIdLst>
  <p:sldIdLst>
    <p:sldId id="257" r:id="rId4"/>
    <p:sldId id="311" r:id="rId5"/>
    <p:sldId id="293" r:id="rId6"/>
    <p:sldId id="291" r:id="rId7"/>
    <p:sldId id="308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264" r:id="rId1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76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9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130B8C2-9B3A-924C-A2E8-95DDC1587D20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C64C0B5D-DF78-034C-9881-D9F0CC6C19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300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AAF6E3EE-B5B2-1A4E-A373-B8650760D787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FD8FF6C-4226-C74A-B0C6-6780FF4E4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392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8FF6C-4226-C74A-B0C6-6780FF4E41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761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7" descr="3875_NIFB_Logo_K_FA_FINAL_REV_REG.MARK_K_NoTag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222" y="655441"/>
            <a:ext cx="2767398" cy="2971310"/>
          </a:xfrm>
          <a:prstGeom prst="rect">
            <a:avLst/>
          </a:prstGeom>
        </p:spPr>
      </p:pic>
      <p:pic>
        <p:nvPicPr>
          <p:cNvPr id="9" name="Picture 8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77912" y="1718928"/>
            <a:ext cx="2158174" cy="5139072"/>
          </a:xfrm>
          <a:prstGeom prst="rect">
            <a:avLst/>
          </a:prstGeom>
        </p:spPr>
      </p:pic>
      <p:pic>
        <p:nvPicPr>
          <p:cNvPr id="10" name="Picture 9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60" y="1718928"/>
            <a:ext cx="2158174" cy="513907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2307601" y="4431459"/>
            <a:ext cx="4534505" cy="648012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1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2307601" y="5481848"/>
            <a:ext cx="4534505" cy="8374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2307601" y="5245559"/>
            <a:ext cx="4534505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5209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talks_R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361" y="4146526"/>
            <a:ext cx="1351852" cy="271147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67164" y="1600200"/>
            <a:ext cx="3718774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C221FB-2A22-E344-8796-612B5A9B2C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51114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</a:t>
            </a:r>
            <a:r>
              <a:rPr lang="en-US" sz="3200" b="1" baseline="0" dirty="0" smtClean="0"/>
              <a:t> Background page w/image</a:t>
            </a:r>
            <a:endParaRPr lang="en-US" sz="3200" b="1" dirty="0"/>
          </a:p>
        </p:txBody>
      </p:sp>
      <p:pic>
        <p:nvPicPr>
          <p:cNvPr id="3" name="Picture 2" descr="NIFB_5_2012-264_ol_LowR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10490"/>
            <a:ext cx="6096000" cy="654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860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rankfortTownshipFoodPantry3-14-7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921" y="1096767"/>
            <a:ext cx="4608986" cy="5761233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67164" y="1600200"/>
            <a:ext cx="3718774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C221FB-2A22-E344-8796-612B5A9B2C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51114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</a:t>
            </a:r>
            <a:r>
              <a:rPr lang="en-US" sz="3200" b="1" baseline="0" dirty="0" smtClean="0"/>
              <a:t> Background page w/image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86102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uroraInterfaithFoodPantry3-14-9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75" y="1090860"/>
            <a:ext cx="4610230" cy="57671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968026" y="1600200"/>
            <a:ext cx="3718774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C221FB-2A22-E344-8796-612B5A9B2C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51114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</a:t>
            </a:r>
            <a:r>
              <a:rPr lang="en-US" sz="3200" b="1" baseline="0" dirty="0" smtClean="0"/>
              <a:t> Background page w/image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1119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roraInterfaithFoodPantry3-14-96StElizabethsSoupKitchen3-14-13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677" y="1096768"/>
            <a:ext cx="4610230" cy="576714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508513" y="1600200"/>
            <a:ext cx="3718774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BC221FB-2A22-E344-8796-612B5A9B2C8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51114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</a:t>
            </a:r>
            <a:r>
              <a:rPr lang="en-US" sz="3200" b="1" baseline="0" dirty="0" smtClean="0"/>
              <a:t> Background page w/image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066842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ankfortTownshipFoodPantry3-14-10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78" y="0"/>
            <a:ext cx="4569141" cy="6863905"/>
          </a:xfrm>
          <a:prstGeom prst="rect">
            <a:avLst/>
          </a:prstGeom>
        </p:spPr>
      </p:pic>
      <p:pic>
        <p:nvPicPr>
          <p:cNvPr id="8" name="Picture 7" descr="Background - THANK YOU_1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62" y="2309857"/>
            <a:ext cx="3242126" cy="2461715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5442862" y="4976224"/>
            <a:ext cx="2884714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3875_NIFB_Logo_K_FA_FINAL_CMYK_REG.MARK_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08" y="453578"/>
            <a:ext cx="1384495" cy="1605630"/>
          </a:xfrm>
          <a:prstGeom prst="rect">
            <a:avLst/>
          </a:prstGeom>
        </p:spPr>
      </p:pic>
      <p:sp>
        <p:nvSpPr>
          <p:cNvPr id="14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5442862" y="5636384"/>
            <a:ext cx="2884714" cy="75595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logos here</a:t>
            </a:r>
          </a:p>
        </p:txBody>
      </p:sp>
    </p:spTree>
    <p:extLst>
      <p:ext uri="{BB962C8B-B14F-4D97-AF65-F5344CB8AC3E}">
        <p14:creationId xmlns:p14="http://schemas.microsoft.com/office/powerpoint/2010/main" val="61313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 - THANK YOU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7" y="371929"/>
            <a:ext cx="5579362" cy="4236357"/>
          </a:xfrm>
          <a:prstGeom prst="rect">
            <a:avLst/>
          </a:prstGeom>
        </p:spPr>
      </p:pic>
      <p:pic>
        <p:nvPicPr>
          <p:cNvPr id="10" name="Picture 9" descr="3875_NIFB_Logo_K_FA_FINAL_CMYK_REG.MARK_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19" y="4816938"/>
            <a:ext cx="1384495" cy="1605630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1560288" y="5427741"/>
            <a:ext cx="4583691" cy="75595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logos 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540000" y="4780654"/>
            <a:ext cx="0" cy="160563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NIFB_5_2012-161_OL_LowRes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50" y="454406"/>
            <a:ext cx="4572000" cy="640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242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583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8978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9760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147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71143" y="3415308"/>
            <a:ext cx="3791857" cy="114989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100" b="1" baseline="0">
                <a:solidFill>
                  <a:schemeClr val="accent6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Presentation Title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sz="half" idx="10" hasCustomPrompt="1"/>
          </p:nvPr>
        </p:nvSpPr>
        <p:spPr>
          <a:xfrm>
            <a:off x="4971143" y="4438205"/>
            <a:ext cx="3791857" cy="83749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accent3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Date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5218545" y="4223292"/>
            <a:ext cx="3278910" cy="0"/>
          </a:xfrm>
          <a:prstGeom prst="line">
            <a:avLst/>
          </a:prstGeom>
          <a:ln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3875_NIFB_Logo_K_FA_FINAL_CMYK_REG.MARK_K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165" y="576944"/>
            <a:ext cx="1903891" cy="2207985"/>
          </a:xfrm>
          <a:prstGeom prst="rect">
            <a:avLst/>
          </a:prstGeom>
        </p:spPr>
      </p:pic>
      <p:pic>
        <p:nvPicPr>
          <p:cNvPr id="3" name="Picture 2" descr="YWCA_Elgin3_13-17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10" y="0"/>
            <a:ext cx="4574019" cy="6858000"/>
          </a:xfrm>
          <a:prstGeom prst="rect">
            <a:avLst/>
          </a:prstGeom>
        </p:spPr>
      </p:pic>
      <p:sp>
        <p:nvSpPr>
          <p:cNvPr id="15" name="Content Placeholder 2"/>
          <p:cNvSpPr>
            <a:spLocks noGrp="1"/>
          </p:cNvSpPr>
          <p:nvPr>
            <p:ph sz="half" idx="11" hasCustomPrompt="1"/>
          </p:nvPr>
        </p:nvSpPr>
        <p:spPr>
          <a:xfrm>
            <a:off x="4971143" y="5832929"/>
            <a:ext cx="3791857" cy="75595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200" b="1" baseline="0">
                <a:solidFill>
                  <a:schemeClr val="tx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Place logos here</a:t>
            </a:r>
          </a:p>
        </p:txBody>
      </p:sp>
    </p:spTree>
    <p:extLst>
      <p:ext uri="{BB962C8B-B14F-4D97-AF65-F5344CB8AC3E}">
        <p14:creationId xmlns:p14="http://schemas.microsoft.com/office/powerpoint/2010/main" val="314065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603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39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23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04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2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643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20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713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40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306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65670" y="0"/>
            <a:ext cx="4578330" cy="6858000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60" y="1718928"/>
            <a:ext cx="2158174" cy="5139072"/>
          </a:xfrm>
          <a:prstGeom prst="rect">
            <a:avLst/>
          </a:prstGeom>
        </p:spPr>
      </p:pic>
      <p:pic>
        <p:nvPicPr>
          <p:cNvPr id="2" name="Picture 1" descr="CommunityTable3-14-106_clinet 9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4571577" cy="6859409"/>
          </a:xfrm>
          <a:prstGeom prst="rect">
            <a:avLst/>
          </a:prstGeom>
          <a:ln>
            <a:noFill/>
          </a:ln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403297-D0BA-1B4C-B2C0-D975FB02D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276904" y="1205996"/>
            <a:ext cx="3257496" cy="35734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40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en-US" dirty="0" smtClean="0"/>
              <a:t>Breaker Page Op1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276850" y="2847754"/>
            <a:ext cx="3257550" cy="32480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43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765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7626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0214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500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172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197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3903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341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65670" y="0"/>
            <a:ext cx="4578330" cy="6858000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60" y="1718928"/>
            <a:ext cx="2158174" cy="5139072"/>
          </a:xfrm>
          <a:prstGeom prst="rect">
            <a:avLst/>
          </a:prstGeom>
        </p:spPr>
      </p:pic>
      <p:pic>
        <p:nvPicPr>
          <p:cNvPr id="4" name="Picture 3" descr="AbidingLove3_13-167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81144" cy="6858001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403297-D0BA-1B4C-B2C0-D975FB02D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276904" y="1205996"/>
            <a:ext cx="3257496" cy="35734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40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en-US" dirty="0" smtClean="0"/>
              <a:t>Breaker Page Op2</a:t>
            </a:r>
            <a:endParaRPr lang="en-US" dirty="0"/>
          </a:p>
        </p:txBody>
      </p:sp>
      <p:sp>
        <p:nvSpPr>
          <p:cNvPr id="20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276850" y="2847754"/>
            <a:ext cx="3257550" cy="32480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8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4565670" y="0"/>
            <a:ext cx="4578330" cy="6858000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0" name="Picture 9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60" y="1718928"/>
            <a:ext cx="2158174" cy="5139072"/>
          </a:xfrm>
          <a:prstGeom prst="rect">
            <a:avLst/>
          </a:prstGeom>
        </p:spPr>
      </p:pic>
      <p:pic>
        <p:nvPicPr>
          <p:cNvPr id="2" name="Picture 1" descr="FrankfortTownshipFoodPantry3-14-106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" y="0"/>
            <a:ext cx="4569141" cy="6857998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F403297-D0BA-1B4C-B2C0-D975FB02DEB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 Placehold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5276904" y="1205996"/>
            <a:ext cx="3257496" cy="357346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buFontTx/>
              <a:buNone/>
              <a:defRPr sz="4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4000" b="1"/>
            </a:lvl2pPr>
            <a:lvl3pPr marL="914400" indent="0">
              <a:buFontTx/>
              <a:buNone/>
              <a:defRPr sz="4000" b="1"/>
            </a:lvl3pPr>
            <a:lvl4pPr marL="1371600" indent="0">
              <a:buFontTx/>
              <a:buNone/>
              <a:defRPr sz="4000" b="1"/>
            </a:lvl4pPr>
            <a:lvl5pPr marL="1828800" indent="0">
              <a:buFontTx/>
              <a:buNone/>
              <a:defRPr sz="4000" b="1"/>
            </a:lvl5pPr>
          </a:lstStyle>
          <a:p>
            <a:pPr lvl="0"/>
            <a:r>
              <a:rPr lang="en-US" dirty="0" smtClean="0"/>
              <a:t>Breaker Page Op3</a:t>
            </a:r>
            <a:endParaRPr lang="en-US" dirty="0"/>
          </a:p>
        </p:txBody>
      </p:sp>
      <p:sp>
        <p:nvSpPr>
          <p:cNvPr id="18" name="Text Placeholder 22"/>
          <p:cNvSpPr>
            <a:spLocks noGrp="1"/>
          </p:cNvSpPr>
          <p:nvPr>
            <p:ph type="body" sz="quarter" idx="15"/>
          </p:nvPr>
        </p:nvSpPr>
        <p:spPr>
          <a:xfrm>
            <a:off x="5276850" y="2847754"/>
            <a:ext cx="3257550" cy="3248025"/>
          </a:xfrm>
          <a:prstGeom prst="rect">
            <a:avLst/>
          </a:prstGeom>
        </p:spPr>
        <p:txBody>
          <a:bodyPr vert="horz"/>
          <a:lstStyle>
            <a:lvl1pPr marL="285750" marR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 sz="18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1800"/>
            </a:lvl2pPr>
            <a:lvl3pPr marL="914400" indent="0">
              <a:buFontTx/>
              <a:buNone/>
              <a:defRPr sz="1800"/>
            </a:lvl3pPr>
            <a:lvl4pPr marL="1371600" indent="0">
              <a:buFontTx/>
              <a:buNone/>
              <a:defRPr sz="1800"/>
            </a:lvl4pPr>
            <a:lvl5pPr marL="1828800" indent="0">
              <a:buFontTx/>
              <a:buNone/>
              <a:defRPr sz="1800"/>
            </a:lvl5pPr>
          </a:lstStyle>
          <a:p>
            <a:pPr lvl="0"/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Click to edit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731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Background -full gradient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CF403297-D0BA-1B4C-B2C0-D975FB02DEB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Picture 10" descr="3875_NIFB_Logo_K_FA_FINAL_REV_REG.MARK_K_No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12" name="Picture 11" descr="Untitled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3"/>
          </p:nvPr>
        </p:nvSpPr>
        <p:spPr>
          <a:xfrm>
            <a:off x="467163" y="1600200"/>
            <a:ext cx="8229600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39300"/>
            <a:ext cx="5693399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 Background</a:t>
            </a:r>
            <a:r>
              <a:rPr lang="en-US" sz="3200" b="1" baseline="0" dirty="0" smtClean="0"/>
              <a:t> page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40959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ckground -right gradient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 descr="Stalks_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656" y="2425700"/>
            <a:ext cx="2209800" cy="4432300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67163" y="1600200"/>
            <a:ext cx="8229600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C221FB-2A22-E344-8796-612B5A9B2C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45207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 Background</a:t>
            </a:r>
            <a:r>
              <a:rPr lang="en-US" sz="3200" b="1" baseline="0" dirty="0" smtClean="0"/>
              <a:t> page w/wheat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18143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ckground -right gradient_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 descr="Stalks_Righ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8" y="3565070"/>
            <a:ext cx="1641747" cy="329292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67164" y="1600200"/>
            <a:ext cx="3718774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C221FB-2A22-E344-8796-612B5A9B2C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8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51114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</a:t>
            </a:r>
            <a:r>
              <a:rPr lang="en-US" sz="3200" b="1" baseline="0" dirty="0" smtClean="0"/>
              <a:t> Background page w/image</a:t>
            </a:r>
            <a:endParaRPr lang="en-US" sz="3200" b="1" dirty="0"/>
          </a:p>
        </p:txBody>
      </p:sp>
      <p:pic>
        <p:nvPicPr>
          <p:cNvPr id="2" name="Picture 1" descr="AbidingLove3_13-61_LowRes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419" y="868083"/>
            <a:ext cx="5137150" cy="598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253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talks_Righ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4708" y="3565070"/>
            <a:ext cx="1641747" cy="3292929"/>
          </a:xfrm>
          <a:prstGeom prst="rect">
            <a:avLst/>
          </a:prstGeom>
        </p:spPr>
      </p:pic>
      <p:sp>
        <p:nvSpPr>
          <p:cNvPr id="24" name="Rectangle 23"/>
          <p:cNvSpPr/>
          <p:nvPr userDrawn="1"/>
        </p:nvSpPr>
        <p:spPr>
          <a:xfrm>
            <a:off x="0" y="0"/>
            <a:ext cx="9144000" cy="1096767"/>
          </a:xfrm>
          <a:prstGeom prst="rect">
            <a:avLst/>
          </a:prstGeom>
          <a:gradFill flip="none" rotWithShape="1">
            <a:gsLst>
              <a:gs pos="53000">
                <a:schemeClr val="accent6"/>
              </a:gs>
              <a:gs pos="0">
                <a:schemeClr val="accent1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3"/>
          </p:nvPr>
        </p:nvSpPr>
        <p:spPr>
          <a:xfrm>
            <a:off x="4968026" y="1600200"/>
            <a:ext cx="3718774" cy="4648199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600">
                <a:solidFill>
                  <a:schemeClr val="accent3"/>
                </a:solidFill>
              </a:defRPr>
            </a:lvl1pPr>
            <a:lvl2pPr marL="457200" indent="0" algn="l">
              <a:buFontTx/>
              <a:buNone/>
              <a:defRPr sz="1800">
                <a:solidFill>
                  <a:schemeClr val="accent3"/>
                </a:solidFill>
              </a:defRPr>
            </a:lvl2pPr>
            <a:lvl3pPr marL="1143000" indent="-228600">
              <a:buFont typeface="Lucida Grande"/>
              <a:buChar char="–"/>
              <a:defRPr sz="1800"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fld id="{0BC221FB-2A22-E344-8796-612B5A9B2C8E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3875_NIFB_Logo_K_FA_FINAL_REV_REG.MARK_K_NoTag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85" y="146962"/>
            <a:ext cx="777568" cy="834862"/>
          </a:xfrm>
          <a:prstGeom prst="rect">
            <a:avLst/>
          </a:prstGeom>
        </p:spPr>
      </p:pic>
      <p:pic>
        <p:nvPicPr>
          <p:cNvPr id="23" name="Picture 22" descr="Untitled-2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582" y="48592"/>
            <a:ext cx="442666" cy="1054082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95045" y="251114"/>
            <a:ext cx="7291755" cy="648012"/>
          </a:xfrm>
          <a:prstGeom prst="rect">
            <a:avLst/>
          </a:prstGeom>
        </p:spPr>
        <p:txBody>
          <a:bodyPr/>
          <a:lstStyle>
            <a:lvl1pPr marL="0" indent="0" algn="l">
              <a:buFontTx/>
              <a:buNone/>
              <a:defRPr sz="28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 sz="3200" b="1" dirty="0" smtClean="0"/>
              <a:t>General</a:t>
            </a:r>
            <a:r>
              <a:rPr lang="en-US" sz="3200" b="1" baseline="0" dirty="0" smtClean="0"/>
              <a:t> Background page w/image</a:t>
            </a:r>
            <a:endParaRPr lang="en-US" sz="3200" b="1" dirty="0"/>
          </a:p>
        </p:txBody>
      </p:sp>
      <p:pic>
        <p:nvPicPr>
          <p:cNvPr id="3" name="Picture 2" descr="AbidingLove3_13-214_LowRes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2" y="787704"/>
            <a:ext cx="5140986" cy="60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159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8CC9B536-16CA-194D-9426-8C0D530E7669}" type="datetime1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C3D5BF2B-E7A7-7641-8DCC-A6E0A2CBC0E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5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5" r:id="rId2"/>
    <p:sldLayoutId id="2147483661" r:id="rId3"/>
    <p:sldLayoutId id="2147483660" r:id="rId4"/>
    <p:sldLayoutId id="2147483662" r:id="rId5"/>
    <p:sldLayoutId id="2147483649" r:id="rId6"/>
    <p:sldLayoutId id="2147483650" r:id="rId7"/>
    <p:sldLayoutId id="2147483663" r:id="rId8"/>
    <p:sldLayoutId id="2147483664" r:id="rId9"/>
    <p:sldLayoutId id="2147483668" r:id="rId10"/>
    <p:sldLayoutId id="2147483666" r:id="rId11"/>
    <p:sldLayoutId id="2147483667" r:id="rId12"/>
    <p:sldLayoutId id="2147483670" r:id="rId13"/>
    <p:sldLayoutId id="2147483669" r:id="rId14"/>
    <p:sldLayoutId id="2147483652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4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accent3">
              <a:lumMod val="50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accent3">
              <a:lumMod val="50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accent3">
              <a:lumMod val="50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accent3">
              <a:lumMod val="50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accent3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D1DB50-E1BA-41F8-AB7A-4F63D7A2EECB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18934-19BA-4D79-83F6-69FD2357DB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89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B33F8-A358-42C3-A99F-097BEA73FEB8}" type="datetimeFigureOut">
              <a:rPr lang="en-US" smtClean="0"/>
              <a:t>5/20/2019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F2C41-AF9D-4497-8888-CF1CFD87B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72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1"/>
          </p:nvPr>
        </p:nvSpPr>
        <p:spPr>
          <a:xfrm>
            <a:off x="1016000" y="3889612"/>
            <a:ext cx="7257143" cy="1189859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3600" b="1" baseline="0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Northern Illinois Food Bank</a:t>
            </a:r>
          </a:p>
          <a:p>
            <a:pPr lvl="0"/>
            <a:r>
              <a:rPr lang="en-US" dirty="0" smtClean="0"/>
              <a:t>Food Recovery </a:t>
            </a:r>
            <a:endParaRPr lang="en-US" dirty="0" smtClean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2307601" y="5481848"/>
            <a:ext cx="4534505" cy="1137316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FontTx/>
              <a:buNone/>
              <a:defRPr sz="2400">
                <a:solidFill>
                  <a:schemeClr val="bg1"/>
                </a:solidFill>
              </a:defRPr>
            </a:lvl2pPr>
            <a:lvl3pPr marL="914400" indent="0" algn="ctr">
              <a:buFontTx/>
              <a:buNone/>
              <a:defRPr sz="2000">
                <a:solidFill>
                  <a:schemeClr val="accent3"/>
                </a:solidFill>
              </a:defRPr>
            </a:lvl3pPr>
            <a:lvl4pPr marL="1371600" indent="0" algn="ctr">
              <a:buFontTx/>
              <a:buNone/>
              <a:defRPr sz="1800">
                <a:solidFill>
                  <a:schemeClr val="bg1"/>
                </a:solidFill>
              </a:defRPr>
            </a:lvl4pPr>
            <a:lvl5pPr marL="1828800" indent="0" algn="ctr">
              <a:buFontTx/>
              <a:buNone/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z="1800" dirty="0"/>
              <a:t>Fox Valley Sustainability Network Waste Reduction Forum</a:t>
            </a:r>
          </a:p>
          <a:p>
            <a:pPr lvl="0"/>
            <a:r>
              <a:rPr lang="en-US" dirty="0" smtClean="0"/>
              <a:t>May 23, </a:t>
            </a:r>
            <a:r>
              <a:rPr lang="en-US" dirty="0" smtClean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80105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algn="ctr"/>
            <a:r>
              <a:rPr lang="en-US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“</a:t>
            </a:r>
            <a:r>
              <a:rPr lang="en-US" b="1" i="1" dirty="0" smtClean="0">
                <a:solidFill>
                  <a:schemeClr val="accent3">
                    <a:lumMod val="75000"/>
                  </a:schemeClr>
                </a:solidFill>
                <a:latin typeface="Calibri" panose="020F0502020204030204" pitchFamily="34" charset="0"/>
              </a:rPr>
              <a:t>Hunger is not a matter of quantity, but distribution</a:t>
            </a:r>
            <a:r>
              <a:rPr lang="en-US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Prepared Food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Convenience stores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Institutions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Schools, Hospitals, Gov’t, Universities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Distribution models of recovered food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297-D0BA-1B4C-B2C0-D975FB02DEBE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/>
            <a:r>
              <a:rPr lang="en-US" sz="3600" dirty="0" smtClean="0"/>
              <a:t>Food Recovery Challenges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908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3"/>
          </p:nvPr>
        </p:nvSpPr>
        <p:spPr>
          <a:xfrm>
            <a:off x="194209" y="1340893"/>
            <a:ext cx="4118484" cy="5291920"/>
          </a:xfrm>
        </p:spPr>
        <p:txBody>
          <a:bodyPr/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+mn-cs"/>
              </a:rPr>
              <a:t>Volunteer</a:t>
            </a:r>
            <a:endParaRPr lang="en-US" sz="1800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cs typeface="+mn-cs"/>
            </a:endParaRP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Group and Individual Opportunities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Food/Non-Food Packing Shifts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Skills-Based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Volunteers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74 full time staff replaced by volunteers in 2018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</a:rPr>
              <a:t>Advocacy &amp; Education 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i="1" dirty="0" err="1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FoodKeeper</a:t>
            </a: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 app for shelf-life education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chemeClr val="tx1"/>
                </a:solidFill>
                <a:latin typeface="Calibri" panose="020F0502020204030204" pitchFamily="34" charset="0"/>
                <a:cs typeface="+mn-cs"/>
              </a:rPr>
              <a:t>Work with retailers and restaurants to develop a waste commitment goal</a:t>
            </a:r>
            <a:endParaRPr lang="en-US" sz="1600" dirty="0" smtClean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 smtClean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+mn-cs"/>
              </a:rPr>
              <a:t>Donate</a:t>
            </a:r>
            <a:endParaRPr lang="en-US" sz="1800" dirty="0" smtClean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cs typeface="+mn-cs"/>
            </a:endParaRP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Host 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a Food &amp; Fund Drive</a:t>
            </a: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Donate funds directly to our </a:t>
            </a:r>
            <a:r>
              <a:rPr lang="en-US" sz="1600" dirty="0" smtClean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programs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cs typeface="+mn-cs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US" sz="1800" b="1" dirty="0">
                <a:solidFill>
                  <a:srgbClr val="70AD47">
                    <a:lumMod val="50000"/>
                  </a:srgbClr>
                </a:solidFill>
                <a:latin typeface="Calibri" panose="020F0502020204030204" pitchFamily="34" charset="0"/>
                <a:cs typeface="+mn-cs"/>
              </a:rPr>
              <a:t>Get Involved!</a:t>
            </a:r>
            <a:endParaRPr lang="en-US" sz="1800" dirty="0">
              <a:solidFill>
                <a:srgbClr val="70AD47">
                  <a:lumMod val="50000"/>
                </a:srgbClr>
              </a:solidFill>
              <a:latin typeface="Calibri" panose="020F0502020204030204" pitchFamily="34" charset="0"/>
              <a:cs typeface="+mn-cs"/>
            </a:endParaRPr>
          </a:p>
          <a:p>
            <a:pPr marL="285750" lvl="0" indent="-285750" defTabSz="914400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cs typeface="+mn-cs"/>
              </a:rPr>
              <a:t>Visit SolveHungerToday.org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21FB-2A22-E344-8796-612B5A9B2C8E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5045" y="251114"/>
            <a:ext cx="6971033" cy="648012"/>
          </a:xfrm>
        </p:spPr>
        <p:txBody>
          <a:bodyPr/>
          <a:lstStyle/>
          <a:p>
            <a:pPr algn="ctr"/>
            <a:r>
              <a:rPr lang="en-US" sz="3600" dirty="0" smtClean="0"/>
              <a:t>How You Can Help!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73226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5441156" y="1790700"/>
            <a:ext cx="2771775" cy="42672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C221FB-2A22-E344-8796-612B5A9B2C8E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95045" y="182874"/>
            <a:ext cx="7291755" cy="648012"/>
          </a:xfrm>
        </p:spPr>
        <p:txBody>
          <a:bodyPr/>
          <a:lstStyle/>
          <a:p>
            <a:pPr algn="ctr"/>
            <a:r>
              <a:rPr lang="en-US" sz="4400" dirty="0" smtClean="0"/>
              <a:t>Questions!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79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</p:spPr>
        <p:txBody>
          <a:bodyPr/>
          <a:lstStyle/>
          <a:p>
            <a:fld id="{0BC221FB-2A22-E344-8796-612B5A9B2C8E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4294967295"/>
          </p:nvPr>
        </p:nvSpPr>
        <p:spPr>
          <a:xfrm>
            <a:off x="4703928" y="4764775"/>
            <a:ext cx="4612943" cy="479316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endParaRPr lang="en-US" sz="1600" b="1" dirty="0" smtClean="0"/>
          </a:p>
          <a:p>
            <a:pPr marL="0" indent="0">
              <a:buNone/>
            </a:pPr>
            <a:r>
              <a:rPr lang="en-US" sz="1600" b="1" dirty="0" smtClean="0"/>
              <a:t>Tia Aagesen</a:t>
            </a:r>
            <a:endParaRPr lang="en-US" sz="1600" b="1" dirty="0"/>
          </a:p>
          <a:p>
            <a:pPr marL="0" indent="0">
              <a:buNone/>
            </a:pPr>
            <a:r>
              <a:rPr lang="en-US" sz="1600" u="sng" dirty="0" smtClean="0"/>
              <a:t>taagesen@northernilfoodbank.org</a:t>
            </a:r>
          </a:p>
          <a:p>
            <a:pPr marL="0" indent="0">
              <a:buNone/>
            </a:pPr>
            <a:r>
              <a:rPr lang="en-US" sz="1600" dirty="0" smtClean="0"/>
              <a:t>312-929-6406</a:t>
            </a:r>
          </a:p>
          <a:p>
            <a:pPr marL="0" indent="0">
              <a:buNone/>
            </a:pPr>
            <a:r>
              <a:rPr lang="en-US" sz="1600" b="1" dirty="0" smtClean="0"/>
              <a:t>Chad Steward</a:t>
            </a:r>
          </a:p>
          <a:p>
            <a:pPr marL="0" indent="0">
              <a:buNone/>
            </a:pPr>
            <a:r>
              <a:rPr lang="en-US" sz="1600" u="sng" dirty="0" smtClean="0"/>
              <a:t>csteward@northernilfoodbank.org</a:t>
            </a:r>
            <a:endParaRPr lang="en-US" sz="1600" u="sng" dirty="0"/>
          </a:p>
          <a:p>
            <a:pPr marL="0" indent="0">
              <a:buNone/>
            </a:pPr>
            <a:r>
              <a:rPr lang="en-US" sz="1600" dirty="0" smtClean="0"/>
              <a:t>630-715-9243</a:t>
            </a:r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7593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3"/>
          </p:nvPr>
        </p:nvPicPr>
        <p:blipFill>
          <a:blip r:embed="rId2"/>
          <a:stretch>
            <a:fillRect/>
          </a:stretch>
        </p:blipFill>
        <p:spPr>
          <a:xfrm>
            <a:off x="166370" y="1228298"/>
            <a:ext cx="8815306" cy="5500048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1613410" y="239300"/>
            <a:ext cx="5693399" cy="648012"/>
          </a:xfrm>
        </p:spPr>
        <p:txBody>
          <a:bodyPr/>
          <a:lstStyle/>
          <a:p>
            <a:pPr algn="ctr"/>
            <a:r>
              <a:rPr lang="en-US" sz="3600" dirty="0" smtClean="0"/>
              <a:t>Food Recovery Overview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9635295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17203-E87F-4FC1-BF0D-F613AF0D6775}" type="slidenum">
              <a:rPr lang="en-US" altLang="en-US" smtClean="0">
                <a:solidFill>
                  <a:srgbClr val="536430"/>
                </a:solidFill>
              </a:rPr>
              <a:pPr>
                <a:defRPr/>
              </a:pPr>
              <a:t>3</a:t>
            </a:fld>
            <a:endParaRPr lang="en-US" altLang="en-US">
              <a:solidFill>
                <a:srgbClr val="53643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95045" y="239300"/>
            <a:ext cx="6889146" cy="648012"/>
          </a:xfrm>
        </p:spPr>
        <p:txBody>
          <a:bodyPr/>
          <a:lstStyle/>
          <a:p>
            <a:pPr algn="ctr"/>
            <a:r>
              <a:rPr lang="en-US" sz="3200" dirty="0" smtClean="0"/>
              <a:t>Retail Recovery Program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82136" y="914400"/>
            <a:ext cx="833878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dirty="0" smtClean="0"/>
          </a:p>
          <a:p>
            <a:endParaRPr lang="en-US" sz="2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2018 – Retail Recovery Operations Northern Illinois Food Bank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 trucks – 45 stops per day / 203 per week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 day per week pickup Mon/Fri &amp; Tue/Thu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4,725 pounds recovered PER ROUTE PER DAY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10 trucks average 810 miles per day </a:t>
            </a:r>
          </a:p>
          <a:p>
            <a:endParaRPr lang="en-US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400" dirty="0" smtClean="0"/>
              <a:t>2018 - Retail Stores </a:t>
            </a:r>
            <a:r>
              <a:rPr lang="en-US" sz="2400" dirty="0" smtClean="0"/>
              <a:t>With </a:t>
            </a:r>
            <a:r>
              <a:rPr lang="en-US" sz="2400" dirty="0" smtClean="0"/>
              <a:t>Direct Connect Partners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415 retail stores in our 13 county service area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37,289,16 MILLION pounds recovered in 2018 </a:t>
            </a: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165 Direct Connect partners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Meets the needs of store partners to recover additional food</a:t>
            </a:r>
            <a:endParaRPr lang="en-US" sz="2400" b="1" dirty="0" smtClean="0"/>
          </a:p>
          <a:p>
            <a:pPr lvl="1"/>
            <a:endParaRPr lang="en-US" sz="1600" b="1" dirty="0" smtClean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401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297-D0BA-1B4C-B2C0-D975FB02DEBE}" type="slidenum">
              <a:rPr lang="en-US" smtClean="0">
                <a:solidFill>
                  <a:srgbClr val="536430"/>
                </a:solidFill>
              </a:rPr>
              <a:pPr/>
              <a:t>4</a:t>
            </a:fld>
            <a:endParaRPr lang="en-US" dirty="0">
              <a:solidFill>
                <a:srgbClr val="53643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5046" y="239300"/>
            <a:ext cx="6670782" cy="648012"/>
          </a:xfrm>
        </p:spPr>
        <p:txBody>
          <a:bodyPr/>
          <a:lstStyle/>
          <a:p>
            <a:pPr algn="ctr"/>
            <a:r>
              <a:rPr lang="en-US" sz="4000" dirty="0" smtClean="0"/>
              <a:t>Retail Partners </a:t>
            </a:r>
            <a:endParaRPr lang="en-US" sz="4000" dirty="0"/>
          </a:p>
        </p:txBody>
      </p:sp>
      <p:pic>
        <p:nvPicPr>
          <p:cNvPr id="5" name="Picture 2" descr="Image result for jewel osco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5" y="1218549"/>
            <a:ext cx="2689762" cy="1838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starbuck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3448" y="3239456"/>
            <a:ext cx="1439503" cy="1457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red bullseye with one ring is show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62" y="3533051"/>
            <a:ext cx="1534588" cy="153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Walmart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266" y="3219263"/>
            <a:ext cx="3356656" cy="8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Aldi Sud Logo 201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391" y="1343570"/>
            <a:ext cx="1555421" cy="18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" descr="Sams Club.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779" y="3968204"/>
            <a:ext cx="1516243" cy="1516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Trader Joes Logo.sv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08" y="5699254"/>
            <a:ext cx="3472484" cy="52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 flipH="1" flipV="1">
            <a:off x="2378859" y="4134105"/>
            <a:ext cx="2354792" cy="12339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8251" y="1294720"/>
            <a:ext cx="2326295" cy="883992"/>
          </a:xfrm>
          <a:prstGeom prst="rect">
            <a:avLst/>
          </a:prstGeom>
        </p:spPr>
      </p:pic>
      <p:pic>
        <p:nvPicPr>
          <p:cNvPr id="1026" name="Picture 2" descr="Costco Wholesale logo 2010-10-26.sv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1" y="2377745"/>
            <a:ext cx="2095500" cy="752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 result for mariano's fresh marke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60" y="1144592"/>
            <a:ext cx="1542769" cy="154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Whole Foods Market 2018 Logo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95" y="4875036"/>
            <a:ext cx="1767502" cy="17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fresh thym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685" y="1566647"/>
            <a:ext cx="2328318" cy="2328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pete's fresh marke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6844" y="5272663"/>
            <a:ext cx="1342684" cy="1342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417203-E87F-4FC1-BF0D-F613AF0D6775}" type="slidenum">
              <a:rPr lang="en-US" altLang="en-US" smtClean="0">
                <a:solidFill>
                  <a:srgbClr val="536430"/>
                </a:solidFill>
              </a:rPr>
              <a:pPr>
                <a:defRPr/>
              </a:pPr>
              <a:t>5</a:t>
            </a:fld>
            <a:endParaRPr lang="en-US" altLang="en-US">
              <a:solidFill>
                <a:srgbClr val="53643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395045" y="239300"/>
            <a:ext cx="7025624" cy="648012"/>
          </a:xfrm>
        </p:spPr>
        <p:txBody>
          <a:bodyPr/>
          <a:lstStyle/>
          <a:p>
            <a:pPr algn="ctr"/>
            <a:r>
              <a:rPr lang="en-US" sz="3200" dirty="0" smtClean="0"/>
              <a:t>Retail </a:t>
            </a:r>
            <a:r>
              <a:rPr lang="en-US" sz="3200" dirty="0" smtClean="0"/>
              <a:t>Recovery Opportunities</a:t>
            </a:r>
            <a:endParaRPr lang="en-US" sz="3200" dirty="0"/>
          </a:p>
        </p:txBody>
      </p:sp>
      <p:sp>
        <p:nvSpPr>
          <p:cNvPr id="7" name="AutoShape 20" descr="Image result for berkots super foods logo"/>
          <p:cNvSpPr>
            <a:spLocks noChangeAspect="1" noChangeArrowheads="1"/>
          </p:cNvSpPr>
          <p:nvPr/>
        </p:nvSpPr>
        <p:spPr bwMode="auto">
          <a:xfrm>
            <a:off x="3267264" y="495979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5287" y="1292040"/>
            <a:ext cx="846966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</a:rPr>
              <a:t>Present and future challenges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Prepared and perishable offerings are </a:t>
            </a:r>
            <a:r>
              <a:rPr lang="en-US" dirty="0" smtClean="0"/>
              <a:t>expanding. More consumers are eating healthier, and the </a:t>
            </a:r>
            <a:r>
              <a:rPr lang="en-US" dirty="0"/>
              <a:t>retail store size and layouts are starting to change with a reduction of real-estate allocated to shelf-stable products and a </a:t>
            </a:r>
            <a:r>
              <a:rPr lang="en-US" i="1" dirty="0"/>
              <a:t>continued expansion of perishables. </a:t>
            </a:r>
            <a:endParaRPr lang="en-US" i="1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Store level markdown programs are becoming more sophisticated and retailers are becoming more disciplined with the timing and execution of the markdowns. </a:t>
            </a:r>
            <a:r>
              <a:rPr lang="en-US" dirty="0" smtClean="0"/>
              <a:t>Recovery </a:t>
            </a:r>
            <a:r>
              <a:rPr lang="en-US" dirty="0"/>
              <a:t>of product after markdown programs can mean a shorter shelf life necessitating the </a:t>
            </a:r>
            <a:r>
              <a:rPr lang="en-US" i="1" dirty="0"/>
              <a:t>need to pick up more often while recovering smaller </a:t>
            </a:r>
            <a:r>
              <a:rPr lang="en-US" i="1" dirty="0" smtClean="0"/>
              <a:t>quantities.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As traditional retail continues to change and adapt, alternative channels are </a:t>
            </a:r>
            <a:r>
              <a:rPr lang="en-US" dirty="0" smtClean="0"/>
              <a:t>evolving </a:t>
            </a:r>
            <a:r>
              <a:rPr lang="en-US" dirty="0"/>
              <a:t>and new formats are being created. </a:t>
            </a:r>
            <a:r>
              <a:rPr lang="en-US" dirty="0" smtClean="0"/>
              <a:t>Ex: E-Commerce (Direct </a:t>
            </a:r>
            <a:r>
              <a:rPr lang="en-US" dirty="0"/>
              <a:t>to </a:t>
            </a:r>
            <a:r>
              <a:rPr lang="en-US" dirty="0" smtClean="0"/>
              <a:t>consumer), </a:t>
            </a:r>
            <a:r>
              <a:rPr lang="en-US" dirty="0"/>
              <a:t>meal kits, a reimagining of convenience </a:t>
            </a:r>
            <a:r>
              <a:rPr lang="en-US" dirty="0" smtClean="0"/>
              <a:t>stores. Technology allows for these models to expand at a rapid pace. It is vital for Food banks to subsequently create new distribution models to feed our food insecure neighbors, while being cost and time effective.  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38082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297-D0BA-1B4C-B2C0-D975FB02DEB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5045" y="239300"/>
            <a:ext cx="7291755" cy="648012"/>
          </a:xfrm>
        </p:spPr>
        <p:txBody>
          <a:bodyPr/>
          <a:lstStyle/>
          <a:p>
            <a:pPr algn="ctr"/>
            <a:r>
              <a:rPr lang="en-US" sz="3600" dirty="0" smtClean="0"/>
              <a:t>Starbucks </a:t>
            </a:r>
            <a:r>
              <a:rPr lang="en-US" sz="3600" dirty="0" err="1" smtClean="0"/>
              <a:t>FoodShare</a:t>
            </a:r>
            <a:r>
              <a:rPr lang="en-US" sz="3600" dirty="0" smtClean="0"/>
              <a:t> Program </a:t>
            </a:r>
            <a:endParaRPr lang="en-US" sz="3600" dirty="0"/>
          </a:p>
        </p:txBody>
      </p:sp>
      <p:pic>
        <p:nvPicPr>
          <p:cNvPr id="5" name="Content Placeholder 4" descr="Image result for starbucks logo"/>
          <p:cNvPicPr>
            <a:picLocks noGrp="1" noChangeAspect="1" noChangeArrowheads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500" y="1259004"/>
            <a:ext cx="1899061" cy="19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43301" y="1693911"/>
            <a:ext cx="721284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•	70 stores recovered, 2 routes ~ 7 days per week / overnight </a:t>
            </a:r>
          </a:p>
          <a:p>
            <a:r>
              <a:rPr lang="en-US" sz="2000" dirty="0"/>
              <a:t>•	Morning Star Mission Joliet recovers from 11 stores </a:t>
            </a:r>
          </a:p>
          <a:p>
            <a:r>
              <a:rPr lang="en-US" sz="2000" dirty="0"/>
              <a:t>•	Program funded by Starbucks, we are on year 2 of program </a:t>
            </a:r>
          </a:p>
          <a:p>
            <a:r>
              <a:rPr lang="en-US" sz="2000" dirty="0"/>
              <a:t>•	Dropped nightly to Wayside Cross (Aurora) Serenity House </a:t>
            </a:r>
            <a:r>
              <a:rPr lang="en-US" sz="2000" dirty="0" smtClean="0"/>
              <a:t>   	(</a:t>
            </a:r>
            <a:r>
              <a:rPr lang="en-US" sz="2000" dirty="0"/>
              <a:t>Addison) Some used for Winnebago </a:t>
            </a:r>
            <a:r>
              <a:rPr lang="en-US" sz="2000" dirty="0" smtClean="0"/>
              <a:t>market in Rockford</a:t>
            </a:r>
            <a:endParaRPr lang="en-US" sz="2000" dirty="0"/>
          </a:p>
        </p:txBody>
      </p:sp>
      <p:pic>
        <p:nvPicPr>
          <p:cNvPr id="1026" name="Picture 2" descr="http://globalassets.starbucks.com/assets/FDFC1E3F59224B54840D9614DD8A30F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632" y="3760034"/>
            <a:ext cx="7528114" cy="255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593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297-D0BA-1B4C-B2C0-D975FB02DEBE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72194684"/>
              </p:ext>
            </p:extLst>
          </p:nvPr>
        </p:nvGraphicFramePr>
        <p:xfrm>
          <a:off x="267264" y="1583139"/>
          <a:ext cx="8528718" cy="51262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0850"/>
                <a:gridCol w="907685"/>
                <a:gridCol w="829973"/>
                <a:gridCol w="1108701"/>
                <a:gridCol w="1561509"/>
              </a:tblGrid>
              <a:tr h="37135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Pallets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Cases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Pounds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Inbound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Paper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Sauerkraut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520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13,000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churros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Uncrustables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14,487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18,301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Pizza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FTL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Dairy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4/15/2019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Product &amp; Water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116,447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4/17/2019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Mixed Meat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4/12/2019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43,324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Cereal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4 FTL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Ice Cream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4/16/2019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Carrots and Juice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4/15/2019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Mayo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10,240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Cauliflower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Cauliflower 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Cake, Muffin, &amp; Brownie Mix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16,785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Cream Style Corn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2 FTL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Cake &amp; Oreos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2,378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Mixed Product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Bacon Bits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Shoe String Chips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Hams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87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Granola </a:t>
                      </a:r>
                      <a:r>
                        <a:rPr lang="en-US" sz="1200" dirty="0" err="1">
                          <a:effectLst/>
                        </a:rPr>
                        <a:t>baras</a:t>
                      </a:r>
                      <a:r>
                        <a:rPr lang="en-US" sz="1200" dirty="0">
                          <a:effectLst/>
                        </a:rPr>
                        <a:t>, oatmeal, cereal &amp; </a:t>
                      </a:r>
                      <a:r>
                        <a:rPr lang="en-US" sz="1200" dirty="0" err="1">
                          <a:effectLst/>
                        </a:rPr>
                        <a:t>mis</a:t>
                      </a:r>
                      <a:r>
                        <a:rPr lang="en-US" sz="1200" dirty="0">
                          <a:effectLst/>
                        </a:rPr>
                        <a:t>.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625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Water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37,685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8267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effectLst/>
                        </a:rPr>
                        <a:t> </a:t>
                      </a:r>
                      <a:endParaRPr lang="en-US" sz="1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5045" y="239300"/>
            <a:ext cx="7400937" cy="648012"/>
          </a:xfrm>
        </p:spPr>
        <p:txBody>
          <a:bodyPr/>
          <a:lstStyle/>
          <a:p>
            <a:pPr algn="ctr"/>
            <a:r>
              <a:rPr lang="en-US" dirty="0" smtClean="0"/>
              <a:t>Manufacturing Recovery	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65643" y="1131070"/>
            <a:ext cx="74828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Week of Wednesday, April 10th to Wednesday, April </a:t>
            </a:r>
            <a:r>
              <a:rPr lang="en-US" dirty="0" smtClean="0"/>
              <a:t>17</a:t>
            </a:r>
            <a:r>
              <a:rPr lang="en-US" baseline="30000" dirty="0" smtClean="0"/>
              <a:t>th</a:t>
            </a:r>
            <a:r>
              <a:rPr lang="en-US" dirty="0" smtClean="0"/>
              <a:t>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64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297-D0BA-1B4C-B2C0-D975FB02DEBE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380023398"/>
              </p:ext>
            </p:extLst>
          </p:nvPr>
        </p:nvGraphicFramePr>
        <p:xfrm>
          <a:off x="1224451" y="2197289"/>
          <a:ext cx="6814081" cy="39111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45793"/>
                <a:gridCol w="1368288"/>
              </a:tblGrid>
              <a:tr h="12727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Partner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Pallets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Regional Food Bank of Oklahoma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26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Tri-State Food Bank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FTL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Regional Food Bank of Oklahoma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23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Greater Chicago Food Depository 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FTL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Feeding South Dakota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FTL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The Food Bank for Central &amp; Northeast Missouri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FTL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Food Bank of Central New York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FTL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/>
                </a:tc>
              </a:tr>
              <a:tr h="42764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Second Harvest Foodbank of Southern Wisconsin</a:t>
                      </a: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FTL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5508" marR="55508" marT="0" marB="0"/>
                </a:tc>
              </a:tr>
            </a:tbl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5045" y="239300"/>
            <a:ext cx="6848203" cy="648012"/>
          </a:xfrm>
        </p:spPr>
        <p:txBody>
          <a:bodyPr/>
          <a:lstStyle/>
          <a:p>
            <a:pPr algn="ctr"/>
            <a:r>
              <a:rPr lang="en-US" dirty="0" smtClean="0"/>
              <a:t>Network Sharing, Source to Excess!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51491" y="1458616"/>
            <a:ext cx="746234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Week of Wednesday, April 10th to Wednesday, April </a:t>
            </a:r>
            <a:r>
              <a:rPr lang="en-US" sz="2200" dirty="0" smtClean="0"/>
              <a:t>17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 2019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4079137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03297-D0BA-1B4C-B2C0-D975FB02DEBE}" type="slidenum">
              <a:rPr lang="en-US" smtClean="0"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467163" y="1381832"/>
            <a:ext cx="8229600" cy="5018964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Amazon,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3PL’s, “</a:t>
            </a:r>
            <a:r>
              <a:rPr lang="en-US" sz="2800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walk in’s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”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Purchased = 11%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of our food (basics, peanut butter, oil, bulk pasta, soup, jelly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) High volume items less frequently donated through traditional recovery 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Gov’t EFP </a:t>
            </a:r>
            <a:r>
              <a:rPr lang="en-US" sz="2800" dirty="0" smtClean="0">
                <a:solidFill>
                  <a:schemeClr val="tx1"/>
                </a:solidFill>
                <a:latin typeface="Calibri" panose="020F0502020204030204" pitchFamily="34" charset="0"/>
              </a:rPr>
              <a:t>= 9% 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</a:rPr>
              <a:t>of food received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The Emergency Food Program is a USDA food commodities program administered by the Illinois Department of Human Services with distribution through regional foodbanks ~ through qualified Pantries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Calibri" panose="020F0502020204030204" pitchFamily="34" charset="0"/>
              </a:rPr>
              <a:t>Examples of USDA commodities used in the EFP include frozen meats, canned beef and pork, rice, milk, fruit juices, dried pasta, beans, canned fruits and vegetables.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395045" y="239300"/>
            <a:ext cx="7080215" cy="648012"/>
          </a:xfrm>
        </p:spPr>
        <p:txBody>
          <a:bodyPr/>
          <a:lstStyle/>
          <a:p>
            <a:pPr algn="ctr"/>
            <a:r>
              <a:rPr lang="en-US" sz="3600" dirty="0" smtClean="0"/>
              <a:t>Other Sources of Food</a:t>
            </a:r>
          </a:p>
          <a:p>
            <a:pPr algn="ctr"/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323290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IFB PP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4E00"/>
      </a:accent1>
      <a:accent2>
        <a:srgbClr val="C02500"/>
      </a:accent2>
      <a:accent3>
        <a:srgbClr val="536430"/>
      </a:accent3>
      <a:accent4>
        <a:srgbClr val="8064A2"/>
      </a:accent4>
      <a:accent5>
        <a:srgbClr val="4BACC6"/>
      </a:accent5>
      <a:accent6>
        <a:srgbClr val="FF82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2907</TotalTime>
  <Words>694</Words>
  <Application>Microsoft Office PowerPoint</Application>
  <PresentationFormat>On-screen Show (4:3)</PresentationFormat>
  <Paragraphs>238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Lucida Grande</vt:lpstr>
      <vt:lpstr>Times New Roman</vt:lpstr>
      <vt:lpstr>Wingdings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Taylor Bruce Associates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Douglas Bruce</dc:creator>
  <cp:lastModifiedBy>Chad Steward</cp:lastModifiedBy>
  <cp:revision>148</cp:revision>
  <cp:lastPrinted>2017-01-23T15:00:39Z</cp:lastPrinted>
  <dcterms:created xsi:type="dcterms:W3CDTF">2016-09-27T20:57:34Z</dcterms:created>
  <dcterms:modified xsi:type="dcterms:W3CDTF">2019-05-20T18:16:44Z</dcterms:modified>
</cp:coreProperties>
</file>