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handoutMasterIdLst>
    <p:handoutMasterId r:id="rId13"/>
  </p:handoutMasterIdLst>
  <p:sldIdLst>
    <p:sldId id="260" r:id="rId2"/>
    <p:sldId id="397" r:id="rId3"/>
    <p:sldId id="407" r:id="rId4"/>
    <p:sldId id="296" r:id="rId5"/>
    <p:sldId id="396" r:id="rId6"/>
    <p:sldId id="400" r:id="rId7"/>
    <p:sldId id="406" r:id="rId8"/>
    <p:sldId id="408" r:id="rId9"/>
    <p:sldId id="409" r:id="rId10"/>
    <p:sldId id="402" r:id="rId1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65C"/>
    <a:srgbClr val="98C0D4"/>
    <a:srgbClr val="006600"/>
    <a:srgbClr val="E2E2E2"/>
    <a:srgbClr val="DEDEDE"/>
    <a:srgbClr val="CBE7C7"/>
    <a:srgbClr val="7C7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0147" autoAdjust="0"/>
  </p:normalViewPr>
  <p:slideViewPr>
    <p:cSldViewPr>
      <p:cViewPr>
        <p:scale>
          <a:sx n="73" d="100"/>
          <a:sy n="73" d="100"/>
        </p:scale>
        <p:origin x="-73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924" y="-84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010E3C-AD1B-44A5-AFEB-D3D21D09BEAE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1771" tIns="45885" rIns="91771" bIns="4588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4EC842-7098-4ED8-9167-13B0FB7F88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0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E95C3A-C286-46C6-B709-28B1F6CC2EAA}" type="datetimeFigureOut">
              <a:rPr lang="en-US"/>
              <a:pPr>
                <a:defRPr/>
              </a:pPr>
              <a:t>2/1/2019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392"/>
            <a:ext cx="5608320" cy="4182176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575"/>
            <a:ext cx="3037840" cy="465221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374CAF-54C3-402C-B53D-019620D4B1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02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655FC7-A4E5-4725-9B0D-9ADA3C60D7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4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Fits into SolSmart</a:t>
            </a:r>
            <a:r>
              <a:rPr lang="en-US" baseline="0" dirty="0" smtClean="0"/>
              <a:t> recognition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5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Peter Murphy,</a:t>
            </a:r>
            <a:r>
              <a:rPr lang="en-US" baseline="0" dirty="0" smtClean="0"/>
              <a:t> based in Milwaukee, WI,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is the main contact with MREA.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Peter Murphy,</a:t>
            </a:r>
            <a:r>
              <a:rPr lang="en-US" baseline="0" dirty="0" smtClean="0"/>
              <a:t> based in Milwaukee, WI,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is the main contact with MREA.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12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 business owner could</a:t>
            </a:r>
            <a:r>
              <a:rPr lang="en-US" baseline="0" dirty="0" smtClean="0"/>
              <a:t> participate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but some entities may be able to get as good or better pricing 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by going directly to any installer because their project will be so large on its own.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61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5.84 kW</a:t>
            </a:r>
            <a:r>
              <a:rPr lang="en-US" baseline="0" dirty="0" smtClean="0"/>
              <a:t> average size project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147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Actually base price may be higher or lower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Actual thresholds may be different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50 kW is assuming 10 houses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150</a:t>
            </a:r>
            <a:r>
              <a:rPr lang="en-US" baseline="0" dirty="0" smtClean="0"/>
              <a:t> kW is assuming 30 houses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Every 100 kW after first 50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5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Actually base price may be higher or lower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Actual thresholds may be different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50 kW is assuming 10 houses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150</a:t>
            </a:r>
            <a:r>
              <a:rPr lang="en-US" baseline="0" dirty="0" smtClean="0"/>
              <a:t> kW is assuming 30 houses</a:t>
            </a:r>
          </a:p>
          <a:p>
            <a:pPr>
              <a:spcBef>
                <a:spcPct val="0"/>
              </a:spcBef>
            </a:pPr>
            <a:r>
              <a:rPr lang="en-US" baseline="0" dirty="0" smtClean="0"/>
              <a:t>Every 100 kW after first 50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56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Not many partners in</a:t>
            </a:r>
            <a:r>
              <a:rPr lang="en-US" baseline="0" dirty="0" smtClean="0"/>
              <a:t> advisory group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1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Not many partners in</a:t>
            </a:r>
            <a:r>
              <a:rPr lang="en-US" baseline="0" dirty="0" smtClean="0"/>
              <a:t> advisory group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298CF2-AAE9-4AF5-9362-8A4C127121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31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128F1-FF9E-4F4C-A55A-9AA470F44336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3675-A19F-4802-9595-A1F8DE0041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E935D-BCEA-417E-B1EE-A0F896CF38CC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43A5E-D389-479B-965C-58C777E63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6A41-139B-467C-9C03-502B7BD931B6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CAB02-F175-4DB3-8BD1-EDB8E19E0C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8584-7586-4DF3-914A-4B365D982DE0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25E2-3DE5-4F95-88A6-0EDCAAE1EF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175F-DFBF-412B-A62B-D223BA9AA150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4568B-A4FB-4DF6-8529-03DCABEF7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6ADD-4530-4811-A440-E35665DDE4FA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ECAEC-C1B6-41D1-AADD-3634110BA9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A915-673F-4815-B1D4-F28F07DE36A6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4326-CCB8-4F70-87A3-66A3963369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B0B6-69CF-4B0B-A867-CC829FC6FDA1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383B-85D4-4910-AD97-800AC1702B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7386-ED8F-4C1A-AB78-494F7D0DB615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483DD-A3C3-4A46-8D7E-ABD0DD5A31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885-E19C-4CDA-AB2B-2BC446DCC9F4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55E2-040B-4583-B958-E573F00631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E163-338D-4B1B-A2A6-A1C613D11BB2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AAE7D-6F0E-4CD6-B808-6FDF7425A2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7ED1F10-0289-4794-878A-93A6A66A4A61}" type="datetime1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ABEE574-3EF0-42D4-AEBB-EFF3A04F1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79" r:id="rId2"/>
    <p:sldLayoutId id="2147483781" r:id="rId3"/>
    <p:sldLayoutId id="2147483778" r:id="rId4"/>
    <p:sldLayoutId id="2147483782" r:id="rId5"/>
    <p:sldLayoutId id="2147483777" r:id="rId6"/>
    <p:sldLayoutId id="2147483776" r:id="rId7"/>
    <p:sldLayoutId id="2147483783" r:id="rId8"/>
    <p:sldLayoutId id="2147483775" r:id="rId9"/>
    <p:sldLayoutId id="2147483774" r:id="rId10"/>
    <p:sldLayoutId id="2147483773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2593938"/>
            <a:ext cx="77425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AN OPPORTUNITY TO </a:t>
            </a:r>
          </a:p>
          <a:p>
            <a:pPr algn="ctr"/>
            <a:r>
              <a:rPr lang="en-US" sz="36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“SOLARIZE CHICAGOLAND”</a:t>
            </a:r>
          </a:p>
          <a:p>
            <a:endParaRPr lang="en-US" sz="2800" b="1" dirty="0" smtClean="0"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pPr algn="ctr"/>
            <a:r>
              <a:rPr lang="en-US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Help your </a:t>
            </a:r>
            <a:r>
              <a:rPr lang="en-US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community go solar </a:t>
            </a:r>
          </a:p>
          <a:p>
            <a:pPr algn="ctr"/>
            <a:r>
              <a:rPr lang="en-US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through </a:t>
            </a:r>
            <a:r>
              <a:rPr lang="en-US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a </a:t>
            </a:r>
            <a:r>
              <a:rPr lang="en-US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residential group </a:t>
            </a:r>
            <a:r>
              <a:rPr lang="en-US" sz="3200" b="1" i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buy</a:t>
            </a:r>
          </a:p>
          <a:p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215" y="381000"/>
            <a:ext cx="5134812" cy="2052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657" y="5783843"/>
            <a:ext cx="4987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ndara" panose="020E0502030303020204" pitchFamily="34" charset="0"/>
                <a:ea typeface="Adobe Myungjo Std M" pitchFamily="18" charset="-128"/>
              </a:rPr>
              <a:t>February 2019 </a:t>
            </a:r>
            <a:r>
              <a:rPr lang="en-US" sz="2400" dirty="0" smtClean="0">
                <a:latin typeface="Candara" panose="020E0502030303020204" pitchFamily="34" charset="0"/>
                <a:ea typeface="Adobe Myungjo Std M" pitchFamily="18" charset="-128"/>
              </a:rPr>
              <a:t>– Citizens Utility Board</a:t>
            </a:r>
            <a:endParaRPr lang="en-US" sz="2400" dirty="0">
              <a:latin typeface="Candara" panose="020E0502030303020204" pitchFamily="34" charset="0"/>
              <a:ea typeface="Adobe Myungjo Std M" pitchFamily="18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5366976"/>
            <a:ext cx="1295400" cy="1295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6245508"/>
            <a:ext cx="6977744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lvl="0"/>
            <a:r>
              <a:rPr lang="en-US" sz="1200" i="1" dirty="0">
                <a:solidFill>
                  <a:prstClr val="black"/>
                </a:solidFill>
              </a:rPr>
              <a:t>*This group buy will be open to all residents </a:t>
            </a:r>
            <a:r>
              <a:rPr lang="en-US" sz="1200" i="1" dirty="0" smtClean="0">
                <a:solidFill>
                  <a:prstClr val="black"/>
                </a:solidFill>
              </a:rPr>
              <a:t>of Cook, Will, DuPage, and Kane Counties </a:t>
            </a:r>
            <a:endParaRPr lang="en-US" sz="1200" dirty="0">
              <a:solidFill>
                <a:prstClr val="black"/>
              </a:solidFill>
              <a:latin typeface="Candara" panose="020E0502030303020204" pitchFamily="34" charset="0"/>
              <a:ea typeface="Adobe Myungjo Std M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74222"/>
            <a:ext cx="9143999" cy="1524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Solarize </a:t>
            </a:r>
            <a:r>
              <a:rPr lang="en-US" b="1" dirty="0" err="1" smtClean="0">
                <a:latin typeface="Batang" panose="02030600000101010101" pitchFamily="18" charset="-127"/>
                <a:ea typeface="Batang" panose="02030600000101010101" pitchFamily="18" charset="-127"/>
              </a:rPr>
              <a:t>ChicagoLand</a:t>
            </a:r>
            <a:endParaRPr lang="en-US" sz="2300" b="1" i="1" u="sng" dirty="0">
              <a:solidFill>
                <a:srgbClr val="0070C0"/>
              </a:solidFill>
              <a:latin typeface="Candara" panose="020E0502030303020204" pitchFamily="34" charset="0"/>
              <a:ea typeface="Batang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3980" y="3657600"/>
            <a:ext cx="4827732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andara" panose="020E0502030303020204" pitchFamily="34" charset="0"/>
                <a:ea typeface="Adobe Myungjo Std M" pitchFamily="18" charset="-128"/>
              </a:rPr>
              <a:t>Contact: Christina </a:t>
            </a:r>
            <a:r>
              <a:rPr lang="en-US" sz="2000" dirty="0" err="1" smtClean="0">
                <a:latin typeface="Candara" panose="020E0502030303020204" pitchFamily="34" charset="0"/>
                <a:ea typeface="Adobe Myungjo Std M" pitchFamily="18" charset="-128"/>
              </a:rPr>
              <a:t>Uzzo</a:t>
            </a:r>
            <a:r>
              <a:rPr lang="en-US" sz="2000" dirty="0">
                <a:latin typeface="Candara" panose="020E0502030303020204" pitchFamily="34" charset="0"/>
                <a:ea typeface="Adobe Myungjo Std M" pitchFamily="18" charset="-128"/>
              </a:rPr>
              <a:t> </a:t>
            </a:r>
            <a:r>
              <a:rPr lang="en-US" sz="2000" dirty="0" smtClean="0">
                <a:latin typeface="Candara" panose="020E0502030303020204" pitchFamily="34" charset="0"/>
                <a:ea typeface="Adobe Myungjo Std M" pitchFamily="18" charset="-128"/>
              </a:rPr>
              <a:t>(CUB) </a:t>
            </a:r>
          </a:p>
          <a:p>
            <a:pPr algn="ctr"/>
            <a:r>
              <a:rPr lang="en-US" sz="2000" dirty="0" smtClean="0">
                <a:latin typeface="Candara" panose="020E0502030303020204" pitchFamily="34" charset="0"/>
                <a:ea typeface="Adobe Myungjo Std M" pitchFamily="18" charset="-128"/>
              </a:rPr>
              <a:t>Environmental Outreach Coordinator </a:t>
            </a:r>
          </a:p>
          <a:p>
            <a:pPr algn="ctr"/>
            <a:r>
              <a:rPr lang="en-US" sz="2000" dirty="0" smtClean="0">
                <a:solidFill>
                  <a:srgbClr val="16365C"/>
                </a:solidFill>
                <a:latin typeface="Candara" panose="020E0502030303020204" pitchFamily="34" charset="0"/>
                <a:ea typeface="Adobe Myungjo Std M" pitchFamily="18" charset="-128"/>
              </a:rPr>
              <a:t>cuzzo@citizensutilityboard.org</a:t>
            </a:r>
          </a:p>
          <a:p>
            <a:pPr algn="ctr"/>
            <a:r>
              <a:rPr lang="en-US" sz="2000" dirty="0" smtClean="0">
                <a:latin typeface="Candara" panose="020E0502030303020204" pitchFamily="34" charset="0"/>
                <a:ea typeface="Adobe Myungjo Std M" pitchFamily="18" charset="-128"/>
              </a:rPr>
              <a:t>(312) 263-4282 x. 134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5334890"/>
            <a:ext cx="2743200" cy="1202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919" y="5029200"/>
            <a:ext cx="1770017" cy="1770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89760"/>
            <a:ext cx="3124199" cy="1248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905000"/>
            <a:ext cx="8739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andara" panose="020E0502030303020204" pitchFamily="34" charset="0"/>
                <a:ea typeface="Batang" panose="02030600000101010101" pitchFamily="18" charset="-127"/>
              </a:rPr>
              <a:t>Stay in the loop! Register for email updates at: </a:t>
            </a:r>
            <a:r>
              <a:rPr lang="en-US" sz="2400" b="1" i="1" u="sng" dirty="0" smtClean="0">
                <a:solidFill>
                  <a:srgbClr val="0070C0"/>
                </a:solidFill>
                <a:latin typeface="Candara" panose="020E0502030303020204" pitchFamily="34" charset="0"/>
                <a:ea typeface="Batang" panose="02030600000101010101" pitchFamily="18" charset="-127"/>
              </a:rPr>
              <a:t>bit.ly/chi-solarize</a:t>
            </a:r>
          </a:p>
          <a:p>
            <a:endParaRPr lang="en-US" sz="2400" b="1" i="1" u="sng" dirty="0">
              <a:solidFill>
                <a:srgbClr val="0070C0"/>
              </a:solidFill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r>
              <a:rPr lang="en-US" sz="2400" b="1" i="1" dirty="0" smtClean="0">
                <a:latin typeface="Candara" panose="020E0502030303020204" pitchFamily="34" charset="0"/>
                <a:ea typeface="Batang" panose="02030600000101010101" pitchFamily="18" charset="-127"/>
              </a:rPr>
              <a:t>Let us know if your group or municipality wants to help spread the word or cohost an event!</a:t>
            </a:r>
          </a:p>
        </p:txBody>
      </p:sp>
    </p:spTree>
    <p:extLst>
      <p:ext uri="{BB962C8B-B14F-4D97-AF65-F5344CB8AC3E}">
        <p14:creationId xmlns:p14="http://schemas.microsoft.com/office/powerpoint/2010/main" val="11474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uzzo\Documents\Media\CUB logo, no 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42" y="47636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The Citizens Utility </a:t>
            </a:r>
            <a:b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Board (CUB)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04619"/>
            <a:ext cx="8229600" cy="4414864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2000" dirty="0">
                <a:latin typeface="Candara" panose="020E0502030303020204" pitchFamily="34" charset="0"/>
              </a:rPr>
              <a:t>R</a:t>
            </a:r>
            <a:r>
              <a:rPr lang="en-US" sz="2000" dirty="0" smtClean="0">
                <a:latin typeface="Candara" panose="020E0502030303020204" pitchFamily="34" charset="0"/>
              </a:rPr>
              <a:t>epresents Illinois utility ratepayers </a:t>
            </a:r>
            <a:r>
              <a:rPr lang="en-US" sz="2000" dirty="0" smtClean="0">
                <a:latin typeface="Candara" panose="020E0502030303020204" pitchFamily="34" charset="0"/>
              </a:rPr>
              <a:t>&amp; advocates </a:t>
            </a:r>
            <a:r>
              <a:rPr lang="en-US" sz="2000" dirty="0" smtClean="0">
                <a:latin typeface="Candara" panose="020E0502030303020204" pitchFamily="34" charset="0"/>
              </a:rPr>
              <a:t>for </a:t>
            </a:r>
            <a:r>
              <a:rPr lang="en-US" sz="2000" dirty="0" smtClean="0">
                <a:latin typeface="Candara" panose="020E0502030303020204" pitchFamily="34" charset="0"/>
              </a:rPr>
              <a:t>                               </a:t>
            </a:r>
            <a:r>
              <a:rPr lang="en-US" sz="2000" b="1" dirty="0" smtClean="0">
                <a:latin typeface="Candara" panose="020E0502030303020204" pitchFamily="34" charset="0"/>
              </a:rPr>
              <a:t>cheaper </a:t>
            </a:r>
            <a:r>
              <a:rPr lang="en-US" sz="2000" b="1" dirty="0" smtClean="0">
                <a:latin typeface="Candara" panose="020E0502030303020204" pitchFamily="34" charset="0"/>
              </a:rPr>
              <a:t>&amp; cleaner energy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Candara" panose="020E0502030303020204" pitchFamily="34" charset="0"/>
              </a:rPr>
              <a:t>H</a:t>
            </a:r>
            <a:r>
              <a:rPr lang="en-US" sz="2000" dirty="0" smtClean="0">
                <a:latin typeface="Candara" panose="020E0502030303020204" pitchFamily="34" charset="0"/>
              </a:rPr>
              <a:t>as saved consumers more than </a:t>
            </a:r>
            <a:r>
              <a:rPr lang="en-US" sz="2000" b="1" dirty="0" smtClean="0">
                <a:latin typeface="Candara" panose="020E0502030303020204" pitchFamily="34" charset="0"/>
              </a:rPr>
              <a:t>$20 billion </a:t>
            </a:r>
            <a:r>
              <a:rPr lang="en-US" sz="2000" dirty="0" smtClean="0">
                <a:latin typeface="Candara" panose="020E0502030303020204" pitchFamily="34" charset="0"/>
              </a:rPr>
              <a:t>by fighting proposed electricity, natural gas, and telephone rate hikes</a:t>
            </a:r>
          </a:p>
          <a:p>
            <a:pPr>
              <a:spcAft>
                <a:spcPts val="1000"/>
              </a:spcAft>
            </a:pPr>
            <a:r>
              <a:rPr lang="en-US" sz="2000" dirty="0">
                <a:latin typeface="Candara" panose="020E0502030303020204" pitchFamily="34" charset="0"/>
              </a:rPr>
              <a:t>A</a:t>
            </a:r>
            <a:r>
              <a:rPr lang="en-US" sz="2000" dirty="0" smtClean="0">
                <a:latin typeface="Candara" panose="020E0502030303020204" pitchFamily="34" charset="0"/>
              </a:rPr>
              <a:t>dvocated for the Future Energy Jobs Act – which put Illinois at the forefront of renewable energy in the Midwest! 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Operates a consumer hotline to help with utility complaints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Holds </a:t>
            </a:r>
            <a:r>
              <a:rPr lang="en-US" sz="2000" b="1" dirty="0" smtClean="0">
                <a:latin typeface="Candara" panose="020E0502030303020204" pitchFamily="34" charset="0"/>
              </a:rPr>
              <a:t>~500 public education </a:t>
            </a:r>
            <a:r>
              <a:rPr lang="en-US" sz="2000" dirty="0" smtClean="0">
                <a:latin typeface="Candara" panose="020E0502030303020204" pitchFamily="34" charset="0"/>
              </a:rPr>
              <a:t>events per year! </a:t>
            </a:r>
          </a:p>
          <a:p>
            <a:pPr marL="0" indent="0">
              <a:buNone/>
            </a:pPr>
            <a:endParaRPr lang="en-US" sz="12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www.CitizensUtilityBoard.org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1504" y="2057864"/>
            <a:ext cx="8229600" cy="4800136"/>
          </a:xfrm>
        </p:spPr>
        <p:txBody>
          <a:bodyPr/>
          <a:lstStyle/>
          <a:p>
            <a:endParaRPr lang="en-US" dirty="0" smtClean="0">
              <a:latin typeface="Candara" panose="020E0502030303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Independent, non-profit organization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Experienced working with communities in four different Midwest states 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Has led 22 Solarize programs including recent efforts in Urbana-Champaign, Bloomington-Normal, and Metro East</a:t>
            </a:r>
          </a:p>
          <a:p>
            <a:pPr>
              <a:spcAft>
                <a:spcPts val="1000"/>
              </a:spcAft>
            </a:pPr>
            <a:r>
              <a:rPr lang="en-US" sz="2000" dirty="0" smtClean="0">
                <a:latin typeface="Candara" panose="020E0502030303020204" pitchFamily="34" charset="0"/>
              </a:rPr>
              <a:t>Administers </a:t>
            </a:r>
            <a:r>
              <a:rPr lang="en-US" sz="2000" dirty="0">
                <a:latin typeface="Candara" panose="020E0502030303020204" pitchFamily="34" charset="0"/>
              </a:rPr>
              <a:t>program at no cost to </a:t>
            </a:r>
            <a:r>
              <a:rPr lang="en-US" sz="2000" dirty="0" smtClean="0">
                <a:latin typeface="Candara" panose="020E0502030303020204" pitchFamily="34" charset="0"/>
              </a:rPr>
              <a:t>counties/cities</a:t>
            </a:r>
          </a:p>
          <a:p>
            <a:pPr marL="0" indent="0">
              <a:buNone/>
            </a:pPr>
            <a:endParaRPr lang="en-US" sz="12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www.growsolar.org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Midwest Renewable</a:t>
            </a:r>
            <a:b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Energy Association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753" y="618309"/>
            <a:ext cx="2997351" cy="1313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4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381000"/>
            <a:ext cx="8229600" cy="10167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“Solarize” Program Main Goal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900" y="836711"/>
            <a:ext cx="82042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6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>
                <a:latin typeface="Candara" panose="020E0502030303020204" pitchFamily="34" charset="0"/>
                <a:ea typeface="Batang" panose="02030600000101010101" pitchFamily="18" charset="-127"/>
              </a:rPr>
              <a:t>Educate the public on the benefits </a:t>
            </a: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&amp; affordability </a:t>
            </a:r>
            <a:r>
              <a:rPr lang="en-US" sz="2400" dirty="0">
                <a:latin typeface="Candara" panose="020E0502030303020204" pitchFamily="34" charset="0"/>
                <a:ea typeface="Batang" panose="02030600000101010101" pitchFamily="18" charset="-127"/>
              </a:rPr>
              <a:t>of </a:t>
            </a: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solar</a:t>
            </a:r>
            <a:endParaRPr lang="en-US" sz="24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Make </a:t>
            </a: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communities more sustainable by making solar faster, easier, and more affordable. </a:t>
            </a:r>
            <a:endParaRPr lang="en-US" sz="24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Bring </a:t>
            </a: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smaller solar projects together </a:t>
            </a: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so that everyone gets a more affordable price for their home</a:t>
            </a:r>
            <a:endParaRPr lang="en-US" sz="24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Here</a:t>
            </a:r>
            <a:r>
              <a:rPr lang="en-US" sz="2400" dirty="0" smtClean="0">
                <a:latin typeface="Candara" panose="020E0502030303020204" pitchFamily="34" charset="0"/>
                <a:ea typeface="Batang" panose="02030600000101010101" pitchFamily="18" charset="-127"/>
              </a:rPr>
              <a:t>…		and here…		and here.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600" dirty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endParaRPr lang="en-US" sz="26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endParaRPr lang="en-US" sz="26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endParaRPr lang="en-US" dirty="0">
              <a:latin typeface="Candara" panose="020E0502030303020204" pitchFamily="34" charset="0"/>
              <a:ea typeface="Batang" panose="02030600000101010101" pitchFamily="18" charset="-127"/>
            </a:endParaRPr>
          </a:p>
          <a:p>
            <a:endParaRPr lang="en-US" sz="2400" i="1" dirty="0" smtClean="0">
              <a:latin typeface="Candara" panose="020E0502030303020204" pitchFamily="34" charset="0"/>
              <a:ea typeface="Adobe Myungjo Std M" pitchFamily="18" charset="-128"/>
            </a:endParaRPr>
          </a:p>
          <a:p>
            <a:r>
              <a:rPr lang="en-US" sz="2000" i="1" dirty="0" smtClean="0">
                <a:latin typeface="Candara" panose="020E0502030303020204" pitchFamily="34" charset="0"/>
                <a:ea typeface="Adobe Myungjo Std M" pitchFamily="18" charset="-128"/>
              </a:rPr>
              <a:t>Solarize group buy uses “economies of scale” but it’s </a:t>
            </a:r>
            <a:r>
              <a:rPr lang="en-US" sz="2000" i="1" u="sng" dirty="0" smtClean="0">
                <a:latin typeface="Candara" panose="020E0502030303020204" pitchFamily="34" charset="0"/>
                <a:ea typeface="Adobe Myungjo Std M" pitchFamily="18" charset="-128"/>
              </a:rPr>
              <a:t>NOT</a:t>
            </a:r>
            <a:r>
              <a:rPr lang="en-US" sz="2000" i="1" dirty="0" smtClean="0">
                <a:latin typeface="Candara" panose="020E0502030303020204" pitchFamily="34" charset="0"/>
                <a:ea typeface="Adobe Myungjo Std M" pitchFamily="18" charset="-128"/>
              </a:rPr>
              <a:t> one big community solar garden.</a:t>
            </a:r>
          </a:p>
          <a:p>
            <a:endParaRPr lang="en-US" sz="2600" dirty="0" smtClean="0">
              <a:latin typeface="Candara" panose="020E0502030303020204" pitchFamily="34" charset="0"/>
              <a:ea typeface="Batang" panose="02030600000101010101" pitchFamily="18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" y="3646452"/>
            <a:ext cx="2489548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650808"/>
            <a:ext cx="2347054" cy="151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542" y="3646453"/>
            <a:ext cx="2314575" cy="1514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5344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Example: </a:t>
            </a:r>
            <a:br>
              <a:rPr lang="en-US" sz="3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sz="34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Solarize Urbana- Champaign (2018)</a:t>
            </a:r>
            <a:endParaRPr lang="en-US" sz="34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9531" y="1828338"/>
            <a:ext cx="8229600" cy="3284273"/>
          </a:xfrm>
        </p:spPr>
        <p:txBody>
          <a:bodyPr/>
          <a:lstStyle/>
          <a:p>
            <a:pPr fontAlgn="b"/>
            <a:r>
              <a:rPr lang="en-US" dirty="0">
                <a:latin typeface="Candara" panose="020E0502030303020204" pitchFamily="34" charset="0"/>
              </a:rPr>
              <a:t>564 kW on 46 homes/businesses (goal: 350 kW)</a:t>
            </a:r>
          </a:p>
          <a:p>
            <a:pPr fontAlgn="b"/>
            <a:r>
              <a:rPr lang="en-US" dirty="0">
                <a:latin typeface="Candara" panose="020E0502030303020204" pitchFamily="34" charset="0"/>
              </a:rPr>
              <a:t>Estimated Year 1 total utility savings: $58,791</a:t>
            </a:r>
          </a:p>
          <a:p>
            <a:pPr fontAlgn="b"/>
            <a:r>
              <a:rPr lang="en-US" dirty="0">
                <a:latin typeface="Candara" panose="020E0502030303020204" pitchFamily="34" charset="0"/>
              </a:rPr>
              <a:t>CO</a:t>
            </a:r>
            <a:r>
              <a:rPr lang="en-US" baseline="-25000" dirty="0">
                <a:latin typeface="Candara" panose="020E0502030303020204" pitchFamily="34" charset="0"/>
              </a:rPr>
              <a:t>2</a:t>
            </a:r>
            <a:r>
              <a:rPr lang="en-US" dirty="0">
                <a:latin typeface="Candara" panose="020E0502030303020204" pitchFamily="34" charset="0"/>
              </a:rPr>
              <a:t> Offset Year 1: </a:t>
            </a:r>
            <a:r>
              <a:rPr lang="is-IS" dirty="0">
                <a:latin typeface="Candara" panose="020E0502030303020204" pitchFamily="34" charset="0"/>
              </a:rPr>
              <a:t>1,092,161</a:t>
            </a:r>
            <a:r>
              <a:rPr lang="en-US" dirty="0">
                <a:latin typeface="Candara" panose="020E0502030303020204" pitchFamily="34" charset="0"/>
              </a:rPr>
              <a:t> pounds (v. fossil fuel</a:t>
            </a:r>
            <a:r>
              <a:rPr lang="en-US" dirty="0" smtClean="0">
                <a:latin typeface="Candara" panose="020E0502030303020204" pitchFamily="34" charset="0"/>
              </a:rPr>
              <a:t>)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842962"/>
            <a:ext cx="4004028" cy="492443"/>
          </a:xfrm>
          <a:prstGeom prst="rect">
            <a:avLst/>
          </a:prstGeom>
          <a:solidFill>
            <a:srgbClr val="98C0D4"/>
          </a:solidFill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latin typeface="Adobe Myungjo Std M" pitchFamily="18" charset="-128"/>
                <a:ea typeface="Adobe Myungjo Std M" pitchFamily="18" charset="-128"/>
              </a:rPr>
              <a:t>5.10 kW array installed on residence as part of Solar Urbana Champaign 2.0 Group Buy</a:t>
            </a:r>
            <a:endParaRPr lang="en-US" sz="1300" b="1" dirty="0"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b="18551"/>
          <a:stretch/>
        </p:blipFill>
        <p:spPr>
          <a:xfrm>
            <a:off x="304800" y="3556962"/>
            <a:ext cx="4004028" cy="23274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56611" y="3705008"/>
            <a:ext cx="43705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">
              <a:buClr>
                <a:schemeClr val="accent1"/>
              </a:buClr>
              <a:buSzPct val="85000"/>
              <a:buFont typeface="Candara" panose="020E0502030303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Partners: </a:t>
            </a:r>
            <a:r>
              <a:rPr lang="en-US" dirty="0">
                <a:latin typeface="Candara" panose="020E0502030303020204" pitchFamily="34" charset="0"/>
              </a:rPr>
              <a:t>Midwest Renewable Energy Association with </a:t>
            </a:r>
            <a:r>
              <a:rPr lang="en-US" u="sng" dirty="0">
                <a:latin typeface="Candara" panose="020E0502030303020204" pitchFamily="34" charset="0"/>
              </a:rPr>
              <a:t>Urbana </a:t>
            </a:r>
            <a:r>
              <a:rPr lang="en-US" dirty="0">
                <a:latin typeface="Candara" panose="020E0502030303020204" pitchFamily="34" charset="0"/>
              </a:rPr>
              <a:t>as lead, Prairie Rivers Network, City of </a:t>
            </a:r>
            <a:r>
              <a:rPr lang="en-US" dirty="0" smtClean="0">
                <a:latin typeface="Candara" panose="020E0502030303020204" pitchFamily="34" charset="0"/>
              </a:rPr>
              <a:t>Monticello.</a:t>
            </a:r>
          </a:p>
          <a:p>
            <a:pPr fontAlgn="b">
              <a:buClr>
                <a:schemeClr val="accent1"/>
              </a:buClr>
              <a:buSzPct val="85000"/>
            </a:pPr>
            <a:endParaRPr lang="en-US" dirty="0" smtClean="0">
              <a:latin typeface="Candara" panose="020E0502030303020204" pitchFamily="34" charset="0"/>
            </a:endParaRPr>
          </a:p>
          <a:p>
            <a:pPr marL="285750" indent="-285750" fontAlgn="b">
              <a:buClr>
                <a:schemeClr val="accent1"/>
              </a:buClr>
              <a:buSzPct val="85000"/>
              <a:buFont typeface="Candara" panose="020E0502030303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Installer</a:t>
            </a:r>
            <a:r>
              <a:rPr lang="en-US" b="1" dirty="0">
                <a:latin typeface="Candara" panose="020E0502030303020204" pitchFamily="34" charset="0"/>
              </a:rPr>
              <a:t>: </a:t>
            </a:r>
            <a:r>
              <a:rPr lang="en-US" dirty="0" err="1">
                <a:latin typeface="Candara" panose="020E0502030303020204" pitchFamily="34" charset="0"/>
              </a:rPr>
              <a:t>StraightUp</a:t>
            </a:r>
            <a:r>
              <a:rPr lang="en-US" dirty="0">
                <a:latin typeface="Candara" panose="020E0502030303020204" pitchFamily="34" charset="0"/>
              </a:rPr>
              <a:t> Solar (selected through competitive process)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1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34799"/>
              </p:ext>
            </p:extLst>
          </p:nvPr>
        </p:nvGraphicFramePr>
        <p:xfrm>
          <a:off x="785732" y="1752600"/>
          <a:ext cx="76390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1752600"/>
                <a:gridCol w="29908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Rebate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Structure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Cost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per Watt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Additional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Savings per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kW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Base Group Buy Rate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$2.99 / watt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~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9% lower than usual price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50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kW in total - new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$2.96 / watt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$30 / kW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150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kW in total - new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$2.93 / watt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$60 / kW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250 kW 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in total - new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$2.90 / watt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smtClean="0">
                          <a:latin typeface="Candara" panose="020E0502030303020204" pitchFamily="34" charset="0"/>
                        </a:rPr>
                        <a:t>$90 </a:t>
                      </a:r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/ kW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500 kW 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in total - new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$2.89 / watt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$100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/ kW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48050" cy="5257800"/>
          </a:xfrm>
        </p:spPr>
        <p:txBody>
          <a:bodyPr/>
          <a:lstStyle/>
          <a:p>
            <a:r>
              <a:rPr lang="en-US" sz="1800" dirty="0" smtClean="0">
                <a:latin typeface="Candara" panose="020E0502030303020204" pitchFamily="34" charset="0"/>
              </a:rPr>
              <a:t>Saving are based on </a:t>
            </a:r>
            <a:r>
              <a:rPr lang="en-US" sz="1800" dirty="0" smtClean="0">
                <a:latin typeface="Candara" panose="020E0502030303020204" pitchFamily="34" charset="0"/>
              </a:rPr>
              <a:t>achieving installation </a:t>
            </a:r>
            <a:r>
              <a:rPr lang="en-US" sz="1800" dirty="0" smtClean="0">
                <a:latin typeface="Candara" panose="020E0502030303020204" pitchFamily="34" charset="0"/>
              </a:rPr>
              <a:t>thresholds</a:t>
            </a:r>
            <a:br>
              <a:rPr lang="en-US" sz="1800" dirty="0" smtClean="0">
                <a:latin typeface="Candara" panose="020E0502030303020204" pitchFamily="34" charset="0"/>
              </a:rPr>
            </a:br>
            <a:endParaRPr lang="en-US" sz="1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1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As the program as a whole achieves each target, every person who installed solar gets a rebate based on the size of your system</a:t>
            </a:r>
          </a:p>
          <a:p>
            <a:endParaRPr lang="en-US" sz="800" dirty="0" smtClean="0">
              <a:latin typeface="Candara" panose="020E0502030303020204" pitchFamily="34" charset="0"/>
            </a:endParaRPr>
          </a:p>
          <a:p>
            <a:r>
              <a:rPr lang="en-US" sz="1800" dirty="0" smtClean="0">
                <a:latin typeface="Candara" panose="020E0502030303020204" pitchFamily="34" charset="0"/>
              </a:rPr>
              <a:t>Because the program achieved 500 kW total, every homeowner who installed received a $100 rebate for each kW of solar they installed </a:t>
            </a:r>
            <a:endParaRPr lang="en-US" sz="1800" dirty="0" smtClean="0">
              <a:latin typeface="Candara" panose="020E0502030303020204" pitchFamily="34" charset="0"/>
            </a:endParaRPr>
          </a:p>
          <a:p>
            <a:endParaRPr lang="en-US" sz="1800" dirty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Group-Buy Savings </a:t>
            </a:r>
            <a:r>
              <a:rPr lang="en-US" sz="1800" i="1" spc="0" dirty="0">
                <a:solidFill>
                  <a:srgbClr val="FF0000"/>
                </a:solidFill>
                <a:latin typeface="Candara" panose="020E0502030303020204" pitchFamily="34" charset="0"/>
                <a:ea typeface="+mn-ea"/>
                <a:cs typeface="+mn-cs"/>
              </a:rPr>
              <a:t>(example based on Solarize Metro East 2018)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 </a:t>
            </a: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279124" y="5754198"/>
            <a:ext cx="854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ndara" panose="020E0502030303020204" pitchFamily="34" charset="0"/>
              </a:rPr>
              <a:t>Note: </a:t>
            </a:r>
            <a:r>
              <a:rPr lang="en-US" i="1" dirty="0" smtClean="0">
                <a:latin typeface="Candara" panose="020E0502030303020204" pitchFamily="34" charset="0"/>
              </a:rPr>
              <a:t>If a city has a high solar permitting fee, its residents may pay a little more.</a:t>
            </a:r>
            <a:endParaRPr lang="en-US" i="1" dirty="0"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3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20379"/>
              </p:ext>
            </p:extLst>
          </p:nvPr>
        </p:nvGraphicFramePr>
        <p:xfrm>
          <a:off x="1371600" y="19050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2286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Candara" panose="020E0502030303020204" pitchFamily="34" charset="0"/>
                        </a:rPr>
                        <a:t>7.54</a:t>
                      </a:r>
                      <a:r>
                        <a:rPr lang="en-US" b="0" baseline="0" dirty="0" smtClean="0">
                          <a:latin typeface="Candara" panose="020E0502030303020204" pitchFamily="34" charset="0"/>
                        </a:rPr>
                        <a:t> kW Metro East Residential Roof Array</a:t>
                      </a:r>
                      <a:endParaRPr lang="en-US" b="0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Installed Cost ($2.99</a:t>
                      </a:r>
                      <a:r>
                        <a:rPr lang="en-US" baseline="0" dirty="0" smtClean="0">
                          <a:latin typeface="Candara" panose="020E0502030303020204" pitchFamily="34" charset="0"/>
                        </a:rPr>
                        <a:t> / Watt)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$22,545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   30% Federal Tax</a:t>
                      </a:r>
                      <a:r>
                        <a:rPr lang="en-US" baseline="0" dirty="0" smtClean="0">
                          <a:latin typeface="Candara" panose="020E0502030303020204" pitchFamily="34" charset="0"/>
                        </a:rPr>
                        <a:t> Credit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 - $6,736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   Est. Pre-tax</a:t>
                      </a:r>
                      <a:r>
                        <a:rPr lang="en-US" baseline="0" dirty="0" smtClean="0">
                          <a:latin typeface="Candara" panose="020E0502030303020204" pitchFamily="34" charset="0"/>
                        </a:rPr>
                        <a:t> SREC payments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 - $9,532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anose="020E0502030303020204" pitchFamily="34" charset="0"/>
                        </a:rPr>
                        <a:t>   Max group</a:t>
                      </a:r>
                      <a:r>
                        <a:rPr lang="en-US" baseline="0" dirty="0" smtClean="0">
                          <a:latin typeface="Candara" panose="020E0502030303020204" pitchFamily="34" charset="0"/>
                        </a:rPr>
                        <a:t> buy savings ($100 / kW)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baseline="0" dirty="0" smtClean="0">
                          <a:latin typeface="Candara" panose="020E0502030303020204" pitchFamily="34" charset="0"/>
                        </a:rPr>
                        <a:t> - $754            </a:t>
                      </a:r>
                      <a:r>
                        <a:rPr lang="en-US" sz="800" u="sng" baseline="0" dirty="0" smtClean="0">
                          <a:latin typeface="Candara" panose="020E0502030303020204" pitchFamily="34" charset="0"/>
                        </a:rPr>
                        <a:t>.</a:t>
                      </a:r>
                      <a:endParaRPr lang="en-US" sz="800" u="sng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ndara" panose="020E0502030303020204" pitchFamily="34" charset="0"/>
                        </a:rPr>
                        <a:t>Net cost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Candara" panose="020E0502030303020204" pitchFamily="34" charset="0"/>
                        </a:rPr>
                        <a:t>$5,496</a:t>
                      </a:r>
                      <a:endParaRPr lang="en-US" b="1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Group-Buy Savings </a:t>
            </a:r>
            <a:r>
              <a:rPr lang="en-US" sz="1800" i="1" spc="0" dirty="0">
                <a:solidFill>
                  <a:srgbClr val="FF0000"/>
                </a:solidFill>
                <a:latin typeface="Candara" panose="020E0502030303020204" pitchFamily="34" charset="0"/>
              </a:rPr>
              <a:t>(example based on Solarize Metro East 2018)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b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en-US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6801" y="5015534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Candara" panose="020E0502030303020204" pitchFamily="34" charset="0"/>
              </a:rPr>
              <a:t>Note: </a:t>
            </a:r>
            <a:r>
              <a:rPr lang="en-US" i="1" dirty="0" smtClean="0">
                <a:latin typeface="Candara" panose="020E0502030303020204" pitchFamily="34" charset="0"/>
              </a:rPr>
              <a:t>Large </a:t>
            </a:r>
            <a:r>
              <a:rPr lang="en-US" i="1" dirty="0">
                <a:latin typeface="Candara" panose="020E0502030303020204" pitchFamily="34" charset="0"/>
              </a:rPr>
              <a:t>installations will likely get best pricing by working directly with any installer of their choice. This program is not for all entities; typical Solarize size is ~7kW</a:t>
            </a:r>
            <a:r>
              <a:rPr lang="en-US" i="1" dirty="0" smtClean="0">
                <a:latin typeface="Candara" panose="020E0502030303020204" pitchFamily="34" charset="0"/>
              </a:rPr>
              <a:t>.</a:t>
            </a:r>
            <a:endParaRPr lang="en-US" i="1" dirty="0">
              <a:latin typeface="Candara" panose="020E05020303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9860" y="1447800"/>
            <a:ext cx="8458200" cy="48301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b="1" dirty="0" smtClean="0">
                <a:latin typeface="Candara" panose="020E0502030303020204" pitchFamily="34" charset="0"/>
              </a:rPr>
              <a:t>Mid February </a:t>
            </a:r>
            <a:r>
              <a:rPr lang="en-US" sz="2200" dirty="0" smtClean="0">
                <a:latin typeface="Candara" panose="020E0502030303020204" pitchFamily="34" charset="0"/>
              </a:rPr>
              <a:t>- CUB assembles </a:t>
            </a:r>
            <a:r>
              <a:rPr lang="en-US" sz="2200" dirty="0">
                <a:latin typeface="Candara" panose="020E0502030303020204" pitchFamily="34" charset="0"/>
              </a:rPr>
              <a:t>A</a:t>
            </a:r>
            <a:r>
              <a:rPr lang="en-US" sz="2200" dirty="0" smtClean="0">
                <a:latin typeface="Candara" panose="020E0502030303020204" pitchFamily="34" charset="0"/>
              </a:rPr>
              <a:t>dvisory Committee to guide solar installer selection </a:t>
            </a:r>
            <a:endParaRPr lang="en-US" sz="2200" dirty="0" smtClean="0">
              <a:latin typeface="Candara" panose="020E0502030303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Candara" panose="020E0502030303020204" pitchFamily="34" charset="0"/>
              </a:rPr>
              <a:t>March</a:t>
            </a:r>
            <a:r>
              <a:rPr lang="en-US" sz="2200" dirty="0" smtClean="0">
                <a:latin typeface="Candara" panose="020E0502030303020204" pitchFamily="34" charset="0"/>
              </a:rPr>
              <a:t> - </a:t>
            </a:r>
            <a:r>
              <a:rPr lang="en-US" sz="2200" dirty="0" smtClean="0">
                <a:latin typeface="Candara" panose="020E0502030303020204" pitchFamily="34" charset="0"/>
              </a:rPr>
              <a:t>MREA publishes RFP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Candara" panose="020E0502030303020204" pitchFamily="34" charset="0"/>
              </a:rPr>
              <a:t>April</a:t>
            </a:r>
            <a:r>
              <a:rPr lang="en-US" sz="2200" dirty="0" smtClean="0">
                <a:latin typeface="Candara" panose="020E0502030303020204" pitchFamily="34" charset="0"/>
              </a:rPr>
              <a:t> - </a:t>
            </a:r>
            <a:r>
              <a:rPr lang="en-US" sz="2200" dirty="0" smtClean="0">
                <a:latin typeface="Candara" panose="020E0502030303020204" pitchFamily="34" charset="0"/>
              </a:rPr>
              <a:t>Installer selected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Candara" panose="020E0502030303020204" pitchFamily="34" charset="0"/>
              </a:rPr>
              <a:t>May – September </a:t>
            </a:r>
            <a:r>
              <a:rPr lang="en-US" sz="2200" dirty="0" smtClean="0">
                <a:latin typeface="Candara" panose="020E0502030303020204" pitchFamily="34" charset="0"/>
              </a:rPr>
              <a:t>– 50 Solar Power hour events throughout the area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Candara" panose="020E0502030303020204" pitchFamily="34" charset="0"/>
              </a:rPr>
              <a:t>September 30</a:t>
            </a:r>
            <a:r>
              <a:rPr lang="en-US" sz="2200" b="1" baseline="30000" dirty="0" smtClean="0">
                <a:latin typeface="Candara" panose="020E0502030303020204" pitchFamily="34" charset="0"/>
              </a:rPr>
              <a:t>th</a:t>
            </a:r>
            <a:r>
              <a:rPr lang="en-US" sz="2200" b="1" dirty="0" smtClean="0">
                <a:latin typeface="Candara" panose="020E0502030303020204" pitchFamily="34" charset="0"/>
              </a:rPr>
              <a:t> </a:t>
            </a:r>
            <a:r>
              <a:rPr lang="en-US" sz="2200" dirty="0" smtClean="0">
                <a:latin typeface="Candara" panose="020E0502030303020204" pitchFamily="34" charset="0"/>
              </a:rPr>
              <a:t>– Deadline for residents to sign the contract with the solar installer</a:t>
            </a:r>
          </a:p>
          <a:p>
            <a:pPr>
              <a:spcAft>
                <a:spcPts val="1200"/>
              </a:spcAft>
            </a:pPr>
            <a:r>
              <a:rPr lang="en-US" sz="2200" b="1" dirty="0" smtClean="0">
                <a:latin typeface="Candara" panose="020E0502030303020204" pitchFamily="34" charset="0"/>
              </a:rPr>
              <a:t>December 31</a:t>
            </a:r>
            <a:r>
              <a:rPr lang="en-US" sz="2200" b="1" baseline="30000" dirty="0" smtClean="0">
                <a:latin typeface="Candara" panose="020E0502030303020204" pitchFamily="34" charset="0"/>
              </a:rPr>
              <a:t>st</a:t>
            </a:r>
            <a:r>
              <a:rPr lang="en-US" sz="2200" b="1" dirty="0" smtClean="0">
                <a:latin typeface="Candara" panose="020E0502030303020204" pitchFamily="34" charset="0"/>
              </a:rPr>
              <a:t> </a:t>
            </a:r>
            <a:r>
              <a:rPr lang="en-US" sz="2200" dirty="0" smtClean="0">
                <a:latin typeface="Candara" panose="020E0502030303020204" pitchFamily="34" charset="0"/>
              </a:rPr>
              <a:t>– All installations completed!</a:t>
            </a:r>
            <a:endParaRPr lang="en-US" sz="2200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61" y="341613"/>
            <a:ext cx="8229600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Process &amp; </a:t>
            </a:r>
            <a:r>
              <a:rPr lang="en-US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Timeline</a:t>
            </a:r>
            <a:endParaRPr lang="en-US" sz="2400" i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8974" y="1634413"/>
            <a:ext cx="8458200" cy="48301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200" dirty="0" smtClean="0">
                <a:latin typeface="Candara" panose="020E0502030303020204" pitchFamily="34" charset="0"/>
              </a:rPr>
              <a:t>An opportunity to save an additional 10-15% on a solar installation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ndara" panose="020E0502030303020204" pitchFamily="34" charset="0"/>
              </a:rPr>
              <a:t>An opportunity for your organization or municipality to help spread the word about the economic and environmental benefits of solar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ndara" panose="020E0502030303020204" pitchFamily="34" charset="0"/>
              </a:rPr>
              <a:t>Through this program many people will learn about solar, even if they ultimately don’t take advantage of this specific opportunity </a:t>
            </a:r>
          </a:p>
          <a:p>
            <a:pPr>
              <a:spcAft>
                <a:spcPts val="1200"/>
              </a:spcAft>
            </a:pPr>
            <a:r>
              <a:rPr lang="en-US" sz="2200" dirty="0" smtClean="0">
                <a:latin typeface="Candara" panose="020E0502030303020204" pitchFamily="34" charset="0"/>
              </a:rPr>
              <a:t>Open to all residents of Cook, Kane, DuPage, and Will Counties – municipal endorsements will help get the word out, but are not required to make the program available to residents </a:t>
            </a:r>
            <a:endParaRPr lang="en-US" sz="2200" dirty="0" smtClean="0">
              <a:latin typeface="Candara" panose="020E0502030303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192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dirty="0" smtClean="0">
                <a:latin typeface="Batang" panose="02030600000101010101" pitchFamily="18" charset="-127"/>
                <a:ea typeface="Batang" panose="02030600000101010101" pitchFamily="18" charset="-127"/>
              </a:rPr>
              <a:t>What does a group buy mean for your residents? </a:t>
            </a:r>
            <a:endParaRPr lang="en-US" sz="3000" i="1" dirty="0">
              <a:solidFill>
                <a:srgbClr val="FF000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11" y="5938864"/>
            <a:ext cx="835263" cy="835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6028599"/>
            <a:ext cx="1640504" cy="6557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486" y="6147315"/>
            <a:ext cx="1447800" cy="6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872</Words>
  <Application>Microsoft Office PowerPoint</Application>
  <PresentationFormat>On-screen Show (4:3)</PresentationFormat>
  <Paragraphs>138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PowerPoint Presentation</vt:lpstr>
      <vt:lpstr>The Citizens Utility  Board (CUB)</vt:lpstr>
      <vt:lpstr>Midwest Renewable Energy Association</vt:lpstr>
      <vt:lpstr>“Solarize” Program Main Goal</vt:lpstr>
      <vt:lpstr>Example:  Solarize Urbana- Champaign (2018)</vt:lpstr>
      <vt:lpstr>Group-Buy Savings (example based on Solarize Metro East 2018)  </vt:lpstr>
      <vt:lpstr>Group-Buy Savings (example based on Solarize Metro East 2018)  </vt:lpstr>
      <vt:lpstr>Process &amp; Timeline</vt:lpstr>
      <vt:lpstr>What does a group buy mean for your residents? </vt:lpstr>
      <vt:lpstr>Solarize ChicagoLand</vt:lpstr>
    </vt:vector>
  </TitlesOfParts>
  <Company>Johnson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Christina Uzzo</cp:lastModifiedBy>
  <cp:revision>625</cp:revision>
  <cp:lastPrinted>2019-01-28T20:36:48Z</cp:lastPrinted>
  <dcterms:created xsi:type="dcterms:W3CDTF">2013-10-11T14:35:39Z</dcterms:created>
  <dcterms:modified xsi:type="dcterms:W3CDTF">2019-02-01T18:40:05Z</dcterms:modified>
</cp:coreProperties>
</file>