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11" r:id="rId5"/>
  </p:sldMasterIdLst>
  <p:notesMasterIdLst>
    <p:notesMasterId r:id="rId28"/>
  </p:notesMasterIdLst>
  <p:handoutMasterIdLst>
    <p:handoutMasterId r:id="rId29"/>
  </p:handoutMasterIdLst>
  <p:sldIdLst>
    <p:sldId id="256" r:id="rId6"/>
    <p:sldId id="378" r:id="rId7"/>
    <p:sldId id="377" r:id="rId8"/>
    <p:sldId id="361" r:id="rId9"/>
    <p:sldId id="380" r:id="rId10"/>
    <p:sldId id="408" r:id="rId11"/>
    <p:sldId id="382" r:id="rId12"/>
    <p:sldId id="392" r:id="rId13"/>
    <p:sldId id="393" r:id="rId14"/>
    <p:sldId id="390" r:id="rId15"/>
    <p:sldId id="397" r:id="rId16"/>
    <p:sldId id="394" r:id="rId17"/>
    <p:sldId id="395" r:id="rId18"/>
    <p:sldId id="396" r:id="rId19"/>
    <p:sldId id="381" r:id="rId20"/>
    <p:sldId id="399" r:id="rId21"/>
    <p:sldId id="403" r:id="rId22"/>
    <p:sldId id="404" r:id="rId23"/>
    <p:sldId id="407" r:id="rId24"/>
    <p:sldId id="405" r:id="rId25"/>
    <p:sldId id="406" r:id="rId26"/>
    <p:sldId id="359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R. Torres" initials="ART" lastIdx="2" clrIdx="0"/>
  <p:cmAuthor id="1" name="Jared Patton" initials="JP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FA7"/>
    <a:srgbClr val="EFE1A7"/>
    <a:srgbClr val="1F4587"/>
    <a:srgbClr val="CB01C1"/>
    <a:srgbClr val="00A9A5"/>
    <a:srgbClr val="8D080B"/>
    <a:srgbClr val="E97724"/>
    <a:srgbClr val="005A2A"/>
    <a:srgbClr val="6C8998"/>
    <a:srgbClr val="B0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5B9DC-0850-4F27-898A-22C5F195BE21}" v="280" dt="2020-05-05T20:10:14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95238" autoAdjust="0"/>
  </p:normalViewPr>
  <p:slideViewPr>
    <p:cSldViewPr>
      <p:cViewPr>
        <p:scale>
          <a:sx n="62" d="100"/>
          <a:sy n="62" d="100"/>
        </p:scale>
        <p:origin x="1792" y="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6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5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map.local\shared\AdminGroups\LocalPlanning\Water_Resource_Planning\Presentations\Board%2011-13-19\bulletin7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map.local\shared\AdminGroups\LocalPlanning\Water_Resource_Planning\Presentations\Board%2011-13-19\bulletin7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44019785343"/>
          <c:y val="0.0260931588096942"/>
          <c:w val="0.805310578935867"/>
          <c:h val="0.7391735692129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7DEE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3008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94-4147-B811-ED646486FFE8}"/>
              </c:ext>
            </c:extLst>
          </c:dPt>
          <c:dPt>
            <c:idx val="2"/>
            <c:invertIfNegative val="0"/>
            <c:bubble3D val="0"/>
            <c:spPr>
              <a:pattFill prst="dkDnDiag">
                <a:fgClr>
                  <a:srgbClr val="43008C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94-4147-B811-ED646486FF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Sheet1!$G$56:$I$57</c:f>
              <c:multiLvlStrCache>
                <c:ptCount val="3"/>
                <c:lvl>
                  <c:pt idx="0">
                    <c:v>100-year, 24-hr</c:v>
                  </c:pt>
                  <c:pt idx="1">
                    <c:v>100-year, 24-hr</c:v>
                  </c:pt>
                  <c:pt idx="2">
                    <c:v>50-year, 24-hr</c:v>
                  </c:pt>
                </c:lvl>
                <c:lvl>
                  <c:pt idx="0">
                    <c:v>1989 Bulletin 70</c:v>
                  </c:pt>
                  <c:pt idx="1">
                    <c:v>2019 Bulletin 70</c:v>
                  </c:pt>
                  <c:pt idx="2">
                    <c:v>2019 Bulletin 70</c:v>
                  </c:pt>
                </c:lvl>
              </c:multiLvlStrCache>
            </c:multiLvlStrRef>
          </c:cat>
          <c:val>
            <c:numRef>
              <c:f>Sheet1!$G$58:$I$58</c:f>
              <c:numCache>
                <c:formatCode>General</c:formatCode>
                <c:ptCount val="3"/>
                <c:pt idx="0">
                  <c:v>7.58</c:v>
                </c:pt>
                <c:pt idx="1">
                  <c:v>8.57</c:v>
                </c:pt>
                <c:pt idx="2" formatCode="0.00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94-4147-B811-ED646486FF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13293072"/>
        <c:axId val="-513063280"/>
      </c:barChart>
      <c:catAx>
        <c:axId val="-5132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13063280"/>
        <c:crosses val="autoZero"/>
        <c:auto val="1"/>
        <c:lblAlgn val="ctr"/>
        <c:lblOffset val="100"/>
        <c:noMultiLvlLbl val="0"/>
      </c:catAx>
      <c:valAx>
        <c:axId val="-513063280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Inches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1329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44019785343"/>
          <c:y val="0.0260931588096942"/>
          <c:w val="0.805310578935867"/>
          <c:h val="0.7391735692129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7DEE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3008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94-4147-B811-ED646486FFE8}"/>
              </c:ext>
            </c:extLst>
          </c:dPt>
          <c:dPt>
            <c:idx val="2"/>
            <c:invertIfNegative val="0"/>
            <c:bubble3D val="0"/>
            <c:spPr>
              <a:pattFill prst="dkDnDiag">
                <a:fgClr>
                  <a:srgbClr val="43008C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94-4147-B811-ED646486FF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Sheet1!$G$56:$I$57</c:f>
              <c:multiLvlStrCache>
                <c:ptCount val="3"/>
                <c:lvl>
                  <c:pt idx="0">
                    <c:v>100-year, 24-hr</c:v>
                  </c:pt>
                  <c:pt idx="1">
                    <c:v>100-year, 24-hr</c:v>
                  </c:pt>
                  <c:pt idx="2">
                    <c:v>50-year, 24-hr</c:v>
                  </c:pt>
                </c:lvl>
                <c:lvl>
                  <c:pt idx="0">
                    <c:v>1989 Bulletin 70</c:v>
                  </c:pt>
                  <c:pt idx="1">
                    <c:v>2019 Bulletin 70</c:v>
                  </c:pt>
                  <c:pt idx="2">
                    <c:v>2019 Bulletin 70</c:v>
                  </c:pt>
                </c:lvl>
              </c:multiLvlStrCache>
            </c:multiLvlStrRef>
          </c:cat>
          <c:val>
            <c:numRef>
              <c:f>Sheet1!$G$58:$I$58</c:f>
              <c:numCache>
                <c:formatCode>General</c:formatCode>
                <c:ptCount val="3"/>
                <c:pt idx="0">
                  <c:v>7.58</c:v>
                </c:pt>
                <c:pt idx="1">
                  <c:v>8.57</c:v>
                </c:pt>
                <c:pt idx="2" formatCode="0.00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94-4147-B811-ED646486FF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23365184"/>
        <c:axId val="-523379344"/>
      </c:barChart>
      <c:catAx>
        <c:axId val="-5233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23379344"/>
        <c:crosses val="autoZero"/>
        <c:auto val="1"/>
        <c:lblAlgn val="ctr"/>
        <c:lblOffset val="100"/>
        <c:noMultiLvlLbl val="0"/>
      </c:catAx>
      <c:valAx>
        <c:axId val="-52337934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Inches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2336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4980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3"/>
            <a:ext cx="3038475" cy="464980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>
              <a:defRPr sz="1200"/>
            </a:lvl1pPr>
          </a:lstStyle>
          <a:p>
            <a:fld id="{AC22561A-DB4F-4789-830E-A9A644F7F499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6"/>
            <a:ext cx="3038475" cy="464980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826"/>
            <a:ext cx="3038475" cy="464980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>
              <a:defRPr sz="1200"/>
            </a:lvl1pPr>
          </a:lstStyle>
          <a:p>
            <a:fld id="{736213E1-B0D7-4F4D-9605-C80615CD3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8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4820"/>
          </a:xfrm>
          <a:prstGeom prst="rect">
            <a:avLst/>
          </a:prstGeom>
        </p:spPr>
        <p:txBody>
          <a:bodyPr vert="horz" lIns="93698" tIns="46851" rIns="93698" bIns="46851" rtlCol="0"/>
          <a:lstStyle>
            <a:lvl1pPr algn="r">
              <a:defRPr sz="1200"/>
            </a:lvl1pPr>
          </a:lstStyle>
          <a:p>
            <a:fld id="{8BEC4155-7E53-4F60-9E3F-A54B7CA10F2A}" type="datetimeFigureOut">
              <a:rPr lang="en-US" smtClean="0"/>
              <a:pPr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98" tIns="46851" rIns="93698" bIns="468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 vert="horz" lIns="93698" tIns="46851" rIns="93698" bIns="468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698" tIns="46851" rIns="93698" bIns="468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8"/>
            <a:ext cx="3037840" cy="464820"/>
          </a:xfrm>
          <a:prstGeom prst="rect">
            <a:avLst/>
          </a:prstGeom>
        </p:spPr>
        <p:txBody>
          <a:bodyPr vert="horz" lIns="93698" tIns="46851" rIns="93698" bIns="46851" rtlCol="0" anchor="b"/>
          <a:lstStyle>
            <a:lvl1pPr algn="r">
              <a:defRPr sz="1200"/>
            </a:lvl1pPr>
          </a:lstStyle>
          <a:p>
            <a:fld id="{21165A5C-A449-4625-925E-BED5E6C9C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8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5A5C-A449-4625-925E-BED5E6C9CF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Adaptation side, focus on flooding (NB: due to data already prepared)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Switching to the adaptation side of things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research shows that the number of storms in Illinois producing over 2 inches of rain has nearly doubled over the past century.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heavy rainstorms become more frequent and stronger than in the past, municipal drainage systems designed from outdated standards often fail, resulting in flooding and financial losses.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in 1989, we’ve been using Bulletin 70 to design our stormwater infrastructure.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storm frequencies to pay attention to is the 100 year, 24 hour storm as it’s what we use for designing stormwater detention facilities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can see here in light blue that that’s been estimated to be 7.58 inches. 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newly updated rainfall frequency standards have increased the size of that same storm by an inch.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might not seem like a big change, but when you look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what storm event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current infrastructure will serve, we can see that it’s now closer to a 50-year storm event.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level of service we are getting from our existing stormwater infrastructure is diminishing over time due to changing precipitation patterns.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5A5C-A449-4625-925E-BED5E6C9CF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Adaptation side, focus on flooding (NB: due to data already prepared)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Switching to the adaptation side of things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research shows that the number of storms in Illinois producing over 2 inches of rain has nearly doubled over the past century.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heavy rainstorms become more frequent and stronger than in the past, municipal drainage systems designed from outdated standards often fail, resulting in flooding and financial losses.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in 1989, we’ve been using Bulletin 70 to design our stormwater infrastructure.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storm frequencies to pay attention to is the 100 year, 24 hour storm as it’s what we use for designing stormwater detention facilities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can see here in light blue that that’s been estimated to be 7.58 inches. 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newly updated rainfall frequency standards have increased the size of that same storm by an inch.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might not seem like a big change, but when you look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what storm event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current infrastructure will serve, we can see that it’s now closer to a 50-year storm event.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level of service we are getting from our existing stormwater infrastructure is diminishing over time due to changing precipitation patterns.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5A5C-A449-4625-925E-BED5E6C9CF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1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65A5C-A449-4625-925E-BED5E6C9CF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5A5C-A449-4625-925E-BED5E6C9CF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3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1389530" cy="381000"/>
          </a:xfrm>
          <a:prstGeom prst="rect">
            <a:avLst/>
          </a:prstGeom>
        </p:spPr>
      </p:pic>
      <p:sp>
        <p:nvSpPr>
          <p:cNvPr id="13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82270" y="1981200"/>
            <a:ext cx="876017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1582270" y="3657600"/>
            <a:ext cx="5892800" cy="1828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4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1259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8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4051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031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5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0912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8D0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5835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E97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3035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E97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6376834"/>
            <a:ext cx="1143000" cy="3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1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E97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6376834"/>
            <a:ext cx="1143000" cy="3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7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E97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6376834"/>
            <a:ext cx="1143000" cy="3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E97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6376834"/>
            <a:ext cx="1143000" cy="3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762000"/>
            <a:ext cx="1140565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400800"/>
            <a:ext cx="1098707" cy="303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E97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6376834"/>
            <a:ext cx="1143000" cy="3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78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E97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6376834"/>
            <a:ext cx="1143000" cy="3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9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" y="0"/>
            <a:ext cx="12192000" cy="6858000"/>
          </a:xfrm>
          <a:prstGeom prst="rect">
            <a:avLst/>
          </a:prstGeom>
        </p:spPr>
      </p:pic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8295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3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762000"/>
            <a:ext cx="1140565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027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ody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1066800"/>
            <a:ext cx="1158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93" y="6388546"/>
            <a:ext cx="1098707" cy="3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 body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6156402" y="152400"/>
            <a:ext cx="5927872" cy="657805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75013" y="2057401"/>
            <a:ext cx="569065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en-US" sz="2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graphic</a:t>
            </a:r>
          </a:p>
          <a:p>
            <a:pPr algn="ctr"/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Proportionately fit within width of this gray bounding box. Do not make image any smaller than the width of this box.</a:t>
            </a:r>
          </a:p>
          <a:p>
            <a:pPr algn="ctr"/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The text will become too small to read.</a:t>
            </a:r>
          </a:p>
          <a:p>
            <a:pPr algn="ctr"/>
            <a:endParaRPr lang="en-US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Once image is proportionately fit,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change slide be the blank background,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so no gray shows.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03202" y="1447800"/>
            <a:ext cx="58345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ts val="0"/>
              </a:spcBef>
              <a:spcAft>
                <a:spcPts val="1200"/>
              </a:spcAft>
              <a:buClrTx/>
              <a:buSzPct val="12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Subtitle or body copy or bullet point goes here</a:t>
            </a:r>
          </a:p>
        </p:txBody>
      </p:sp>
      <p:sp>
        <p:nvSpPr>
          <p:cNvPr id="13" name="Rectangle 20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03202" y="152400"/>
            <a:ext cx="58345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93" y="6388546"/>
            <a:ext cx="1098707" cy="3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en body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93" y="6388546"/>
            <a:ext cx="1098707" cy="3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1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94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906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6C8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3824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B0B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9591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6103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1" r:id="rId3"/>
    <p:sldLayoutId id="2147483704" r:id="rId4"/>
    <p:sldLayoutId id="2147483706" r:id="rId5"/>
    <p:sldLayoutId id="2147483728" r:id="rId6"/>
  </p:sldLayoutIdLst>
  <mc:AlternateContent xmlns:mc="http://schemas.openxmlformats.org/markup-compatibility/2006" xmlns:p14="http://schemas.microsoft.com/office/powerpoint/2010/main">
    <mc:Choice Requires="p14">
      <p:transition p14:dur="0" advClick="0">
        <p:fade/>
      </p:transition>
    </mc:Choice>
    <mc:Fallback xmlns="">
      <p:transition advClick="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None/>
        <a:defRPr sz="28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9450" indent="-28575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–"/>
        <a:defRPr sz="2000">
          <a:solidFill>
            <a:schemeClr val="tx1"/>
          </a:solidFill>
          <a:latin typeface="+mn-lt"/>
        </a:defRPr>
      </a:lvl2pPr>
      <a:lvl3pPr marL="1079500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•"/>
        <a:defRPr sz="2400">
          <a:solidFill>
            <a:schemeClr val="tx1"/>
          </a:solidFill>
          <a:latin typeface="+mn-lt"/>
        </a:defRPr>
      </a:lvl3pPr>
      <a:lvl4pPr marL="1487488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–"/>
        <a:defRPr sz="1600">
          <a:solidFill>
            <a:schemeClr val="tx1"/>
          </a:solidFill>
          <a:latin typeface="+mn-lt"/>
        </a:defRPr>
      </a:lvl4pPr>
      <a:lvl5pPr marL="18335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907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>
          <a:solidFill>
            <a:schemeClr val="tx1"/>
          </a:solidFill>
          <a:latin typeface="+mn-lt"/>
        </a:defRPr>
      </a:lvl6pPr>
      <a:lvl7pPr marL="27479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>
          <a:solidFill>
            <a:schemeClr val="tx1"/>
          </a:solidFill>
          <a:latin typeface="+mn-lt"/>
        </a:defRPr>
      </a:lvl7pPr>
      <a:lvl8pPr marL="32051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>
          <a:solidFill>
            <a:schemeClr val="tx1"/>
          </a:solidFill>
          <a:latin typeface="+mn-lt"/>
        </a:defRPr>
      </a:lvl8pPr>
      <a:lvl9pPr marL="36623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6376834"/>
            <a:ext cx="1143000" cy="3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8" r:id="rId7"/>
    <p:sldLayoutId id="2147483720" r:id="rId8"/>
    <p:sldLayoutId id="2147483719" r:id="rId9"/>
    <p:sldLayoutId id="2147483722" r:id="rId10"/>
    <p:sldLayoutId id="2147483724" r:id="rId11"/>
    <p:sldLayoutId id="2147483725" r:id="rId12"/>
    <p:sldLayoutId id="2147483723" r:id="rId13"/>
    <p:sldLayoutId id="2147483726" r:id="rId14"/>
    <p:sldLayoutId id="2147483727" r:id="rId15"/>
    <p:sldLayoutId id="2147483729" r:id="rId16"/>
    <p:sldLayoutId id="2147483730" r:id="rId17"/>
    <p:sldLayoutId id="214748373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mailto:jpatton@cmap.illinois.gov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447800"/>
            <a:ext cx="8760177" cy="1600200"/>
          </a:xfrm>
        </p:spPr>
        <p:txBody>
          <a:bodyPr/>
          <a:lstStyle/>
          <a:p>
            <a:r>
              <a:rPr lang="en-US" dirty="0"/>
              <a:t>Going ON TO 2050</a:t>
            </a:r>
            <a:br>
              <a:rPr lang="en-US" dirty="0"/>
            </a:br>
            <a:r>
              <a:rPr lang="en-US" sz="3000" dirty="0"/>
              <a:t>The new comprehensive plan </a:t>
            </a:r>
            <a:br>
              <a:rPr lang="en-US" sz="3000" dirty="0"/>
            </a:br>
            <a:r>
              <a:rPr lang="en-US" sz="3000" dirty="0"/>
              <a:t>for Chicagoland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3200400"/>
            <a:ext cx="2895600" cy="3200400"/>
          </a:xfrm>
        </p:spPr>
        <p:txBody>
          <a:bodyPr/>
          <a:lstStyle/>
          <a:p>
            <a:r>
              <a:rPr lang="en-US" sz="2000" b="1" dirty="0"/>
              <a:t>October 23, 2018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48200" y="3190301"/>
            <a:ext cx="4191000" cy="32004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79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9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3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90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747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205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662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38201" y="1981200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FD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FD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FD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FD0"/>
                </a:solidFill>
                <a:latin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FD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FD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FD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FD0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Arial"/>
                <a:cs typeface="Arial"/>
              </a:rPr>
              <a:t>Fox Valley Sustainability </a:t>
            </a:r>
          </a:p>
          <a:p>
            <a:r>
              <a:rPr lang="en-US" kern="0" dirty="0">
                <a:solidFill>
                  <a:schemeClr val="tx1"/>
                </a:solidFill>
                <a:latin typeface="Arial"/>
                <a:cs typeface="Arial"/>
              </a:rPr>
              <a:t>Network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8200" y="3657600"/>
            <a:ext cx="5892800" cy="1828800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79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9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3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90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747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205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662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D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b="1" kern="0" dirty="0">
              <a:solidFill>
                <a:schemeClr val="tx1"/>
              </a:solidFill>
            </a:endParaRPr>
          </a:p>
          <a:p>
            <a:endParaRPr lang="en-US" sz="2000" b="1" kern="0" dirty="0">
              <a:solidFill>
                <a:schemeClr val="tx1"/>
              </a:solidFill>
            </a:endParaRPr>
          </a:p>
          <a:p>
            <a:endParaRPr lang="en-US" sz="2000" b="1" kern="0" dirty="0">
              <a:solidFill>
                <a:schemeClr val="tx1"/>
              </a:solidFill>
            </a:endParaRPr>
          </a:p>
          <a:p>
            <a:r>
              <a:rPr lang="en-US" sz="2000" b="1" kern="0" dirty="0">
                <a:solidFill>
                  <a:schemeClr val="tx1"/>
                </a:solidFill>
                <a:latin typeface="Arial"/>
                <a:cs typeface="Arial"/>
              </a:rPr>
              <a:t>May 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0" y="304800"/>
            <a:ext cx="1173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451992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rainfall amounts in Northeast Illinois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8670" y="1705399"/>
            <a:ext cx="2438804" cy="800219"/>
            <a:chOff x="412815" y="2500646"/>
            <a:chExt cx="2438804" cy="800219"/>
          </a:xfrm>
        </p:grpSpPr>
        <p:grpSp>
          <p:nvGrpSpPr>
            <p:cNvPr id="14" name="Group 13"/>
            <p:cNvGrpSpPr/>
            <p:nvPr/>
          </p:nvGrpSpPr>
          <p:grpSpPr>
            <a:xfrm>
              <a:off x="412815" y="2553018"/>
              <a:ext cx="228600" cy="604391"/>
              <a:chOff x="412815" y="2553018"/>
              <a:chExt cx="228600" cy="604391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412815" y="2553018"/>
                <a:ext cx="228600" cy="228600"/>
              </a:xfrm>
              <a:prstGeom prst="ellipse">
                <a:avLst/>
              </a:prstGeom>
              <a:solidFill>
                <a:srgbClr val="A7DEEF"/>
              </a:solidFill>
              <a:ln w="9525" cap="flat" cmpd="sng" algn="ctr">
                <a:solidFill>
                  <a:srgbClr val="A7DE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412815" y="2928809"/>
                <a:ext cx="228600" cy="228600"/>
              </a:xfrm>
              <a:prstGeom prst="ellipse">
                <a:avLst/>
              </a:prstGeom>
              <a:solidFill>
                <a:srgbClr val="43008C"/>
              </a:solidFill>
              <a:ln w="9525" cap="flat" cmpd="sng" algn="ctr">
                <a:solidFill>
                  <a:srgbClr val="43008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53581" y="2500646"/>
              <a:ext cx="219803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Older standard</a:t>
              </a:r>
            </a:p>
            <a:p>
              <a:pPr>
                <a:spcAft>
                  <a:spcPts val="1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Updated Bulletin 70</a:t>
              </a:r>
            </a:p>
          </p:txBody>
        </p:sp>
      </p:grp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3048001" y="609600"/>
          <a:ext cx="6067926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 bwMode="auto">
          <a:xfrm>
            <a:off x="7138737" y="526473"/>
            <a:ext cx="16764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0" y="304800"/>
            <a:ext cx="1173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451992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rainfall amounts in Northeast Illinois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8670" y="1705399"/>
            <a:ext cx="2438804" cy="800219"/>
            <a:chOff x="412815" y="2500646"/>
            <a:chExt cx="2438804" cy="800219"/>
          </a:xfrm>
        </p:grpSpPr>
        <p:grpSp>
          <p:nvGrpSpPr>
            <p:cNvPr id="14" name="Group 13"/>
            <p:cNvGrpSpPr/>
            <p:nvPr/>
          </p:nvGrpSpPr>
          <p:grpSpPr>
            <a:xfrm>
              <a:off x="412815" y="2553018"/>
              <a:ext cx="228600" cy="604391"/>
              <a:chOff x="412815" y="2553018"/>
              <a:chExt cx="228600" cy="604391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412815" y="2553018"/>
                <a:ext cx="228600" cy="228600"/>
              </a:xfrm>
              <a:prstGeom prst="ellipse">
                <a:avLst/>
              </a:prstGeom>
              <a:solidFill>
                <a:srgbClr val="A7DEEF"/>
              </a:solidFill>
              <a:ln w="9525" cap="flat" cmpd="sng" algn="ctr">
                <a:solidFill>
                  <a:srgbClr val="A7DE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412815" y="2928809"/>
                <a:ext cx="228600" cy="228600"/>
              </a:xfrm>
              <a:prstGeom prst="ellipse">
                <a:avLst/>
              </a:prstGeom>
              <a:solidFill>
                <a:srgbClr val="43008C"/>
              </a:solidFill>
              <a:ln w="9525" cap="flat" cmpd="sng" algn="ctr">
                <a:solidFill>
                  <a:srgbClr val="43008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53581" y="2500646"/>
              <a:ext cx="219803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Older standard</a:t>
              </a:r>
            </a:p>
            <a:p>
              <a:pPr>
                <a:spcAft>
                  <a:spcPts val="1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Updated Bulletin 70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915400" y="1120914"/>
            <a:ext cx="2133600" cy="1012648"/>
          </a:xfrm>
          <a:prstGeom prst="rect">
            <a:avLst/>
          </a:prstGeom>
          <a:noFill/>
          <a:ln w="57150">
            <a:solidFill>
              <a:srgbClr val="548C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closer to a 50-year, 24-hr storm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3048001" y="609600"/>
          <a:ext cx="6067926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4953000" y="1447798"/>
            <a:ext cx="3962400" cy="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548C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37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3F9CFDC-4512-467A-9438-81A21C37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9" y="0"/>
            <a:ext cx="123583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AFCCCB00-5BB4-44D6-AE2C-CF1E50D0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855"/>
            <a:ext cx="9424988" cy="68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1C0F129-3E58-4D85-9D56-EBD7E99C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95585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90F3401-99F9-4E9C-B4EF-2A35D6323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CMAP tool used to predict areas where urban flooding may occur </a:t>
            </a:r>
          </a:p>
          <a:p>
            <a:r>
              <a:rPr lang="en-US" dirty="0"/>
              <a:t>Based on topography, soils, development patterns, historical flood data, and other sources </a:t>
            </a:r>
          </a:p>
          <a:p>
            <a:r>
              <a:rPr lang="en-US" dirty="0"/>
              <a:t>Available for download, may be clipped and rescaled to find local hot spots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265B183-535E-4295-BAF9-ECBB51EE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Susceptibility Index (FSI)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4B318820-3FBD-485A-9E7E-288659216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7528" r="1260" b="8760"/>
          <a:stretch/>
        </p:blipFill>
        <p:spPr bwMode="auto">
          <a:xfrm>
            <a:off x="6154209" y="152400"/>
            <a:ext cx="596159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xmlns="" id="{15BBE7DE-2DF2-41A8-8015-1E6CC0B25978}"/>
              </a:ext>
            </a:extLst>
          </p:cNvPr>
          <p:cNvSpPr txBox="1">
            <a:spLocks/>
          </p:cNvSpPr>
          <p:nvPr/>
        </p:nvSpPr>
        <p:spPr bwMode="auto">
          <a:xfrm>
            <a:off x="203202" y="152400"/>
            <a:ext cx="58345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ON TO 2050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9A46842B-B3D0-4117-9406-A28794E76A2C}"/>
              </a:ext>
            </a:extLst>
          </p:cNvPr>
          <p:cNvSpPr txBox="1">
            <a:spLocks/>
          </p:cNvSpPr>
          <p:nvPr/>
        </p:nvSpPr>
        <p:spPr>
          <a:xfrm>
            <a:off x="203202" y="1447800"/>
            <a:ext cx="6121398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Gather local flood data and communicate risk </a:t>
            </a:r>
          </a:p>
          <a:p>
            <a:r>
              <a:rPr lang="en-US" dirty="0"/>
              <a:t>Continue to update stormwater ordinances and standards</a:t>
            </a:r>
          </a:p>
          <a:p>
            <a:r>
              <a:rPr lang="en-US" dirty="0"/>
              <a:t>Participate in the Community Rating System (CRS) </a:t>
            </a:r>
          </a:p>
          <a:p>
            <a:r>
              <a:rPr lang="en-US" dirty="0"/>
              <a:t>Pursue property acquisition and voluntary buyouts in flood-prone areas</a:t>
            </a:r>
          </a:p>
          <a:p>
            <a:r>
              <a:rPr lang="en-US" dirty="0"/>
              <a:t>Integrate stormwater management into land use and transportation plans</a:t>
            </a:r>
          </a:p>
        </p:txBody>
      </p:sp>
    </p:spTree>
    <p:extLst>
      <p:ext uri="{BB962C8B-B14F-4D97-AF65-F5344CB8AC3E}">
        <p14:creationId xmlns:p14="http://schemas.microsoft.com/office/powerpoint/2010/main" val="409921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A1D99FF8-2359-4679-BD04-463103C277F7}"/>
              </a:ext>
            </a:extLst>
          </p:cNvPr>
          <p:cNvSpPr txBox="1">
            <a:spLocks/>
          </p:cNvSpPr>
          <p:nvPr/>
        </p:nvSpPr>
        <p:spPr>
          <a:xfrm>
            <a:off x="203202" y="1447800"/>
            <a:ext cx="4673598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Gather local flood data and communicate risk </a:t>
            </a:r>
          </a:p>
          <a:p>
            <a:pPr lvl="1"/>
            <a:r>
              <a:rPr lang="en-US" dirty="0"/>
              <a:t>Publicly-accessible flood data is rare</a:t>
            </a:r>
          </a:p>
          <a:p>
            <a:pPr lvl="1"/>
            <a:r>
              <a:rPr lang="en-US" dirty="0"/>
              <a:t>Public education </a:t>
            </a:r>
          </a:p>
          <a:p>
            <a:pPr marL="457200" lvl="1" indent="0">
              <a:buNone/>
            </a:pPr>
            <a:r>
              <a:rPr lang="en-US" dirty="0"/>
              <a:t>	–&gt; shape the conversation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AF1D390-2B50-40CE-ADE8-DBD4FC1C0D78}"/>
              </a:ext>
            </a:extLst>
          </p:cNvPr>
          <p:cNvSpPr txBox="1">
            <a:spLocks/>
          </p:cNvSpPr>
          <p:nvPr/>
        </p:nvSpPr>
        <p:spPr bwMode="auto">
          <a:xfrm>
            <a:off x="203202" y="152400"/>
            <a:ext cx="58345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ON TO 2050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9D4BA1A-AA88-4D77-887E-18A209C39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444" r="46034" b="-444"/>
          <a:stretch/>
        </p:blipFill>
        <p:spPr bwMode="auto">
          <a:xfrm>
            <a:off x="6154209" y="143755"/>
            <a:ext cx="5961591" cy="66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A1D99FF8-2359-4679-BD04-463103C277F7}"/>
              </a:ext>
            </a:extLst>
          </p:cNvPr>
          <p:cNvSpPr txBox="1">
            <a:spLocks/>
          </p:cNvSpPr>
          <p:nvPr/>
        </p:nvSpPr>
        <p:spPr>
          <a:xfrm>
            <a:off x="203202" y="1447800"/>
            <a:ext cx="4673598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Continue</a:t>
            </a:r>
            <a:r>
              <a:rPr lang="en-US" dirty="0"/>
              <a:t> to update stormwater ordinances and standards</a:t>
            </a:r>
          </a:p>
          <a:p>
            <a:pPr lvl="1"/>
            <a:r>
              <a:rPr lang="en-US" dirty="0"/>
              <a:t>Consider tying some standards to regularly updated reports, guidelines, etc.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AF1D390-2B50-40CE-ADE8-DBD4FC1C0D78}"/>
              </a:ext>
            </a:extLst>
          </p:cNvPr>
          <p:cNvSpPr txBox="1">
            <a:spLocks/>
          </p:cNvSpPr>
          <p:nvPr/>
        </p:nvSpPr>
        <p:spPr bwMode="auto">
          <a:xfrm>
            <a:off x="203202" y="152400"/>
            <a:ext cx="58345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ON TO 2050</a:t>
            </a:r>
          </a:p>
        </p:txBody>
      </p:sp>
      <p:pic>
        <p:nvPicPr>
          <p:cNvPr id="2050" name="Picture 2" descr="The Morton Arboretum Introduces Guide To Selecting And Planting ...">
            <a:extLst>
              <a:ext uri="{FF2B5EF4-FFF2-40B4-BE49-F238E27FC236}">
                <a16:creationId xmlns:a16="http://schemas.microsoft.com/office/drawing/2014/main" xmlns="" id="{4031CCCE-7DB3-4FF3-AD6A-9B6E045E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4312"/>
            <a:ext cx="5143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A1D99FF8-2359-4679-BD04-463103C277F7}"/>
              </a:ext>
            </a:extLst>
          </p:cNvPr>
          <p:cNvSpPr txBox="1">
            <a:spLocks/>
          </p:cNvSpPr>
          <p:nvPr/>
        </p:nvSpPr>
        <p:spPr>
          <a:xfrm>
            <a:off x="203202" y="1447800"/>
            <a:ext cx="4673598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Participate in the Community Rating System (CRS)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AF1D390-2B50-40CE-ADE8-DBD4FC1C0D78}"/>
              </a:ext>
            </a:extLst>
          </p:cNvPr>
          <p:cNvSpPr txBox="1">
            <a:spLocks/>
          </p:cNvSpPr>
          <p:nvPr/>
        </p:nvSpPr>
        <p:spPr bwMode="auto">
          <a:xfrm>
            <a:off x="203202" y="152400"/>
            <a:ext cx="58345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ON TO 2050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5394D2-6522-4512-A418-3FA7F9CF5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3" b="4445"/>
          <a:stretch/>
        </p:blipFill>
        <p:spPr>
          <a:xfrm>
            <a:off x="6154208" y="152400"/>
            <a:ext cx="596159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60A6BA9-125B-46E4-8F32-8C1C4623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81200"/>
            <a:ext cx="6103760" cy="1600200"/>
          </a:xfrm>
        </p:spPr>
        <p:txBody>
          <a:bodyPr/>
          <a:lstStyle/>
          <a:p>
            <a:r>
              <a:rPr lang="en-US" u="sng" dirty="0"/>
              <a:t>Agenda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1) CMAP overview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2) Climate trends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3)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09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A1D99FF8-2359-4679-BD04-463103C277F7}"/>
              </a:ext>
            </a:extLst>
          </p:cNvPr>
          <p:cNvSpPr txBox="1">
            <a:spLocks/>
          </p:cNvSpPr>
          <p:nvPr/>
        </p:nvSpPr>
        <p:spPr>
          <a:xfrm>
            <a:off x="203202" y="1447800"/>
            <a:ext cx="4673598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Pursue property acquisition and voluntary buyouts in flood-prone areas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AF1D390-2B50-40CE-ADE8-DBD4FC1C0D78}"/>
              </a:ext>
            </a:extLst>
          </p:cNvPr>
          <p:cNvSpPr txBox="1">
            <a:spLocks/>
          </p:cNvSpPr>
          <p:nvPr/>
        </p:nvSpPr>
        <p:spPr bwMode="auto">
          <a:xfrm>
            <a:off x="203202" y="152400"/>
            <a:ext cx="58345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ON TO 2050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35D3150-2FB4-433D-A08E-F326D9F78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4348" r="50471" b="3248"/>
          <a:stretch/>
        </p:blipFill>
        <p:spPr bwMode="auto">
          <a:xfrm>
            <a:off x="6154209" y="152400"/>
            <a:ext cx="596159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A1D99FF8-2359-4679-BD04-463103C277F7}"/>
              </a:ext>
            </a:extLst>
          </p:cNvPr>
          <p:cNvSpPr txBox="1">
            <a:spLocks/>
          </p:cNvSpPr>
          <p:nvPr/>
        </p:nvSpPr>
        <p:spPr>
          <a:xfrm>
            <a:off x="203202" y="1447800"/>
            <a:ext cx="4673598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Integrate stormwater management into land use and transportation plans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AF1D390-2B50-40CE-ADE8-DBD4FC1C0D78}"/>
              </a:ext>
            </a:extLst>
          </p:cNvPr>
          <p:cNvSpPr txBox="1">
            <a:spLocks/>
          </p:cNvSpPr>
          <p:nvPr/>
        </p:nvSpPr>
        <p:spPr bwMode="auto">
          <a:xfrm>
            <a:off x="203202" y="152400"/>
            <a:ext cx="58345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ON TO 2050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2582152-3999-4B67-A970-22AFAFDB3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4348" r="50471" b="3248"/>
          <a:stretch/>
        </p:blipFill>
        <p:spPr bwMode="auto">
          <a:xfrm>
            <a:off x="6154209" y="152400"/>
            <a:ext cx="596159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FC18671-1243-4A87-A93A-4A7124695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38" r="25409" b="9687"/>
          <a:stretch/>
        </p:blipFill>
        <p:spPr bwMode="auto">
          <a:xfrm>
            <a:off x="6154209" y="152401"/>
            <a:ext cx="596159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7239000" cy="2743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Jared Patton,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AICP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(312) 386-8623</a:t>
            </a:r>
            <a:b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latin typeface="Arial"/>
                <a:cs typeface="Arial"/>
                <a:hlinkClick r:id="rId4"/>
              </a:rPr>
              <a:t>jpatton@cmap.illinois.gov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1143000" cy="3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fade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84DBF3-1916-4ECF-A8FC-99B8536D6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planning agency for the 7 counties of northeastern Illinois</a:t>
            </a:r>
          </a:p>
          <a:p>
            <a:r>
              <a:rPr lang="en-US" dirty="0"/>
              <a:t>Transportation programing </a:t>
            </a:r>
          </a:p>
          <a:p>
            <a:r>
              <a:rPr lang="en-US" dirty="0"/>
              <a:t>Land use planning and analysis</a:t>
            </a:r>
          </a:p>
          <a:p>
            <a:r>
              <a:rPr lang="en-US" dirty="0"/>
              <a:t>ON TO 2050</a:t>
            </a:r>
          </a:p>
          <a:p>
            <a:pPr lvl="1"/>
            <a:r>
              <a:rPr lang="en-US" dirty="0"/>
              <a:t>Resilience </a:t>
            </a:r>
          </a:p>
          <a:p>
            <a:pPr lvl="1"/>
            <a:r>
              <a:rPr lang="en-US" dirty="0"/>
              <a:t>Inclusive Growth</a:t>
            </a:r>
          </a:p>
          <a:p>
            <a:pPr lvl="1"/>
            <a:r>
              <a:rPr lang="en-US" dirty="0"/>
              <a:t>Prioritized Investment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BD0A5F2-B48A-45B7-9665-433B3C37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CMAP?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6B463A6D-93D6-40B2-AE13-48FDCC80B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4572002" cy="66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970D7-2F17-4DC4-9554-E7A38D6F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Climate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5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D352AAC-B24B-4877-B407-447641D4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8" y="381000"/>
            <a:ext cx="2283777" cy="29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74973B6E-4FFA-42B0-A706-F6A5BA1E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8" y="381000"/>
            <a:ext cx="2283777" cy="29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1E2AB83-8597-481F-9E14-57A819E0B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48" y="381000"/>
            <a:ext cx="2283777" cy="29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8AE2D613-A548-4519-9965-A7785A4D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299" y="381000"/>
            <a:ext cx="2273301" cy="29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5AB0755-54FA-4F2D-AAF5-19A78108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" y="3362120"/>
            <a:ext cx="2273301" cy="29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xmlns="" id="{6AC45737-D050-47B6-891B-13BD38AA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298" y="3352800"/>
            <a:ext cx="2273301" cy="29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24FCCA4C-55E7-4E72-A30E-4A92192C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48" y="3352800"/>
            <a:ext cx="2283777" cy="29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xmlns="" id="{7C0D1082-7A58-4206-BFD4-059B5465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8" y="3352800"/>
            <a:ext cx="2283777" cy="29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60A6BA9-125B-46E4-8F32-8C1C4623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81200"/>
            <a:ext cx="6103760" cy="1600200"/>
          </a:xfrm>
        </p:spPr>
        <p:txBody>
          <a:bodyPr/>
          <a:lstStyle/>
          <a:p>
            <a:r>
              <a:rPr lang="en-US" dirty="0"/>
              <a:t>Warmer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Wetter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More variable</a:t>
            </a:r>
          </a:p>
        </p:txBody>
      </p:sp>
    </p:spTree>
    <p:extLst>
      <p:ext uri="{BB962C8B-B14F-4D97-AF65-F5344CB8AC3E}">
        <p14:creationId xmlns:p14="http://schemas.microsoft.com/office/powerpoint/2010/main" val="51055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60A6BA9-125B-46E4-8F32-8C1C4623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81200"/>
            <a:ext cx="6103760" cy="1600200"/>
          </a:xfrm>
        </p:spPr>
        <p:txBody>
          <a:bodyPr/>
          <a:lstStyle/>
          <a:p>
            <a:r>
              <a:rPr lang="en-US" dirty="0"/>
              <a:t>Warmer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Wetter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More variable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1CD40B-4B52-459E-B79F-89EC6F0C655B}"/>
              </a:ext>
            </a:extLst>
          </p:cNvPr>
          <p:cNvSpPr/>
          <p:nvPr/>
        </p:nvSpPr>
        <p:spPr>
          <a:xfrm>
            <a:off x="152400" y="1981200"/>
            <a:ext cx="2971800" cy="838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79B3F97F-34EA-4F7A-A6D9-7BF7632B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6" y="238893"/>
            <a:ext cx="11314108" cy="63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7B1814CA-78A5-4B8C-A506-B4CEC615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9" y="238893"/>
            <a:ext cx="11824631" cy="623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N TO 2050 slid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98FB6E8C9B74B81AB665414ED0195" ma:contentTypeVersion="9" ma:contentTypeDescription="Create a new document." ma:contentTypeScope="" ma:versionID="1aac311e430f2666d9bca336872221f7">
  <xsd:schema xmlns:xsd="http://www.w3.org/2001/XMLSchema" xmlns:xs="http://www.w3.org/2001/XMLSchema" xmlns:p="http://schemas.microsoft.com/office/2006/metadata/properties" xmlns:ns3="34677b1c-3eb2-4b18-8ae0-3545d16effbd" xmlns:ns4="cc7f94bd-de4d-4c20-8db1-180db583238e" targetNamespace="http://schemas.microsoft.com/office/2006/metadata/properties" ma:root="true" ma:fieldsID="78f890beba949f5e09c5b2c61a1c18a3" ns3:_="" ns4:_="">
    <xsd:import namespace="34677b1c-3eb2-4b18-8ae0-3545d16effbd"/>
    <xsd:import namespace="cc7f94bd-de4d-4c20-8db1-180db58323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77b1c-3eb2-4b18-8ae0-3545d16eff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f94bd-de4d-4c20-8db1-180db5832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39235F-0CED-49D8-9AB7-2B96428AC0A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4677b1c-3eb2-4b18-8ae0-3545d16effbd"/>
    <ds:schemaRef ds:uri="http://schemas.microsoft.com/office/2006/documentManagement/types"/>
    <ds:schemaRef ds:uri="http://purl.org/dc/terms/"/>
    <ds:schemaRef ds:uri="cc7f94bd-de4d-4c20-8db1-180db583238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4FFD50-7292-4F90-A0A4-7F0514248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4D3018-2CA5-4DCB-A9C8-F01B5A6F8F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77b1c-3eb2-4b18-8ae0-3545d16effbd"/>
    <ds:schemaRef ds:uri="cc7f94bd-de4d-4c20-8db1-180db5832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15669</TotalTime>
  <Words>357</Words>
  <Application>Microsoft Macintosh PowerPoint</Application>
  <PresentationFormat>Widescreen</PresentationFormat>
  <Paragraphs>98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 Light</vt:lpstr>
      <vt:lpstr>Calibri</vt:lpstr>
      <vt:lpstr>ON TO 2050 slides</vt:lpstr>
      <vt:lpstr>Custom Design</vt:lpstr>
      <vt:lpstr>Going ON TO 2050 The new comprehensive plan  for Chicagoland</vt:lpstr>
      <vt:lpstr>Agenda   1) CMAP overview  2) Climate trends  3) Strategies</vt:lpstr>
      <vt:lpstr>Who is CMAP? </vt:lpstr>
      <vt:lpstr>Climate trends</vt:lpstr>
      <vt:lpstr>PowerPoint Presentation</vt:lpstr>
      <vt:lpstr>Warmer   Wetter  More variable</vt:lpstr>
      <vt:lpstr>Warmer   Wetter  More variable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</vt:lpstr>
      <vt:lpstr>Flood Susceptibility Index (FSI)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Jared Patton, AICP  (312) 386-8623 jpatton@cmap.illinois.gov  </vt:lpstr>
    </vt:vector>
  </TitlesOfParts>
  <Company>Chicago Metropolitan Agency For Planning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ealeman</dc:creator>
  <cp:lastModifiedBy>Microsoft account</cp:lastModifiedBy>
  <cp:revision>1999</cp:revision>
  <cp:lastPrinted>2017-06-21T19:33:17Z</cp:lastPrinted>
  <dcterms:created xsi:type="dcterms:W3CDTF">2010-05-13T19:38:49Z</dcterms:created>
  <dcterms:modified xsi:type="dcterms:W3CDTF">2020-05-07T19:15:20Z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0x01010015498FB6E8C9B74B81AB665414ED0195</vt:lpwstr>
  </property>
</Properties>
</file>