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Lst>
  <p:notesMasterIdLst>
    <p:notesMasterId r:id="rId66"/>
  </p:notesMasterIdLst>
  <p:handoutMasterIdLst>
    <p:handoutMasterId r:id="rId67"/>
  </p:handoutMasterIdLst>
  <p:sldIdLst>
    <p:sldId id="370" r:id="rId3"/>
    <p:sldId id="387" r:id="rId4"/>
    <p:sldId id="388" r:id="rId5"/>
    <p:sldId id="371" r:id="rId6"/>
    <p:sldId id="372" r:id="rId7"/>
    <p:sldId id="392" r:id="rId8"/>
    <p:sldId id="390" r:id="rId9"/>
    <p:sldId id="389" r:id="rId10"/>
    <p:sldId id="373" r:id="rId11"/>
    <p:sldId id="374" r:id="rId12"/>
    <p:sldId id="375" r:id="rId13"/>
    <p:sldId id="386" r:id="rId14"/>
    <p:sldId id="378" r:id="rId15"/>
    <p:sldId id="385" r:id="rId16"/>
    <p:sldId id="382" r:id="rId17"/>
    <p:sldId id="367" r:id="rId18"/>
    <p:sldId id="391"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36" r:id="rId63"/>
    <p:sldId id="437" r:id="rId64"/>
    <p:sldId id="438"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51">
          <p15:clr>
            <a:srgbClr val="A4A3A4"/>
          </p15:clr>
        </p15:guide>
        <p15:guide id="2" pos="255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EL"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62570" autoAdjust="0"/>
  </p:normalViewPr>
  <p:slideViewPr>
    <p:cSldViewPr snapToGrid="0" snapToObjects="1">
      <p:cViewPr varScale="1">
        <p:scale>
          <a:sx n="101" d="100"/>
          <a:sy n="101" d="100"/>
        </p:scale>
        <p:origin x="-941" y="-72"/>
      </p:cViewPr>
      <p:guideLst>
        <p:guide orient="horz" pos="2051"/>
        <p:guide pos="255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66" d="100"/>
          <a:sy n="66" d="100"/>
        </p:scale>
        <p:origin x="-3091"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wilson:Documents:Res.%20Stock%20Analysis:QER%20Analysis:Pivot%20tables:state%20results%20graphs%202016.10.0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ewilson:Documents:Res.%20Stock%20Analysis:QER%20Analysis:Pivot%20tables:state%20results%20graphs%202016.10.0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tetreau\Documents\Projects\EITF\Los%20Alamitos\REOpt\Copy%20of%20Results%20Final%20Sizes_21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pPr>
            <a:r>
              <a:rPr lang="en-US" sz="1400" b="0" i="0" baseline="0" dirty="0" smtClean="0">
                <a:effectLst/>
              </a:rPr>
              <a:t>Per</a:t>
            </a:r>
            <a:r>
              <a:rPr lang="en-US" sz="1400" b="0" i="0" baseline="0" dirty="0">
                <a:effectLst/>
              </a:rPr>
              <a:t>-</a:t>
            </a:r>
            <a:r>
              <a:rPr lang="en-US" sz="1400" b="0" i="0" baseline="0" dirty="0" smtClean="0">
                <a:effectLst/>
              </a:rPr>
              <a:t>House</a:t>
            </a:r>
            <a:br>
              <a:rPr lang="en-US" sz="1400" b="0" i="0" baseline="0" dirty="0" smtClean="0">
                <a:effectLst/>
              </a:rPr>
            </a:br>
            <a:r>
              <a:rPr lang="en-US" sz="1400" b="0" i="0" baseline="0" dirty="0" smtClean="0">
                <a:effectLst/>
              </a:rPr>
              <a:t>Electricity Savings </a:t>
            </a:r>
            <a:r>
              <a:rPr lang="en-US" sz="1400" b="0" i="0" baseline="0" dirty="0">
                <a:effectLst/>
              </a:rPr>
              <a:t/>
            </a:r>
            <a:br>
              <a:rPr lang="en-US" sz="1400" b="0" i="0" baseline="0" dirty="0">
                <a:effectLst/>
              </a:rPr>
            </a:br>
            <a:r>
              <a:rPr lang="en-US" sz="1400" b="0" i="0" baseline="0" dirty="0">
                <a:effectLst/>
              </a:rPr>
              <a:t>[kWh/yr]</a:t>
            </a:r>
            <a:endParaRPr lang="en-US" sz="1400" dirty="0">
              <a:effectLst/>
            </a:endParaRPr>
          </a:p>
        </c:rich>
      </c:tx>
      <c:layout>
        <c:manualLayout>
          <c:xMode val="edge"/>
          <c:yMode val="edge"/>
          <c:x val="8.4905511811023598E-2"/>
          <c:y val="2.0378235032930202E-2"/>
        </c:manualLayout>
      </c:layout>
      <c:overlay val="0"/>
    </c:title>
    <c:autoTitleDeleted val="0"/>
    <c:plotArea>
      <c:layout>
        <c:manualLayout>
          <c:layoutTarget val="inner"/>
          <c:xMode val="edge"/>
          <c:yMode val="edge"/>
          <c:x val="5.0839916507836702E-2"/>
          <c:y val="0.231817473928349"/>
          <c:w val="0.65655013123359596"/>
          <c:h val="0.73923859301285599"/>
        </c:manualLayout>
      </c:layout>
      <c:barChart>
        <c:barDir val="bar"/>
        <c:grouping val="clustered"/>
        <c:varyColors val="0"/>
        <c:ser>
          <c:idx val="1"/>
          <c:order val="0"/>
          <c:tx>
            <c:strRef>
              <c:f>'v1'!$R$1</c:f>
              <c:strCache>
                <c:ptCount val="1"/>
                <c:pt idx="0">
                  <c:v>Average Per-House Energy Savings [Mbtu/yr]</c:v>
                </c:pt>
              </c:strCache>
            </c:strRef>
          </c:tx>
          <c:spPr>
            <a:solidFill>
              <a:schemeClr val="accent6"/>
            </a:solidFill>
          </c:spPr>
          <c:invertIfNegative val="0"/>
          <c:cat>
            <c:strRef>
              <c:f>'v4'!$A$2:$A$11</c:f>
              <c:strCache>
                <c:ptCount val="10"/>
                <c:pt idx="0">
                  <c:v>Upgrade Electric Furnace (and AC) to High-Eff. Heat Pump at wear out</c:v>
                </c:pt>
                <c:pt idx="1">
                  <c:v>Drill-and-Fill Wall Cavities</c:v>
                </c:pt>
                <c:pt idx="2">
                  <c:v>Ductless Heat Pump (displaces electric baseboard)</c:v>
                </c:pt>
                <c:pt idx="3">
                  <c:v>LED Lighting</c:v>
                </c:pt>
                <c:pt idx="4">
                  <c:v>Smart Thermostat</c:v>
                </c:pt>
                <c:pt idx="5">
                  <c:v>Upgrade Electric WH to HPWH (80 gal)</c:v>
                </c:pt>
                <c:pt idx="6">
                  <c:v>Duct Sealing &amp; Insulating</c:v>
                </c:pt>
                <c:pt idx="7">
                  <c:v>Foundation Wall Ins._x000d_(Bsmt, Crawl)</c:v>
                </c:pt>
                <c:pt idx="8">
                  <c:v>R-49 Attic Ins.</c:v>
                </c:pt>
                <c:pt idx="9">
                  <c:v>Air Sealing</c:v>
                </c:pt>
              </c:strCache>
            </c:strRef>
          </c:cat>
          <c:val>
            <c:numRef>
              <c:f>'v4'!$S$2:$S$11</c:f>
              <c:numCache>
                <c:formatCode>_-* #,##0.00_-;\-* #,##0.00_-;_-* "-"??_-;_-@_-</c:formatCode>
                <c:ptCount val="10"/>
                <c:pt idx="0">
                  <c:v>10855.5861202987</c:v>
                </c:pt>
                <c:pt idx="1">
                  <c:v>1786.2992855980849</c:v>
                </c:pt>
                <c:pt idx="2">
                  <c:v>8359.8995361315738</c:v>
                </c:pt>
                <c:pt idx="3">
                  <c:v>548.0372606370621</c:v>
                </c:pt>
                <c:pt idx="4">
                  <c:v>557.59280148285677</c:v>
                </c:pt>
                <c:pt idx="5">
                  <c:v>2638.1072822125111</c:v>
                </c:pt>
                <c:pt idx="6">
                  <c:v>656.9373525872104</c:v>
                </c:pt>
                <c:pt idx="7">
                  <c:v>1117.381509552378</c:v>
                </c:pt>
                <c:pt idx="8">
                  <c:v>702.87769277784196</c:v>
                </c:pt>
                <c:pt idx="9">
                  <c:v>405.80478464337</c:v>
                </c:pt>
              </c:numCache>
            </c:numRef>
          </c:val>
        </c:ser>
        <c:dLbls>
          <c:showLegendKey val="0"/>
          <c:showVal val="0"/>
          <c:showCatName val="0"/>
          <c:showSerName val="0"/>
          <c:showPercent val="0"/>
          <c:showBubbleSize val="0"/>
        </c:dLbls>
        <c:gapWidth val="25"/>
        <c:axId val="409015424"/>
        <c:axId val="409053056"/>
      </c:barChart>
      <c:catAx>
        <c:axId val="409015424"/>
        <c:scaling>
          <c:orientation val="maxMin"/>
        </c:scaling>
        <c:delete val="1"/>
        <c:axPos val="l"/>
        <c:majorTickMark val="out"/>
        <c:minorTickMark val="none"/>
        <c:tickLblPos val="nextTo"/>
        <c:crossAx val="409053056"/>
        <c:crosses val="autoZero"/>
        <c:auto val="1"/>
        <c:lblAlgn val="ctr"/>
        <c:lblOffset val="100"/>
        <c:noMultiLvlLbl val="0"/>
      </c:catAx>
      <c:valAx>
        <c:axId val="409053056"/>
        <c:scaling>
          <c:orientation val="minMax"/>
        </c:scaling>
        <c:delete val="0"/>
        <c:axPos val="t"/>
        <c:majorGridlines>
          <c:spPr>
            <a:ln>
              <a:solidFill>
                <a:schemeClr val="bg1">
                  <a:lumMod val="95000"/>
                </a:schemeClr>
              </a:solidFill>
            </a:ln>
          </c:spPr>
        </c:majorGridlines>
        <c:numFmt formatCode="_-* #,##0_-;\-* #,##0_-;_-* &quot;-&quot;_-;_-@_-" sourceLinked="0"/>
        <c:majorTickMark val="out"/>
        <c:minorTickMark val="none"/>
        <c:tickLblPos val="nextTo"/>
        <c:crossAx val="4090154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a:pPr>
            <a:r>
              <a:rPr lang="en-US" sz="1400" b="0" i="0" baseline="0" dirty="0" smtClean="0">
                <a:effectLst/>
              </a:rPr>
              <a:t>Statewide </a:t>
            </a:r>
            <a:br>
              <a:rPr lang="en-US" sz="1400" b="0" i="0" baseline="0" dirty="0" smtClean="0">
                <a:effectLst/>
              </a:rPr>
            </a:br>
            <a:r>
              <a:rPr lang="en-US" sz="1400" b="0" i="0" baseline="0" dirty="0" smtClean="0">
                <a:effectLst/>
              </a:rPr>
              <a:t>Electricity </a:t>
            </a:r>
            <a:r>
              <a:rPr lang="en-US" sz="1400" b="0" i="0" baseline="0" dirty="0">
                <a:effectLst/>
              </a:rPr>
              <a:t>S</a:t>
            </a:r>
            <a:r>
              <a:rPr lang="en-US" sz="1400" b="0" i="0" baseline="0" dirty="0" smtClean="0">
                <a:effectLst/>
              </a:rPr>
              <a:t>avings</a:t>
            </a:r>
            <a:endParaRPr lang="en-US" sz="1400" dirty="0">
              <a:effectLst/>
            </a:endParaRPr>
          </a:p>
          <a:p>
            <a:pPr algn="ctr">
              <a:defRPr/>
            </a:pPr>
            <a:r>
              <a:rPr lang="en-US" sz="1400" b="0" i="0" baseline="0" dirty="0">
                <a:effectLst/>
              </a:rPr>
              <a:t>[TWh/yr]</a:t>
            </a:r>
            <a:endParaRPr lang="en-US" sz="1400" dirty="0">
              <a:effectLst/>
            </a:endParaRPr>
          </a:p>
        </c:rich>
      </c:tx>
      <c:layout>
        <c:manualLayout>
          <c:xMode val="edge"/>
          <c:yMode val="edge"/>
          <c:x val="0.54040416299707095"/>
          <c:y val="1.6746587841048599E-2"/>
        </c:manualLayout>
      </c:layout>
      <c:overlay val="0"/>
    </c:title>
    <c:autoTitleDeleted val="0"/>
    <c:plotArea>
      <c:layout>
        <c:manualLayout>
          <c:layoutTarget val="inner"/>
          <c:xMode val="edge"/>
          <c:yMode val="edge"/>
          <c:x val="0.57382097630019402"/>
          <c:y val="0.22890412459185699"/>
          <c:w val="0.36449780768323897"/>
          <c:h val="0.72646617323450302"/>
        </c:manualLayout>
      </c:layout>
      <c:barChart>
        <c:barDir val="bar"/>
        <c:grouping val="clustered"/>
        <c:varyColors val="0"/>
        <c:ser>
          <c:idx val="0"/>
          <c:order val="0"/>
          <c:tx>
            <c:strRef>
              <c:f>'v1'!$M$1</c:f>
              <c:strCache>
                <c:ptCount val="1"/>
                <c:pt idx="0">
                  <c:v>Statewide energy savings [TBtu/yr]</c:v>
                </c:pt>
              </c:strCache>
            </c:strRef>
          </c:tx>
          <c:spPr>
            <a:solidFill>
              <a:srgbClr val="FFCC66"/>
            </a:solidFill>
          </c:spPr>
          <c:invertIfNegative val="0"/>
          <c:cat>
            <c:strRef>
              <c:f>'v4'!$A$2:$A$11</c:f>
              <c:strCache>
                <c:ptCount val="10"/>
                <c:pt idx="0">
                  <c:v>Upgrade Electric Furnace (and AC) to High-Eff. Heat Pump at wear out</c:v>
                </c:pt>
                <c:pt idx="1">
                  <c:v>Drill-and-Fill Wall Cavities</c:v>
                </c:pt>
                <c:pt idx="2">
                  <c:v>Ductless Heat Pump (displaces electric baseboard)</c:v>
                </c:pt>
                <c:pt idx="3">
                  <c:v>LED Lighting</c:v>
                </c:pt>
                <c:pt idx="4">
                  <c:v>Smart Thermostat</c:v>
                </c:pt>
                <c:pt idx="5">
                  <c:v>Upgrade Electric WH to HPWH (80 gal)</c:v>
                </c:pt>
                <c:pt idx="6">
                  <c:v>Duct Sealing &amp; Insulating</c:v>
                </c:pt>
                <c:pt idx="7">
                  <c:v>Foundation Wall Ins._x000d_(Bsmt, Crawl)</c:v>
                </c:pt>
                <c:pt idx="8">
                  <c:v>R-49 Attic Ins.</c:v>
                </c:pt>
                <c:pt idx="9">
                  <c:v>Air Sealing</c:v>
                </c:pt>
              </c:strCache>
            </c:strRef>
          </c:cat>
          <c:val>
            <c:numRef>
              <c:f>'v4'!$O$2:$O$11</c:f>
              <c:numCache>
                <c:formatCode>_-* #,##0_-;\-* #,##0_-;_-* "-"??_-;_-@_-</c:formatCode>
                <c:ptCount val="10"/>
                <c:pt idx="0">
                  <c:v>3327.1421594929998</c:v>
                </c:pt>
                <c:pt idx="1">
                  <c:v>1530.112261231</c:v>
                </c:pt>
                <c:pt idx="2">
                  <c:v>1182.6834778995001</c:v>
                </c:pt>
                <c:pt idx="3">
                  <c:v>1007.23220095225</c:v>
                </c:pt>
                <c:pt idx="4" formatCode="0.0">
                  <c:v>874.01619176024997</c:v>
                </c:pt>
                <c:pt idx="5">
                  <c:v>816.02659932899996</c:v>
                </c:pt>
                <c:pt idx="6">
                  <c:v>725.53360130399938</c:v>
                </c:pt>
                <c:pt idx="7" formatCode="0.0">
                  <c:v>723.62080931321816</c:v>
                </c:pt>
                <c:pt idx="8">
                  <c:v>557.72422394950001</c:v>
                </c:pt>
                <c:pt idx="9" formatCode="General">
                  <c:v>517.16847282749995</c:v>
                </c:pt>
              </c:numCache>
            </c:numRef>
          </c:val>
        </c:ser>
        <c:dLbls>
          <c:showLegendKey val="0"/>
          <c:showVal val="0"/>
          <c:showCatName val="0"/>
          <c:showSerName val="0"/>
          <c:showPercent val="0"/>
          <c:showBubbleSize val="0"/>
        </c:dLbls>
        <c:gapWidth val="25"/>
        <c:axId val="317675776"/>
        <c:axId val="403968000"/>
      </c:barChart>
      <c:catAx>
        <c:axId val="317675776"/>
        <c:scaling>
          <c:orientation val="maxMin"/>
        </c:scaling>
        <c:delete val="0"/>
        <c:axPos val="l"/>
        <c:majorTickMark val="out"/>
        <c:minorTickMark val="none"/>
        <c:tickLblPos val="nextTo"/>
        <c:txPr>
          <a:bodyPr/>
          <a:lstStyle/>
          <a:p>
            <a:pPr algn="r">
              <a:defRPr/>
            </a:pPr>
            <a:endParaRPr lang="en-US"/>
          </a:p>
        </c:txPr>
        <c:crossAx val="403968000"/>
        <c:crosses val="autoZero"/>
        <c:auto val="1"/>
        <c:lblAlgn val="ctr"/>
        <c:lblOffset val="100"/>
        <c:noMultiLvlLbl val="0"/>
      </c:catAx>
      <c:valAx>
        <c:axId val="403968000"/>
        <c:scaling>
          <c:orientation val="minMax"/>
        </c:scaling>
        <c:delete val="0"/>
        <c:axPos val="t"/>
        <c:majorGridlines>
          <c:spPr>
            <a:ln>
              <a:solidFill>
                <a:schemeClr val="bg1">
                  <a:lumMod val="95000"/>
                </a:schemeClr>
              </a:solidFill>
            </a:ln>
          </c:spPr>
        </c:majorGridlines>
        <c:numFmt formatCode="_-* #,##0_-;\-* #,##0_-;_-* &quot;-&quot;??_-;_-@_-" sourceLinked="1"/>
        <c:majorTickMark val="out"/>
        <c:minorTickMark val="none"/>
        <c:tickLblPos val="nextTo"/>
        <c:crossAx val="317675776"/>
        <c:crosses val="autoZero"/>
        <c:crossBetween val="between"/>
        <c:majorUnit val="1000"/>
        <c:dispUnits>
          <c:builtInUnit val="thousands"/>
        </c:dispUnits>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16893961156951"/>
          <c:y val="6.687919216188605E-2"/>
          <c:w val="0.86760482427739405"/>
          <c:h val="0.73564337208727293"/>
        </c:manualLayout>
      </c:layout>
      <c:areaChart>
        <c:grouping val="standard"/>
        <c:varyColors val="0"/>
        <c:ser>
          <c:idx val="2"/>
          <c:order val="0"/>
          <c:tx>
            <c:v>Base Case + 2.0 MW PV, 500 kWh Batt</c:v>
          </c:tx>
          <c:spPr>
            <a:solidFill>
              <a:schemeClr val="accent1"/>
            </a:solidFill>
          </c:spPr>
          <c:cat>
            <c:numRef>
              <c:f>Outages!$H$3:$H$16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Outages!$F$35:$F$48</c:f>
              <c:numCache>
                <c:formatCode>0%</c:formatCode>
                <c:ptCount val="14"/>
                <c:pt idx="0">
                  <c:v>1</c:v>
                </c:pt>
                <c:pt idx="1">
                  <c:v>1</c:v>
                </c:pt>
                <c:pt idx="2">
                  <c:v>1</c:v>
                </c:pt>
                <c:pt idx="3">
                  <c:v>1</c:v>
                </c:pt>
                <c:pt idx="4">
                  <c:v>1</c:v>
                </c:pt>
                <c:pt idx="5">
                  <c:v>1</c:v>
                </c:pt>
                <c:pt idx="6">
                  <c:v>0.98753894080996796</c:v>
                </c:pt>
                <c:pt idx="7">
                  <c:v>0.95870206489675502</c:v>
                </c:pt>
                <c:pt idx="8">
                  <c:v>0.88926174496644295</c:v>
                </c:pt>
                <c:pt idx="9">
                  <c:v>0.84364820846905597</c:v>
                </c:pt>
                <c:pt idx="10">
                  <c:v>0.74528301886792403</c:v>
                </c:pt>
                <c:pt idx="11">
                  <c:v>0.647887323943662</c:v>
                </c:pt>
                <c:pt idx="12">
                  <c:v>0.35830618892508098</c:v>
                </c:pt>
                <c:pt idx="13">
                  <c:v>0.28923076923076901</c:v>
                </c:pt>
              </c:numCache>
            </c:numRef>
          </c:val>
        </c:ser>
        <c:ser>
          <c:idx val="0"/>
          <c:order val="1"/>
          <c:tx>
            <c:v>Base Case + 625 kW PV, 175 kWh Batt</c:v>
          </c:tx>
          <c:spPr>
            <a:solidFill>
              <a:schemeClr val="tx2"/>
            </a:solidFill>
          </c:spPr>
          <c:cat>
            <c:numRef>
              <c:f>Outages!$H$3:$H$16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Outages!$F$20:$F$30</c:f>
              <c:numCache>
                <c:formatCode>0%</c:formatCode>
                <c:ptCount val="11"/>
                <c:pt idx="0">
                  <c:v>1</c:v>
                </c:pt>
                <c:pt idx="1">
                  <c:v>1</c:v>
                </c:pt>
                <c:pt idx="2">
                  <c:v>1</c:v>
                </c:pt>
                <c:pt idx="3">
                  <c:v>0.99</c:v>
                </c:pt>
                <c:pt idx="4">
                  <c:v>0.98170731707317105</c:v>
                </c:pt>
                <c:pt idx="5">
                  <c:v>0.91666666666666596</c:v>
                </c:pt>
                <c:pt idx="6">
                  <c:v>0.64423076923076905</c:v>
                </c:pt>
                <c:pt idx="7">
                  <c:v>0.29109589041095901</c:v>
                </c:pt>
                <c:pt idx="8">
                  <c:v>4.9535603715170302E-2</c:v>
                </c:pt>
                <c:pt idx="9">
                  <c:v>2.9069767441860499E-3</c:v>
                </c:pt>
                <c:pt idx="10">
                  <c:v>0</c:v>
                </c:pt>
              </c:numCache>
            </c:numRef>
          </c:val>
        </c:ser>
        <c:ser>
          <c:idx val="1"/>
          <c:order val="2"/>
          <c:tx>
            <c:v>Base Case</c:v>
          </c:tx>
          <c:spPr>
            <a:solidFill>
              <a:schemeClr val="bg1">
                <a:lumMod val="65000"/>
              </a:schemeClr>
            </a:solidFill>
          </c:spPr>
          <c:cat>
            <c:numRef>
              <c:f>Outages!$H$3:$H$16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Outages!$F$3:$F$13</c:f>
              <c:numCache>
                <c:formatCode>0.00%</c:formatCode>
                <c:ptCount val="11"/>
                <c:pt idx="0">
                  <c:v>1</c:v>
                </c:pt>
                <c:pt idx="1">
                  <c:v>1</c:v>
                </c:pt>
                <c:pt idx="2">
                  <c:v>1</c:v>
                </c:pt>
                <c:pt idx="3">
                  <c:v>0.99915397631133696</c:v>
                </c:pt>
                <c:pt idx="4">
                  <c:v>0.95213228894691004</c:v>
                </c:pt>
                <c:pt idx="5">
                  <c:v>0.63047285464098102</c:v>
                </c:pt>
                <c:pt idx="6">
                  <c:v>0.14920071047957401</c:v>
                </c:pt>
                <c:pt idx="7">
                  <c:v>6.1082024432809797E-3</c:v>
                </c:pt>
                <c:pt idx="8">
                  <c:v>0</c:v>
                </c:pt>
                <c:pt idx="9">
                  <c:v>0</c:v>
                </c:pt>
              </c:numCache>
            </c:numRef>
          </c:val>
        </c:ser>
        <c:dLbls>
          <c:showLegendKey val="0"/>
          <c:showVal val="0"/>
          <c:showCatName val="0"/>
          <c:showSerName val="0"/>
          <c:showPercent val="0"/>
          <c:showBubbleSize val="0"/>
        </c:dLbls>
        <c:axId val="412456064"/>
        <c:axId val="412457984"/>
      </c:areaChart>
      <c:scatterChart>
        <c:scatterStyle val="smoothMarker"/>
        <c:varyColors val="0"/>
        <c:ser>
          <c:idx val="3"/>
          <c:order val="3"/>
          <c:tx>
            <c:v>Outage Survivability</c:v>
          </c:tx>
          <c:spPr>
            <a:ln w="25400">
              <a:solidFill>
                <a:srgbClr val="090A0B"/>
              </a:solidFill>
            </a:ln>
          </c:spPr>
          <c:marker>
            <c:symbol val="none"/>
          </c:marker>
          <c:xVal>
            <c:numRef>
              <c:f>Outages!$J$24:$J$25</c:f>
              <c:numCache>
                <c:formatCode>General</c:formatCode>
                <c:ptCount val="2"/>
                <c:pt idx="0">
                  <c:v>1</c:v>
                </c:pt>
                <c:pt idx="1">
                  <c:v>14</c:v>
                </c:pt>
              </c:numCache>
            </c:numRef>
          </c:xVal>
          <c:yVal>
            <c:numRef>
              <c:f>Outages!$K$24:$K$25</c:f>
              <c:numCache>
                <c:formatCode>0%</c:formatCode>
                <c:ptCount val="2"/>
                <c:pt idx="0">
                  <c:v>0.9</c:v>
                </c:pt>
                <c:pt idx="1">
                  <c:v>0.9</c:v>
                </c:pt>
              </c:numCache>
            </c:numRef>
          </c:yVal>
          <c:smooth val="1"/>
        </c:ser>
        <c:ser>
          <c:idx val="4"/>
          <c:order val="4"/>
          <c:tx>
            <c:v>base</c:v>
          </c:tx>
          <c:spPr>
            <a:ln>
              <a:noFill/>
            </a:ln>
          </c:spPr>
          <c:marker>
            <c:symbol val="circle"/>
            <c:size val="7"/>
            <c:spPr>
              <a:noFill/>
              <a:ln w="19050">
                <a:solidFill>
                  <a:srgbClr val="FF0000"/>
                </a:solidFill>
              </a:ln>
            </c:spPr>
          </c:marker>
          <c:errBars>
            <c:errDir val="y"/>
            <c:errBarType val="minus"/>
            <c:errValType val="fixedVal"/>
            <c:noEndCap val="0"/>
            <c:val val="1"/>
            <c:spPr>
              <a:ln>
                <a:solidFill>
                  <a:srgbClr val="090A0B"/>
                </a:solidFill>
                <a:prstDash val="dash"/>
              </a:ln>
            </c:spPr>
          </c:errBars>
          <c:errBars>
            <c:errDir val="x"/>
            <c:errBarType val="both"/>
            <c:errValType val="stdErr"/>
            <c:noEndCap val="0"/>
          </c:errBars>
          <c:xVal>
            <c:numRef>
              <c:f>Outages!$H$24</c:f>
              <c:numCache>
                <c:formatCode>General</c:formatCode>
                <c:ptCount val="1"/>
                <c:pt idx="0">
                  <c:v>5.1499999999999986</c:v>
                </c:pt>
              </c:numCache>
            </c:numRef>
          </c:xVal>
          <c:yVal>
            <c:numRef>
              <c:f>Outages!$I$24</c:f>
              <c:numCache>
                <c:formatCode>0%</c:formatCode>
                <c:ptCount val="1"/>
                <c:pt idx="0">
                  <c:v>0.9</c:v>
                </c:pt>
              </c:numCache>
            </c:numRef>
          </c:yVal>
          <c:smooth val="1"/>
        </c:ser>
        <c:ser>
          <c:idx val="5"/>
          <c:order val="5"/>
          <c:tx>
            <c:v>scenario 1</c:v>
          </c:tx>
          <c:marker>
            <c:symbol val="circle"/>
            <c:size val="7"/>
            <c:spPr>
              <a:noFill/>
              <a:ln w="19050">
                <a:solidFill>
                  <a:srgbClr val="FF0000"/>
                </a:solidFill>
              </a:ln>
            </c:spPr>
          </c:marker>
          <c:errBars>
            <c:errDir val="y"/>
            <c:errBarType val="minus"/>
            <c:errValType val="fixedVal"/>
            <c:noEndCap val="1"/>
            <c:val val="1"/>
            <c:spPr>
              <a:ln>
                <a:solidFill>
                  <a:srgbClr val="090A0B"/>
                </a:solidFill>
                <a:prstDash val="dash"/>
              </a:ln>
            </c:spPr>
          </c:errBars>
          <c:xVal>
            <c:numRef>
              <c:f>Outages!$H$25</c:f>
              <c:numCache>
                <c:formatCode>General</c:formatCode>
                <c:ptCount val="1"/>
                <c:pt idx="0">
                  <c:v>6.1</c:v>
                </c:pt>
              </c:numCache>
            </c:numRef>
          </c:xVal>
          <c:yVal>
            <c:numRef>
              <c:f>Outages!$I$25</c:f>
              <c:numCache>
                <c:formatCode>0%</c:formatCode>
                <c:ptCount val="1"/>
                <c:pt idx="0">
                  <c:v>0.9</c:v>
                </c:pt>
              </c:numCache>
            </c:numRef>
          </c:yVal>
          <c:smooth val="1"/>
        </c:ser>
        <c:ser>
          <c:idx val="6"/>
          <c:order val="6"/>
          <c:tx>
            <c:v>scenario 2</c:v>
          </c:tx>
          <c:marker>
            <c:symbol val="circle"/>
            <c:size val="7"/>
            <c:spPr>
              <a:noFill/>
              <a:ln w="19050">
                <a:solidFill>
                  <a:srgbClr val="FF0000"/>
                </a:solidFill>
              </a:ln>
            </c:spPr>
          </c:marker>
          <c:errBars>
            <c:errDir val="y"/>
            <c:errBarType val="minus"/>
            <c:errValType val="fixedVal"/>
            <c:noEndCap val="0"/>
            <c:val val="1"/>
            <c:spPr>
              <a:ln>
                <a:solidFill>
                  <a:srgbClr val="090A0B"/>
                </a:solidFill>
                <a:prstDash val="dash"/>
              </a:ln>
            </c:spPr>
          </c:errBars>
          <c:xVal>
            <c:numRef>
              <c:f>Outages!$H$26</c:f>
              <c:numCache>
                <c:formatCode>General</c:formatCode>
                <c:ptCount val="1"/>
                <c:pt idx="0">
                  <c:v>9</c:v>
                </c:pt>
              </c:numCache>
            </c:numRef>
          </c:xVal>
          <c:yVal>
            <c:numRef>
              <c:f>Outages!$I$26</c:f>
              <c:numCache>
                <c:formatCode>0%</c:formatCode>
                <c:ptCount val="1"/>
                <c:pt idx="0">
                  <c:v>0.9</c:v>
                </c:pt>
              </c:numCache>
            </c:numRef>
          </c:yVal>
          <c:smooth val="1"/>
        </c:ser>
        <c:dLbls>
          <c:showLegendKey val="0"/>
          <c:showVal val="0"/>
          <c:showCatName val="0"/>
          <c:showSerName val="0"/>
          <c:showPercent val="0"/>
          <c:showBubbleSize val="0"/>
        </c:dLbls>
        <c:axId val="412456064"/>
        <c:axId val="412457984"/>
      </c:scatterChart>
      <c:catAx>
        <c:axId val="412456064"/>
        <c:scaling>
          <c:orientation val="minMax"/>
        </c:scaling>
        <c:delete val="0"/>
        <c:axPos val="b"/>
        <c:majorGridlines/>
        <c:title>
          <c:tx>
            <c:rich>
              <a:bodyPr/>
              <a:lstStyle/>
              <a:p>
                <a:pPr>
                  <a:defRPr b="0"/>
                </a:pPr>
                <a:r>
                  <a:rPr lang="en-US" b="0"/>
                  <a:t>Length of Outage [Days]</a:t>
                </a:r>
              </a:p>
            </c:rich>
          </c:tx>
          <c:layout/>
          <c:overlay val="0"/>
        </c:title>
        <c:numFmt formatCode="General" sourceLinked="1"/>
        <c:majorTickMark val="out"/>
        <c:minorTickMark val="none"/>
        <c:tickLblPos val="nextTo"/>
        <c:txPr>
          <a:bodyPr rot="0"/>
          <a:lstStyle/>
          <a:p>
            <a:pPr>
              <a:defRPr b="0"/>
            </a:pPr>
            <a:endParaRPr lang="en-US"/>
          </a:p>
        </c:txPr>
        <c:crossAx val="412457984"/>
        <c:crosses val="autoZero"/>
        <c:auto val="1"/>
        <c:lblAlgn val="ctr"/>
        <c:lblOffset val="100"/>
        <c:noMultiLvlLbl val="0"/>
      </c:catAx>
      <c:valAx>
        <c:axId val="412457984"/>
        <c:scaling>
          <c:orientation val="minMax"/>
          <c:max val="1"/>
          <c:min val="0"/>
        </c:scaling>
        <c:delete val="0"/>
        <c:axPos val="l"/>
        <c:majorGridlines/>
        <c:title>
          <c:tx>
            <c:rich>
              <a:bodyPr rot="-5400000" vert="horz"/>
              <a:lstStyle/>
              <a:p>
                <a:pPr>
                  <a:defRPr b="0"/>
                </a:pPr>
                <a:r>
                  <a:rPr lang="en-US" b="0"/>
                  <a:t>Probability of Surviving Outage [%]</a:t>
                </a:r>
              </a:p>
            </c:rich>
          </c:tx>
          <c:layout>
            <c:manualLayout>
              <c:xMode val="edge"/>
              <c:yMode val="edge"/>
              <c:x val="1.8377694543543099E-2"/>
              <c:y val="0.15300049960242901"/>
            </c:manualLayout>
          </c:layout>
          <c:overlay val="0"/>
        </c:title>
        <c:numFmt formatCode="0%" sourceLinked="0"/>
        <c:majorTickMark val="out"/>
        <c:minorTickMark val="none"/>
        <c:tickLblPos val="nextTo"/>
        <c:txPr>
          <a:bodyPr/>
          <a:lstStyle/>
          <a:p>
            <a:pPr>
              <a:defRPr b="0"/>
            </a:pPr>
            <a:endParaRPr lang="en-US"/>
          </a:p>
        </c:txPr>
        <c:crossAx val="412456064"/>
        <c:crosses val="autoZero"/>
        <c:crossBetween val="midCat"/>
        <c:majorUnit val="0.2"/>
      </c:valAx>
    </c:plotArea>
    <c:plotVisOnly val="1"/>
    <c:dispBlanksAs val="gap"/>
    <c:showDLblsOverMax val="0"/>
  </c:chart>
  <c:spPr>
    <a:ln>
      <a:noFill/>
    </a:ln>
  </c:spPr>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2DCE88-7797-456C-A0C6-F29864AD7F93}" type="datetimeFigureOut">
              <a:rPr lang="en-US" smtClean="0"/>
              <a:t>6/20/2017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6D8E9D5-C64F-48F7-9527-F6955330CB36}" type="slidenum">
              <a:rPr lang="en-US" smtClean="0"/>
              <a:t>‹#›</a:t>
            </a:fld>
            <a:endParaRPr lang="en-US"/>
          </a:p>
        </p:txBody>
      </p:sp>
    </p:spTree>
    <p:extLst>
      <p:ext uri="{BB962C8B-B14F-4D97-AF65-F5344CB8AC3E}">
        <p14:creationId xmlns:p14="http://schemas.microsoft.com/office/powerpoint/2010/main" val="961142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a:defRPr>
            </a:lvl1pPr>
          </a:lstStyle>
          <a:p>
            <a:fld id="{B376CFEB-F550-4D62-BF2B-5D5CD8BA2F55}" type="datetimeFigureOut">
              <a:rPr lang="en-US" smtClean="0"/>
              <a:pPr/>
              <a:t>6/20/2017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a:defRPr>
            </a:lvl1pPr>
          </a:lstStyle>
          <a:p>
            <a:fld id="{741BEC74-3D1D-45FD-80C7-5381F9E2D383}" type="slidenum">
              <a:rPr lang="en-US" smtClean="0"/>
              <a:pPr/>
              <a:t>‹#›</a:t>
            </a:fld>
            <a:endParaRPr lang="en-US" dirty="0"/>
          </a:p>
        </p:txBody>
      </p:sp>
    </p:spTree>
    <p:extLst>
      <p:ext uri="{BB962C8B-B14F-4D97-AF65-F5344CB8AC3E}">
        <p14:creationId xmlns:p14="http://schemas.microsoft.com/office/powerpoint/2010/main" val="97368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name is Erin Nobler and</a:t>
            </a:r>
            <a:r>
              <a:rPr lang="en-US" baseline="0" dirty="0" smtClean="0"/>
              <a:t> I’m the lead of the Solar Technical Assistance Team under the Soft Cost Portfolio of the Solar Program.  Based on this, you may see that a lot of the examples I provide will be from that program.  I’m going to provide a brief overview of our programs through recent efforts and project examples.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similarity you will see as I go through this presentation, is that FEMP and S&amp;L both draw upon the depth of the lab to bring the best possible information to the audience. As with FEMP: </a:t>
            </a:r>
            <a:r>
              <a:rPr lang="en-US" sz="1200" kern="1200" baseline="0" dirty="0" smtClean="0">
                <a:solidFill>
                  <a:schemeClr val="tx1"/>
                </a:solidFill>
                <a:latin typeface="Arial"/>
                <a:ea typeface="+mn-ea"/>
                <a:cs typeface="+mn-cs"/>
              </a:rPr>
              <a:t>To meet the needs of the end user, we draw on the most relevant technology programs, tools and knowledge to reach our audience. </a:t>
            </a:r>
            <a:endParaRPr lang="en-US" sz="1200" kern="1200" dirty="0" smtClean="0">
              <a:solidFill>
                <a:schemeClr val="tx1"/>
              </a:solidFill>
              <a:latin typeface="Arial"/>
              <a:ea typeface="+mn-ea"/>
              <a:cs typeface="+mn-cs"/>
            </a:endParaRPr>
          </a:p>
          <a:p>
            <a:endParaRPr lang="en-US" baseline="0" dirty="0" smtClean="0"/>
          </a:p>
          <a:p>
            <a:endParaRPr lang="en-US" sz="1200" kern="1200" baseline="0" dirty="0" smtClean="0">
              <a:solidFill>
                <a:schemeClr val="tx1"/>
              </a:solidFill>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a:t>
            </a:fld>
            <a:endParaRPr lang="en-US" dirty="0"/>
          </a:p>
        </p:txBody>
      </p:sp>
    </p:spTree>
    <p:extLst>
      <p:ext uri="{BB962C8B-B14F-4D97-AF65-F5344CB8AC3E}">
        <p14:creationId xmlns:p14="http://schemas.microsoft.com/office/powerpoint/2010/main" val="108136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great example of a</a:t>
            </a:r>
            <a:r>
              <a:rPr lang="en-US" baseline="0" dirty="0" smtClean="0"/>
              <a:t> project that led direction to decision making, is the Aspen project that was done by Joyce McLaren, one of our senior policy analysts here at the lab. </a:t>
            </a:r>
          </a:p>
          <a:p>
            <a:pPr marL="171450" indent="-171450">
              <a:buFont typeface="Arial" panose="020B0604020202020204" pitchFamily="34" charset="0"/>
              <a:buChar char="•"/>
            </a:pPr>
            <a:r>
              <a:rPr lang="en-US" sz="1200" kern="1200" dirty="0" smtClean="0">
                <a:solidFill>
                  <a:schemeClr val="tx1"/>
                </a:solidFill>
                <a:effectLst/>
                <a:latin typeface="Arial"/>
                <a:ea typeface="+mn-ea"/>
                <a:cs typeface="+mn-cs"/>
              </a:rPr>
              <a:t>NREL</a:t>
            </a:r>
            <a:r>
              <a:rPr lang="en-US" sz="1200" kern="1200" baseline="0" dirty="0" smtClean="0">
                <a:solidFill>
                  <a:schemeClr val="tx1"/>
                </a:solidFill>
                <a:effectLst/>
                <a:latin typeface="Arial"/>
                <a:ea typeface="+mn-ea"/>
                <a:cs typeface="+mn-cs"/>
              </a:rPr>
              <a:t> h</a:t>
            </a:r>
            <a:r>
              <a:rPr lang="en-US" sz="1200" kern="1200" dirty="0" smtClean="0">
                <a:solidFill>
                  <a:schemeClr val="tx1"/>
                </a:solidFill>
                <a:effectLst/>
                <a:latin typeface="Arial"/>
                <a:ea typeface="+mn-ea"/>
                <a:cs typeface="+mn-cs"/>
              </a:rPr>
              <a:t>elped aspen figure out how to get to 100% clean energy which they did in 2015</a:t>
            </a:r>
          </a:p>
          <a:p>
            <a:r>
              <a:rPr lang="en-US" sz="1200" kern="1200" dirty="0" smtClean="0">
                <a:solidFill>
                  <a:schemeClr val="tx1"/>
                </a:solidFill>
                <a:effectLst/>
                <a:latin typeface="Arial"/>
                <a:ea typeface="+mn-ea"/>
                <a:cs typeface="+mn-cs"/>
              </a:rPr>
              <a:t>We</a:t>
            </a:r>
            <a:r>
              <a:rPr lang="en-US" sz="1200" kern="1200" baseline="0" dirty="0" smtClean="0">
                <a:solidFill>
                  <a:schemeClr val="tx1"/>
                </a:solidFill>
                <a:effectLst/>
                <a:latin typeface="Arial"/>
                <a:ea typeface="+mn-ea"/>
                <a:cs typeface="+mn-cs"/>
              </a:rPr>
              <a:t> brought our expertise but made sure to use</a:t>
            </a:r>
            <a:r>
              <a:rPr lang="en-US" sz="1200" kern="1200" dirty="0" smtClean="0">
                <a:solidFill>
                  <a:schemeClr val="tx1"/>
                </a:solidFill>
                <a:effectLst/>
                <a:latin typeface="Arial"/>
                <a:ea typeface="+mn-ea"/>
                <a:cs typeface="+mn-cs"/>
              </a:rPr>
              <a:t> their stakeholder engagement process already in place</a:t>
            </a:r>
          </a:p>
          <a:p>
            <a:pPr marL="171450" indent="-171450">
              <a:buFont typeface="Arial" panose="020B0604020202020204" pitchFamily="34" charset="0"/>
              <a:buChar char="•"/>
            </a:pPr>
            <a:r>
              <a:rPr lang="en-US" sz="1200" kern="1200" dirty="0" err="1" smtClean="0">
                <a:solidFill>
                  <a:schemeClr val="tx1"/>
                </a:solidFill>
                <a:effectLst/>
                <a:latin typeface="Arial"/>
                <a:ea typeface="+mn-ea"/>
                <a:cs typeface="+mn-cs"/>
              </a:rPr>
              <a:t>REOpt</a:t>
            </a:r>
            <a:r>
              <a:rPr lang="en-US" sz="1200" kern="1200" dirty="0" smtClean="0">
                <a:solidFill>
                  <a:schemeClr val="tx1"/>
                </a:solidFill>
                <a:effectLst/>
                <a:latin typeface="Arial"/>
                <a:ea typeface="+mn-ea"/>
                <a:cs typeface="+mn-cs"/>
              </a:rPr>
              <a:t> was the primary tool used for the analysis</a:t>
            </a:r>
            <a:r>
              <a:rPr lang="en-US" sz="1200" kern="1200" baseline="0" dirty="0" smtClean="0">
                <a:solidFill>
                  <a:schemeClr val="tx1"/>
                </a:solidFill>
                <a:effectLst/>
                <a:latin typeface="Arial"/>
                <a:ea typeface="+mn-ea"/>
                <a:cs typeface="+mn-cs"/>
              </a:rPr>
              <a:t> </a:t>
            </a:r>
            <a:r>
              <a:rPr lang="en-US" sz="1200" kern="1200" dirty="0" smtClean="0">
                <a:solidFill>
                  <a:schemeClr val="tx1"/>
                </a:solidFill>
                <a:effectLst/>
                <a:latin typeface="Arial"/>
                <a:ea typeface="+mn-ea"/>
                <a:cs typeface="+mn-cs"/>
              </a:rPr>
              <a:t>(which, as you know,</a:t>
            </a:r>
            <a:r>
              <a:rPr lang="en-US" sz="1200" kern="1200" baseline="0" dirty="0" smtClean="0">
                <a:solidFill>
                  <a:schemeClr val="tx1"/>
                </a:solidFill>
                <a:effectLst/>
                <a:latin typeface="Arial"/>
                <a:ea typeface="+mn-ea"/>
                <a:cs typeface="+mn-cs"/>
              </a:rPr>
              <a:t> FEMP</a:t>
            </a:r>
            <a:r>
              <a:rPr lang="en-US" sz="1200" kern="1200" dirty="0" smtClean="0">
                <a:solidFill>
                  <a:schemeClr val="tx1"/>
                </a:solidFill>
                <a:effectLst/>
                <a:latin typeface="Arial"/>
                <a:ea typeface="+mn-ea"/>
                <a:cs typeface="+mn-cs"/>
              </a:rPr>
              <a:t> significantly</a:t>
            </a:r>
            <a:r>
              <a:rPr lang="en-US" sz="1200" kern="1200" baseline="0" dirty="0" smtClean="0">
                <a:solidFill>
                  <a:schemeClr val="tx1"/>
                </a:solidFill>
                <a:effectLst/>
                <a:latin typeface="Arial"/>
                <a:ea typeface="+mn-ea"/>
                <a:cs typeface="+mn-cs"/>
              </a:rPr>
              <a:t> </a:t>
            </a:r>
            <a:r>
              <a:rPr lang="en-US" sz="1200" kern="1200" dirty="0" smtClean="0">
                <a:solidFill>
                  <a:schemeClr val="tx1"/>
                </a:solidFill>
                <a:effectLst/>
                <a:latin typeface="Arial"/>
                <a:ea typeface="+mn-ea"/>
                <a:cs typeface="+mn-cs"/>
              </a:rPr>
              <a:t>contributed to) </a:t>
            </a:r>
          </a:p>
          <a:p>
            <a:r>
              <a:rPr lang="en-US" sz="1200" kern="1200" dirty="0" smtClean="0">
                <a:solidFill>
                  <a:schemeClr val="tx1"/>
                </a:solidFill>
                <a:effectLst/>
                <a:latin typeface="Arial"/>
                <a:ea typeface="+mn-ea"/>
                <a:cs typeface="+mn-cs"/>
              </a:rPr>
              <a:t>It was used to inform these engagements</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Arial"/>
                <a:ea typeface="+mn-ea"/>
                <a:cs typeface="+mn-cs"/>
              </a:rPr>
              <a:t>This project is a great example</a:t>
            </a:r>
            <a:r>
              <a:rPr lang="en-US" sz="1200" b="0" i="0" kern="1200" baseline="0" dirty="0" smtClean="0">
                <a:solidFill>
                  <a:schemeClr val="tx1"/>
                </a:solidFill>
                <a:effectLst/>
                <a:latin typeface="Arial"/>
                <a:ea typeface="+mn-ea"/>
                <a:cs typeface="+mn-cs"/>
              </a:rPr>
              <a:t> of us meeting the audience where they are - w</a:t>
            </a:r>
            <a:r>
              <a:rPr lang="en-US" sz="1200" b="0" i="0" kern="1200" dirty="0" smtClean="0">
                <a:solidFill>
                  <a:schemeClr val="tx1"/>
                </a:solidFill>
                <a:effectLst/>
                <a:latin typeface="Arial"/>
                <a:ea typeface="+mn-ea"/>
                <a:cs typeface="+mn-cs"/>
              </a:rPr>
              <a:t>hen we work with communities we consider other things besides just the technical analysis.</a:t>
            </a:r>
            <a:r>
              <a:rPr lang="en-US" sz="1200" b="0" i="0" kern="1200" baseline="0" dirty="0" smtClean="0">
                <a:solidFill>
                  <a:schemeClr val="tx1"/>
                </a:solidFill>
                <a:effectLst/>
                <a:latin typeface="Arial"/>
                <a:ea typeface="+mn-ea"/>
                <a:cs typeface="+mn-cs"/>
              </a:rPr>
              <a:t> Here, for example, </a:t>
            </a:r>
            <a:r>
              <a:rPr lang="en-US" sz="1200" b="0" i="0" kern="1200" dirty="0" smtClean="0">
                <a:solidFill>
                  <a:schemeClr val="tx1"/>
                </a:solidFill>
                <a:effectLst/>
                <a:latin typeface="Arial"/>
                <a:ea typeface="+mn-ea"/>
                <a:cs typeface="+mn-cs"/>
              </a:rPr>
              <a:t>community involvement and visibility</a:t>
            </a:r>
            <a:r>
              <a:rPr lang="en-US" sz="1200" b="0" i="0" kern="1200" baseline="0" dirty="0" smtClean="0">
                <a:solidFill>
                  <a:schemeClr val="tx1"/>
                </a:solidFill>
                <a:effectLst/>
                <a:latin typeface="Arial"/>
                <a:ea typeface="+mn-ea"/>
                <a:cs typeface="+mn-cs"/>
              </a:rPr>
              <a:t> were important factors in the </a:t>
            </a:r>
            <a:r>
              <a:rPr lang="en-US" sz="1200" b="0" i="0" kern="1200" baseline="0" dirty="0" err="1" smtClean="0">
                <a:solidFill>
                  <a:schemeClr val="tx1"/>
                </a:solidFill>
                <a:effectLst/>
                <a:latin typeface="Arial"/>
                <a:ea typeface="+mn-ea"/>
                <a:cs typeface="+mn-cs"/>
              </a:rPr>
              <a:t>decisionmaking</a:t>
            </a:r>
            <a:r>
              <a:rPr lang="en-US" sz="1200" b="0" i="0" kern="1200" baseline="0" dirty="0" smtClean="0">
                <a:solidFill>
                  <a:schemeClr val="tx1"/>
                </a:solidFill>
                <a:effectLst/>
                <a:latin typeface="Arial"/>
                <a:ea typeface="+mn-ea"/>
                <a:cs typeface="+mn-cs"/>
              </a:rPr>
              <a:t>, along with the </a:t>
            </a:r>
            <a:r>
              <a:rPr lang="en-US" sz="1200" b="0" i="0" kern="1200" baseline="0" dirty="0" err="1" smtClean="0">
                <a:solidFill>
                  <a:schemeClr val="tx1"/>
                </a:solidFill>
                <a:effectLst/>
                <a:latin typeface="Arial"/>
                <a:ea typeface="+mn-ea"/>
                <a:cs typeface="+mn-cs"/>
              </a:rPr>
              <a:t>Lifcycle</a:t>
            </a:r>
            <a:r>
              <a:rPr lang="en-US" sz="1200" b="0" i="0" kern="1200" baseline="0" dirty="0" smtClean="0">
                <a:solidFill>
                  <a:schemeClr val="tx1"/>
                </a:solidFill>
                <a:effectLst/>
                <a:latin typeface="Arial"/>
                <a:ea typeface="+mn-ea"/>
                <a:cs typeface="+mn-cs"/>
              </a:rPr>
              <a:t> cost analysis of the technologies.</a:t>
            </a:r>
            <a:endParaRPr lang="en-US" sz="1200" b="0" i="0" kern="1200" dirty="0" smtClean="0">
              <a:solidFill>
                <a:schemeClr val="tx1"/>
              </a:solidFill>
              <a:effectLst/>
              <a:latin typeface="Arial"/>
              <a:ea typeface="+mn-ea"/>
              <a:cs typeface="+mn-cs"/>
            </a:endParaRPr>
          </a:p>
          <a:p>
            <a:pPr rtl="0" fontAlgn="ctr"/>
            <a:endParaRPr lang="en-US" sz="1200" b="0" i="0" kern="1200" dirty="0" smtClean="0">
              <a:solidFill>
                <a:schemeClr val="tx1"/>
              </a:solidFill>
              <a:effectLst/>
              <a:latin typeface="Arial"/>
              <a:ea typeface="+mn-ea"/>
              <a:cs typeface="+mn-cs"/>
            </a:endParaRPr>
          </a:p>
          <a:p>
            <a:pPr rtl="0" fontAlgn="ctr"/>
            <a:r>
              <a:rPr lang="en-US" sz="1200" b="0" i="0" kern="1200" dirty="0" smtClean="0">
                <a:solidFill>
                  <a:schemeClr val="tx1"/>
                </a:solidFill>
                <a:effectLst/>
                <a:latin typeface="Arial"/>
                <a:ea typeface="+mn-ea"/>
                <a:cs typeface="+mn-cs"/>
              </a:rPr>
              <a:t>(Aspen</a:t>
            </a:r>
            <a:r>
              <a:rPr lang="en-US" sz="1200" b="0" i="0" kern="1200" baseline="0" dirty="0" smtClean="0">
                <a:solidFill>
                  <a:schemeClr val="tx1"/>
                </a:solidFill>
                <a:effectLst/>
                <a:latin typeface="Arial"/>
                <a:ea typeface="+mn-ea"/>
                <a:cs typeface="+mn-cs"/>
              </a:rPr>
              <a:t> </a:t>
            </a:r>
            <a:r>
              <a:rPr lang="en-US" sz="1200" b="0" i="0" kern="1200" dirty="0" smtClean="0">
                <a:solidFill>
                  <a:schemeClr val="tx1"/>
                </a:solidFill>
                <a:effectLst/>
                <a:latin typeface="Arial"/>
                <a:ea typeface="+mn-ea"/>
                <a:cs typeface="+mn-cs"/>
              </a:rPr>
              <a:t>chose something that we would not have anticipated or advocated for (they bought RECS) - this proves that we're neutral in our assistance and informing role)</a:t>
            </a:r>
          </a:p>
          <a:p>
            <a:pPr rtl="0" fontAlgn="ctr"/>
            <a:endParaRPr lang="en-US" sz="1200" b="0" i="0" kern="1200" dirty="0" smtClean="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11</a:t>
            </a:fld>
            <a:endParaRPr lang="en-US" dirty="0"/>
          </a:p>
        </p:txBody>
      </p:sp>
    </p:spTree>
    <p:extLst>
      <p:ext uri="{BB962C8B-B14F-4D97-AF65-F5344CB8AC3E}">
        <p14:creationId xmlns:p14="http://schemas.microsoft.com/office/powerpoint/2010/main" val="163018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example out of our Solar Technical Assistance Team program that highlights the use of data, tools and analysis to inform decisio</a:t>
            </a:r>
            <a:r>
              <a:rPr lang="en-US" baseline="0" dirty="0" smtClean="0"/>
              <a:t>n making.</a:t>
            </a:r>
          </a:p>
          <a:p>
            <a:r>
              <a:rPr lang="en-US" baseline="0" dirty="0" smtClean="0"/>
              <a:t>This was a request that came from the state of Utah, in regards to the screening of a soon to built correctional facility near Salt Lake.</a:t>
            </a:r>
          </a:p>
          <a:p>
            <a:r>
              <a:rPr lang="en-US" baseline="0" dirty="0" smtClean="0"/>
              <a:t>The analysis experts, Emma </a:t>
            </a:r>
            <a:r>
              <a:rPr lang="en-US" baseline="0" dirty="0" err="1" smtClean="0"/>
              <a:t>Elvquist</a:t>
            </a:r>
            <a:r>
              <a:rPr lang="en-US" baseline="0" dirty="0" smtClean="0"/>
              <a:t> in particular, used the </a:t>
            </a:r>
            <a:r>
              <a:rPr lang="en-US" baseline="0" dirty="0" err="1" smtClean="0"/>
              <a:t>ReOpt</a:t>
            </a:r>
            <a:r>
              <a:rPr lang="en-US" baseline="0" dirty="0" smtClean="0"/>
              <a:t> tool – which is heavily supported by FEMP, to inform this analysis.</a:t>
            </a:r>
          </a:p>
          <a:p>
            <a:endParaRPr lang="en-US" baseline="0" dirty="0" smtClean="0"/>
          </a:p>
          <a:p>
            <a:r>
              <a:rPr lang="en-US" baseline="0" dirty="0" smtClean="0"/>
              <a:t>Emma was able to provide solid information to the state on the opportunities to use solar PV and storage on the new facility. We received really positive feedback from the customer here on the usefulness of the analysis (and how easy it was to digest) as well as the neutrality of the information. They mentioned on more than one occasion that they appreciated the fact that we weren’t just selling them solar, rather helping them understand the economic impacts of including it as part of the facility.</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12</a:t>
            </a:fld>
            <a:endParaRPr lang="en-US" dirty="0"/>
          </a:p>
        </p:txBody>
      </p:sp>
    </p:spTree>
    <p:extLst>
      <p:ext uri="{BB962C8B-B14F-4D97-AF65-F5344CB8AC3E}">
        <p14:creationId xmlns:p14="http://schemas.microsoft.com/office/powerpoint/2010/main" val="2384812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important that I wanted to point out, was the long list of EERE-supported tools</a:t>
            </a:r>
            <a:r>
              <a:rPr lang="en-US" baseline="0" dirty="0" smtClean="0"/>
              <a:t> that we’ve developed to create that credibility in decision support.</a:t>
            </a:r>
            <a:endParaRPr lang="en-US" dirty="0" smtClean="0"/>
          </a:p>
          <a:p>
            <a:r>
              <a:rPr lang="en-US" dirty="0" smtClean="0"/>
              <a:t>-we can reach way into the NREL arsenal of expert tools to</a:t>
            </a:r>
            <a:r>
              <a:rPr lang="en-US" baseline="0" dirty="0" smtClean="0"/>
              <a:t> understand energy markets and what policy or regulatory changes may effect them</a:t>
            </a:r>
          </a:p>
          <a:p>
            <a:r>
              <a:rPr lang="en-US" baseline="0" dirty="0" smtClean="0"/>
              <a:t>-This is a DG example</a:t>
            </a:r>
          </a:p>
          <a:p>
            <a:r>
              <a:rPr lang="en-US" baseline="0" dirty="0" smtClean="0"/>
              <a:t>-By having our collection of tools and analysis experts at the ready, we can provide credible, vetted decision making information into the hands of the decision makers who need it, all in a timely manner.</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13</a:t>
            </a:fld>
            <a:endParaRPr lang="en-US" dirty="0"/>
          </a:p>
        </p:txBody>
      </p:sp>
    </p:spTree>
    <p:extLst>
      <p:ext uri="{BB962C8B-B14F-4D97-AF65-F5344CB8AC3E}">
        <p14:creationId xmlns:p14="http://schemas.microsoft.com/office/powerpoint/2010/main" val="249030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I’ll go through some project highlights that focus on our program</a:t>
            </a:r>
            <a:r>
              <a:rPr lang="en-US" baseline="0" dirty="0" smtClean="0"/>
              <a:t> strategies of </a:t>
            </a:r>
          </a:p>
          <a:p>
            <a:pPr marL="228600" indent="-228600">
              <a:buAutoNum type="arabicParenR"/>
            </a:pPr>
            <a:r>
              <a:rPr lang="en-US" baseline="0" dirty="0" smtClean="0"/>
              <a:t>data development and data sharing</a:t>
            </a:r>
          </a:p>
          <a:p>
            <a:pPr marL="228600" indent="-228600">
              <a:buAutoNum type="arabicParenR"/>
            </a:pPr>
            <a:r>
              <a:rPr lang="en-US" baseline="0" dirty="0" smtClean="0"/>
              <a:t>analytics and </a:t>
            </a:r>
          </a:p>
          <a:p>
            <a:pPr marL="228600" indent="-228600">
              <a:buAutoNum type="arabicParenR"/>
            </a:pPr>
            <a:r>
              <a:rPr lang="en-US" baseline="0" dirty="0" smtClean="0"/>
              <a:t>direct technical assistance.</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14</a:t>
            </a:fld>
            <a:endParaRPr lang="en-US" dirty="0"/>
          </a:p>
        </p:txBody>
      </p:sp>
    </p:spTree>
    <p:extLst>
      <p:ext uri="{BB962C8B-B14F-4D97-AF65-F5344CB8AC3E}">
        <p14:creationId xmlns:p14="http://schemas.microsoft.com/office/powerpoint/2010/main" val="887575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lot of</a:t>
            </a:r>
            <a:r>
              <a:rPr lang="en-US" baseline="0" dirty="0" smtClean="0"/>
              <a:t> examples in the village and campus level, and we have even started to develop examples at the community and city level. </a:t>
            </a:r>
          </a:p>
          <a:p>
            <a:r>
              <a:rPr lang="en-US" baseline="0" dirty="0" smtClean="0"/>
              <a:t>Next up, we’re looking for holistic solutions that are high impact for multiple communities – providing impact at a scale that we haven’t reached yet</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15</a:t>
            </a:fld>
            <a:endParaRPr lang="en-US" dirty="0"/>
          </a:p>
        </p:txBody>
      </p:sp>
    </p:spTree>
    <p:extLst>
      <p:ext uri="{BB962C8B-B14F-4D97-AF65-F5344CB8AC3E}">
        <p14:creationId xmlns:p14="http://schemas.microsoft.com/office/powerpoint/2010/main" val="224579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that, I’ll stop there b/c</a:t>
            </a:r>
            <a:r>
              <a:rPr lang="en-US" baseline="0" dirty="0" smtClean="0"/>
              <a:t> I don’t want to take up too much time. I’m happy to speak to any of these projects in more detail. Thank you!</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16</a:t>
            </a:fld>
            <a:endParaRPr lang="en-US" dirty="0"/>
          </a:p>
        </p:txBody>
      </p:sp>
    </p:spTree>
    <p:extLst>
      <p:ext uri="{BB962C8B-B14F-4D97-AF65-F5344CB8AC3E}">
        <p14:creationId xmlns:p14="http://schemas.microsoft.com/office/powerpoint/2010/main" val="162059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b="1" i="1" dirty="0" smtClean="0"/>
          </a:p>
          <a:p>
            <a:r>
              <a:rPr lang="en-US" b="1" i="1" dirty="0" smtClean="0"/>
              <a:t>Sound </a:t>
            </a:r>
            <a:r>
              <a:rPr lang="en-US" b="1" i="1" dirty="0"/>
              <a:t>bite</a:t>
            </a:r>
            <a:r>
              <a:rPr lang="en-US" dirty="0"/>
              <a:t>: “If U.S. homeowners made all cost-effective energy efficient upgrades (based on NPV&gt;0) we could save 245,000 </a:t>
            </a:r>
            <a:r>
              <a:rPr lang="en-US" dirty="0" err="1"/>
              <a:t>GWh</a:t>
            </a:r>
            <a:r>
              <a:rPr lang="en-US" dirty="0"/>
              <a:t>/yr. Energy upgrades include situation-specific combinations of central AC, furnaces, HPs, water heaters, lighting and appliances at the time of replacement, as well as insulating walls, insulating ceilings, and performing air sealing and duct sealing.”</a:t>
            </a:r>
          </a:p>
          <a:p>
            <a:pPr defTabSz="931723">
              <a:defRPr/>
            </a:pPr>
            <a:r>
              <a:rPr lang="en-US" b="1" i="1" dirty="0"/>
              <a:t>Sound bite</a:t>
            </a:r>
            <a:r>
              <a:rPr lang="en-US" dirty="0"/>
              <a:t>: Fact sheets will be published this fall/winter, showing state-specific impacts of cost-effective EE upgrades</a:t>
            </a:r>
          </a:p>
          <a:p>
            <a:endParaRPr lang="en-US" b="1" dirty="0"/>
          </a:p>
          <a:p>
            <a:pPr defTabSz="931723">
              <a:defRPr/>
            </a:pPr>
            <a:r>
              <a:rPr lang="en-US" dirty="0"/>
              <a:t>“Cost-effective” means the upgrade has positive net present value for the home owner, using a 3% real discount rate and 30 year analysis period</a:t>
            </a:r>
            <a:endParaRPr lang="en-US" baseline="0" dirty="0" smtClean="0"/>
          </a:p>
          <a:p>
            <a:endParaRPr lang="en-US" baseline="0" dirty="0" smtClean="0"/>
          </a:p>
          <a:p>
            <a:r>
              <a:rPr lang="en-US" b="1" i="1" baseline="0" dirty="0" smtClean="0"/>
              <a:t>Map explanation</a:t>
            </a:r>
            <a:r>
              <a:rPr lang="en-US" baseline="0" dirty="0" smtClean="0"/>
              <a:t>: Bubble area represents the aggregated economic potential for each state. Bubble color represents the economic potential as a percentage of statewide electricity </a:t>
            </a:r>
          </a:p>
          <a:p>
            <a:endParaRPr lang="en-US" baseline="0" dirty="0" smtClean="0"/>
          </a:p>
          <a:p>
            <a:r>
              <a:rPr lang="en-US" baseline="0" dirty="0" smtClean="0"/>
              <a:t>******** Supplemental Information *********</a:t>
            </a:r>
          </a:p>
          <a:p>
            <a:r>
              <a:rPr lang="en-US" baseline="0" dirty="0" smtClean="0"/>
              <a:t>Map was generated using </a:t>
            </a:r>
            <a:r>
              <a:rPr lang="en-US" b="1" baseline="0" dirty="0" smtClean="0"/>
              <a:t>ResStock</a:t>
            </a:r>
            <a:r>
              <a:rPr lang="en-US" baseline="0" dirty="0" smtClean="0"/>
              <a:t>, a data-driven tool for m</a:t>
            </a:r>
            <a:r>
              <a:rPr lang="en-US" dirty="0" smtClean="0"/>
              <a:t>odeling the entire </a:t>
            </a:r>
            <a:r>
              <a:rPr lang="en-US" b="1" dirty="0" smtClean="0"/>
              <a:t>U.S. housing stock</a:t>
            </a:r>
            <a:r>
              <a:rPr lang="en-US" dirty="0" smtClean="0"/>
              <a:t> with </a:t>
            </a:r>
            <a:r>
              <a:rPr lang="en-US" b="1" dirty="0" smtClean="0"/>
              <a:t>unprecedented granularity</a:t>
            </a:r>
            <a:r>
              <a:rPr lang="en-US" dirty="0" smtClean="0"/>
              <a:t> (millions of</a:t>
            </a:r>
            <a:r>
              <a:rPr lang="en-US" baseline="0" dirty="0" smtClean="0"/>
              <a:t> simulations </a:t>
            </a:r>
            <a:r>
              <a:rPr lang="en-US" dirty="0" smtClean="0"/>
              <a:t>on NREL’s supercomputer)</a:t>
            </a:r>
          </a:p>
          <a:p>
            <a:r>
              <a:rPr lang="en-US" i="1" dirty="0" smtClean="0">
                <a:solidFill>
                  <a:schemeClr val="bg1">
                    <a:lumMod val="75000"/>
                  </a:schemeClr>
                </a:solidFill>
              </a:rPr>
              <a:t>- Results:</a:t>
            </a:r>
            <a:r>
              <a:rPr lang="en-US" i="1" baseline="0" dirty="0" smtClean="0">
                <a:solidFill>
                  <a:schemeClr val="bg1">
                    <a:lumMod val="75000"/>
                  </a:schemeClr>
                </a:solidFill>
              </a:rPr>
              <a:t> </a:t>
            </a:r>
            <a:r>
              <a:rPr lang="en-US" b="1" dirty="0" smtClean="0"/>
              <a:t>Actionable analyses and visualizations</a:t>
            </a:r>
            <a:r>
              <a:rPr lang="en-US" dirty="0" smtClean="0"/>
              <a:t> of U.S. energy efficiency potential</a:t>
            </a:r>
            <a:endParaRPr lang="en-US" i="1" dirty="0" smtClean="0">
              <a:solidFill>
                <a:schemeClr val="bg1">
                  <a:lumMod val="75000"/>
                </a:schemeClr>
              </a:solidFill>
            </a:endParaRPr>
          </a:p>
          <a:p>
            <a:pPr defTabSz="931723">
              <a:defRPr/>
            </a:pPr>
            <a:r>
              <a:rPr lang="en-US" sz="1100" dirty="0"/>
              <a:t>- </a:t>
            </a:r>
            <a:r>
              <a:rPr lang="en-US" sz="1100" i="1" dirty="0"/>
              <a:t>Leverages</a:t>
            </a:r>
            <a:r>
              <a:rPr lang="en-US" sz="1100" dirty="0"/>
              <a:t>: A dozen public and private data sources (e.g. EIA RECS, Census/Housing Survey, Codes, Dept. of Homeland Security data), and DOE’s flagship energy simulation engine (EnergyPlus).</a:t>
            </a:r>
          </a:p>
          <a:p>
            <a:pPr defTabSz="931723">
              <a:defRPr/>
            </a:pPr>
            <a:r>
              <a:rPr lang="en-US" sz="1100" i="1" dirty="0"/>
              <a:t>- Acknowledgement</a:t>
            </a:r>
            <a:r>
              <a:rPr lang="en-US" sz="1100" dirty="0"/>
              <a:t>: ResStock was developed with support from BTO and other partners. Results on these slides are from a 2016 analysis supported by DOE-BTO and DOE-EPSA.</a:t>
            </a:r>
          </a:p>
          <a:p>
            <a:pPr defTabSz="931723">
              <a:defRPr/>
            </a:pPr>
            <a:endParaRPr lang="en-US" dirty="0" smtClean="0"/>
          </a:p>
          <a:p>
            <a:pPr defTabSz="931723">
              <a:defRPr/>
            </a:pPr>
            <a:r>
              <a:rPr lang="en-US" b="1" dirty="0" smtClean="0"/>
              <a:t>Economic potential</a:t>
            </a:r>
            <a:r>
              <a:rPr lang="en-US" b="1" baseline="0" dirty="0" smtClean="0"/>
              <a:t> </a:t>
            </a:r>
            <a:r>
              <a:rPr lang="en-US" dirty="0" smtClean="0"/>
              <a:t>includes electricity savings resulting</a:t>
            </a:r>
            <a:r>
              <a:rPr lang="en-US" baseline="0" dirty="0" smtClean="0"/>
              <a:t> from all upgrades in single-family detached homes that result in a positive net present value for the home owner</a:t>
            </a:r>
            <a:r>
              <a:rPr lang="en-US" dirty="0"/>
              <a:t>, using a 3% real discount rate and 30 year analysis period. </a:t>
            </a:r>
          </a:p>
          <a:p>
            <a:pPr defTabSz="931723">
              <a:defRPr/>
            </a:pPr>
            <a:endParaRPr lang="en-US" dirty="0"/>
          </a:p>
          <a:p>
            <a:r>
              <a:rPr lang="en-US" b="1" dirty="0"/>
              <a:t>Key assumptions for this analysis are listed below. </a:t>
            </a:r>
            <a:endParaRPr lang="en-US" dirty="0"/>
          </a:p>
          <a:p>
            <a:pPr marL="174698" indent="-174698">
              <a:buFont typeface="Arial"/>
              <a:buChar char="•"/>
            </a:pPr>
            <a:r>
              <a:rPr lang="en-US" dirty="0"/>
              <a:t>Technical and economic potential are presented as </a:t>
            </a:r>
            <a:r>
              <a:rPr lang="en-US" u="sng" dirty="0"/>
              <a:t>annual energy savings</a:t>
            </a:r>
            <a:r>
              <a:rPr lang="en-US" dirty="0"/>
              <a:t> rather than cumulative energy savings over a number of years.</a:t>
            </a:r>
          </a:p>
          <a:p>
            <a:pPr marL="174698" indent="-174698">
              <a:buFont typeface="Arial"/>
              <a:buChar char="•"/>
            </a:pPr>
            <a:r>
              <a:rPr lang="en-US" dirty="0"/>
              <a:t>Economic potential calculations include net replacement costs at wear out assuming </a:t>
            </a:r>
            <a:r>
              <a:rPr lang="en-US" u="sng" dirty="0"/>
              <a:t>full turnover</a:t>
            </a:r>
            <a:r>
              <a:rPr lang="en-US" dirty="0"/>
              <a:t> of the stock of equipment and appliances (over the 30-year analysis period). Cost-effectiveness is evaluated using costs and benefits from the </a:t>
            </a:r>
            <a:r>
              <a:rPr lang="en-US" u="sng" dirty="0"/>
              <a:t>building owner’s perspective</a:t>
            </a:r>
            <a:r>
              <a:rPr lang="en-US" dirty="0"/>
              <a:t> rather than a utility or societal perspective.</a:t>
            </a:r>
          </a:p>
          <a:p>
            <a:pPr marL="174698" indent="-174698">
              <a:buFont typeface="Arial"/>
              <a:buChar char="•"/>
            </a:pPr>
            <a:r>
              <a:rPr lang="en-US" dirty="0"/>
              <a:t>For NPV calculations, </a:t>
            </a:r>
            <a:r>
              <a:rPr lang="en-US" u="sng" dirty="0"/>
              <a:t>30 years </a:t>
            </a:r>
            <a:r>
              <a:rPr lang="en-US" dirty="0"/>
              <a:t>of future cash flows (utility bill savings, equipment replacement at end of life, and residual value) are brought to the present using a </a:t>
            </a:r>
            <a:r>
              <a:rPr lang="en-US" u="sng" dirty="0"/>
              <a:t>3% real discount rate.</a:t>
            </a:r>
            <a:r>
              <a:rPr lang="en-US" dirty="0"/>
              <a:t> </a:t>
            </a:r>
          </a:p>
          <a:p>
            <a:pPr marL="174698" indent="-174698">
              <a:buFont typeface="Arial"/>
              <a:buChar char="•"/>
            </a:pPr>
            <a:r>
              <a:rPr lang="en-US" dirty="0"/>
              <a:t>The </a:t>
            </a:r>
            <a:r>
              <a:rPr lang="en-US" u="sng" dirty="0"/>
              <a:t>packages</a:t>
            </a:r>
            <a:r>
              <a:rPr lang="en-US" dirty="0"/>
              <a:t> used to estimate overall economic potential </a:t>
            </a:r>
            <a:r>
              <a:rPr lang="en-US" u="sng" dirty="0"/>
              <a:t>were constructed using NPV</a:t>
            </a:r>
            <a:r>
              <a:rPr lang="en-US" dirty="0"/>
              <a:t> as the cost-effectiveness metric.</a:t>
            </a:r>
          </a:p>
          <a:p>
            <a:pPr marL="174698" indent="-174698">
              <a:buFont typeface="Arial"/>
              <a:buChar char="•"/>
            </a:pPr>
            <a:r>
              <a:rPr lang="en-US" dirty="0"/>
              <a:t>The same economic calculations are used for both </a:t>
            </a:r>
            <a:r>
              <a:rPr lang="en-US" u="sng" dirty="0"/>
              <a:t>owner-occupied and tenant-occupied homes</a:t>
            </a:r>
            <a:r>
              <a:rPr lang="en-US" dirty="0"/>
              <a:t>. For tenant-occupied housing, it is assumed that either the building owner pays the utility bills or rent can be increased by an amount equal to utility bill savings.</a:t>
            </a:r>
          </a:p>
          <a:p>
            <a:pPr marL="174698" indent="-174698">
              <a:buFont typeface="Arial"/>
              <a:buChar char="•"/>
            </a:pPr>
            <a:r>
              <a:rPr lang="en-US" u="sng" dirty="0"/>
              <a:t>State, utility, and local incentives (e.g., rebates) were not included</a:t>
            </a:r>
            <a:r>
              <a:rPr lang="en-US" dirty="0"/>
              <a:t> in the economic analysis, due to the large number of unique incentives that exist. The </a:t>
            </a:r>
            <a:r>
              <a:rPr lang="en-US" u="sng" dirty="0"/>
              <a:t>federal income tax credit for residential energy efficiency was included</a:t>
            </a:r>
            <a:r>
              <a:rPr lang="en-US" dirty="0"/>
              <a:t> and assumed to be available in future years (capped at $500 per household).</a:t>
            </a:r>
          </a:p>
          <a:p>
            <a:endParaRPr lang="en-US" b="1" dirty="0"/>
          </a:p>
          <a:p>
            <a:r>
              <a:rPr lang="en-US" b="1" dirty="0"/>
              <a:t>The scope of this analysis is limited in the following ways:</a:t>
            </a:r>
          </a:p>
          <a:p>
            <a:pPr marL="174698" indent="-174698">
              <a:buFont typeface="Arial"/>
              <a:buChar char="•"/>
            </a:pPr>
            <a:r>
              <a:rPr lang="en-US" dirty="0"/>
              <a:t>The analysis covers</a:t>
            </a:r>
            <a:r>
              <a:rPr lang="en-US" u="sng" dirty="0"/>
              <a:t> single-family detached housing only</a:t>
            </a:r>
            <a:r>
              <a:rPr lang="en-US" dirty="0"/>
              <a:t>. The housing stock characteristics tool developed for ResStock currently is limited to single-family detached housing and excludes all multifamily buildings (including duplexes and townhomes) as well as mobile homes.</a:t>
            </a:r>
          </a:p>
          <a:p>
            <a:pPr marL="174698" indent="-174698">
              <a:buFont typeface="Arial"/>
              <a:buChar char="•"/>
            </a:pPr>
            <a:r>
              <a:rPr lang="en-US" dirty="0"/>
              <a:t>House counts and housing characteristics are a </a:t>
            </a:r>
            <a:r>
              <a:rPr lang="en-US" u="sng" dirty="0"/>
              <a:t>snapshot based on circa-2012 data</a:t>
            </a:r>
            <a:r>
              <a:rPr lang="en-US" dirty="0"/>
              <a:t>; projections of future construction and changes in housing characteristics were not included in this analysis.</a:t>
            </a:r>
          </a:p>
          <a:p>
            <a:pPr marL="174698" indent="-174698">
              <a:buFont typeface="Arial"/>
              <a:buChar char="•"/>
            </a:pPr>
            <a:r>
              <a:rPr lang="en-US" dirty="0"/>
              <a:t>Geographic scope is limited to the </a:t>
            </a:r>
            <a:r>
              <a:rPr lang="en-US" u="sng" dirty="0"/>
              <a:t>48 contiguous U.S. states and Washington, D.C.</a:t>
            </a:r>
            <a:r>
              <a:rPr lang="en-US" dirty="0"/>
              <a:t> Sources of housing characteristics and consumption data (particularly the Residential Energy Consumption Survey) for Alaska, Hawaii, and U.S. territories tend to have low sample sizes, resulting in high uncertainty in the data.</a:t>
            </a:r>
          </a:p>
        </p:txBody>
      </p:sp>
      <p:sp>
        <p:nvSpPr>
          <p:cNvPr id="4" name="Slide Number Placeholder 3"/>
          <p:cNvSpPr>
            <a:spLocks noGrp="1"/>
          </p:cNvSpPr>
          <p:nvPr>
            <p:ph type="sldNum" sz="quarter" idx="10"/>
          </p:nvPr>
        </p:nvSpPr>
        <p:spPr/>
        <p:txBody>
          <a:bodyPr/>
          <a:lstStyle/>
          <a:p>
            <a:fld id="{7CD645B7-0B3A-4239-8069-075A43B72B67}" type="slidenum">
              <a:rPr lang="en-US" smtClean="0">
                <a:solidFill>
                  <a:prstClr val="black"/>
                </a:solidFill>
                <a:latin typeface="Roboto"/>
              </a:rPr>
              <a:pPr/>
              <a:t>21</a:t>
            </a:fld>
            <a:endParaRPr lang="en-US" dirty="0">
              <a:solidFill>
                <a:prstClr val="black"/>
              </a:solidFill>
              <a:latin typeface="Roboto"/>
            </a:endParaRPr>
          </a:p>
        </p:txBody>
      </p:sp>
    </p:spTree>
    <p:extLst>
      <p:ext uri="{BB962C8B-B14F-4D97-AF65-F5344CB8AC3E}">
        <p14:creationId xmlns:p14="http://schemas.microsoft.com/office/powerpoint/2010/main" val="292915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25</a:t>
            </a:fld>
            <a:endParaRPr lang="en-US" dirty="0"/>
          </a:p>
        </p:txBody>
      </p:sp>
    </p:spTree>
    <p:extLst>
      <p:ext uri="{BB962C8B-B14F-4D97-AF65-F5344CB8AC3E}">
        <p14:creationId xmlns:p14="http://schemas.microsoft.com/office/powerpoint/2010/main" val="1116522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NREL evaluated thousands of random grid outage occurrences and durations throughout the year</a:t>
            </a:r>
          </a:p>
          <a:p>
            <a:r>
              <a:rPr lang="en-US" dirty="0"/>
              <a:t>Compared number of hours site could survive with diesel </a:t>
            </a:r>
            <a:r>
              <a:rPr lang="en-US" dirty="0" err="1"/>
              <a:t>gensets</a:t>
            </a:r>
            <a:r>
              <a:rPr lang="en-US" dirty="0"/>
              <a:t> and fixed fuel supply only vs. </a:t>
            </a:r>
            <a:r>
              <a:rPr lang="en-US" dirty="0" err="1"/>
              <a:t>gensets</a:t>
            </a:r>
            <a:r>
              <a:rPr lang="en-US" dirty="0"/>
              <a:t> augmented with PV and battery</a:t>
            </a:r>
          </a:p>
          <a:p>
            <a:r>
              <a:rPr lang="en-US" dirty="0"/>
              <a:t>Found PV and battery gave site 90% probability of surviving an additional 1 at no cost and an additional 4 days at minimal additional cost</a:t>
            </a:r>
          </a:p>
          <a:p>
            <a:pPr defTabSz="914350">
              <a:defRPr/>
            </a:pPr>
            <a:r>
              <a:rPr lang="en-US" dirty="0" err="1"/>
              <a:t>Basecase</a:t>
            </a:r>
            <a:r>
              <a:rPr lang="en-US" dirty="0"/>
              <a:t> includes 4,500 gallons of fuel</a:t>
            </a:r>
          </a:p>
          <a:p>
            <a:r>
              <a:rPr lang="en-US" dirty="0"/>
              <a:t> </a:t>
            </a:r>
          </a:p>
        </p:txBody>
      </p:sp>
      <p:sp>
        <p:nvSpPr>
          <p:cNvPr id="4" name="Slide Number Placeholder 3"/>
          <p:cNvSpPr>
            <a:spLocks noGrp="1"/>
          </p:cNvSpPr>
          <p:nvPr>
            <p:ph type="sldNum" sz="quarter" idx="10"/>
          </p:nvPr>
        </p:nvSpPr>
        <p:spPr/>
        <p:txBody>
          <a:bodyPr/>
          <a:lstStyle/>
          <a:p>
            <a:fld id="{741BEC74-3D1D-45FD-80C7-5381F9E2D383}" type="slidenum">
              <a:rPr lang="en-US" smtClean="0"/>
              <a:pPr/>
              <a:t>26</a:t>
            </a:fld>
            <a:endParaRPr lang="en-US" dirty="0"/>
          </a:p>
        </p:txBody>
      </p:sp>
    </p:spTree>
    <p:extLst>
      <p:ext uri="{BB962C8B-B14F-4D97-AF65-F5344CB8AC3E}">
        <p14:creationId xmlns:p14="http://schemas.microsoft.com/office/powerpoint/2010/main" val="1907442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savings to investment ratio is a unit</a:t>
            </a:r>
            <a:r>
              <a:rPr lang="en-US" baseline="0" dirty="0" smtClean="0"/>
              <a:t> to measure cost effectiveness.  The SIR includes the life of the measure at 25 to 40 years.  If the investment is equal to the energy savings the payback is </a:t>
            </a:r>
            <a:r>
              <a:rPr lang="en-US" dirty="0" smtClean="0"/>
              <a:t>greater than one</a:t>
            </a:r>
            <a:r>
              <a:rPr lang="en-US" baseline="0" dirty="0" smtClean="0"/>
              <a:t> in the orange states assuming the price per watt is $3.</a:t>
            </a:r>
            <a:endParaRPr lang="en-US" dirty="0"/>
          </a:p>
        </p:txBody>
      </p:sp>
      <p:sp>
        <p:nvSpPr>
          <p:cNvPr id="4" name="Slide Number Placeholder 3"/>
          <p:cNvSpPr>
            <a:spLocks noGrp="1"/>
          </p:cNvSpPr>
          <p:nvPr>
            <p:ph type="sldNum" sz="quarter" idx="10"/>
          </p:nvPr>
        </p:nvSpPr>
        <p:spPr/>
        <p:txBody>
          <a:bodyPr/>
          <a:lstStyle/>
          <a:p>
            <a:fld id="{E3EC5596-47B5-4A0F-BD66-E18F7509A4A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7521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NREL is one of 17 DOE</a:t>
            </a:r>
            <a:r>
              <a:rPr lang="en-US" baseline="0" dirty="0" smtClean="0"/>
              <a:t> National Laboratories, and the only one whose core mission revolves around renewable energy, energy efficiency, grid integration</a:t>
            </a:r>
          </a:p>
          <a:p>
            <a:r>
              <a:rPr lang="en-US" baseline="0" dirty="0" smtClean="0"/>
              <a:t>Located in Golden, CO</a:t>
            </a:r>
          </a:p>
          <a:p>
            <a:endParaRPr lang="en-US" sz="1200" kern="1200" dirty="0" smtClean="0">
              <a:solidFill>
                <a:schemeClr val="tx1"/>
              </a:solidFill>
              <a:effectLst/>
              <a:latin typeface="Arial"/>
              <a:ea typeface="+mn-ea"/>
              <a:cs typeface="+mn-cs"/>
            </a:endParaRPr>
          </a:p>
          <a:p>
            <a:endParaRPr lang="en-US" sz="1200" kern="1200" dirty="0" smtClean="0">
              <a:solidFill>
                <a:schemeClr val="tx1"/>
              </a:solidFill>
              <a:effectLst/>
              <a:latin typeface="Arial"/>
              <a:ea typeface="+mn-ea"/>
              <a:cs typeface="+mn-cs"/>
            </a:endParaRPr>
          </a:p>
          <a:p>
            <a:r>
              <a:rPr lang="en-US" sz="1200" kern="1200" dirty="0" smtClean="0">
                <a:solidFill>
                  <a:schemeClr val="tx1"/>
                </a:solidFill>
                <a:effectLst/>
                <a:latin typeface="Arial"/>
                <a:ea typeface="+mn-ea"/>
                <a:cs typeface="+mn-cs"/>
              </a:rPr>
              <a:t>NREL started in 1977 as the Solar Energy Research Institute (SERI), spurred by national concern during the 1973 oil embargo, and in response to the Solar Energy Research, Development and Demonstration Act of 1974.</a:t>
            </a:r>
          </a:p>
          <a:p>
            <a:r>
              <a:rPr lang="en-US" sz="1200" kern="1200" dirty="0" smtClean="0">
                <a:solidFill>
                  <a:schemeClr val="tx1"/>
                </a:solidFill>
                <a:effectLst/>
                <a:latin typeface="Arial"/>
                <a:ea typeface="+mn-ea"/>
                <a:cs typeface="+mn-cs"/>
              </a:rPr>
              <a:t> </a:t>
            </a:r>
          </a:p>
          <a:p>
            <a:r>
              <a:rPr lang="en-US" sz="1200" kern="1200" dirty="0" smtClean="0">
                <a:solidFill>
                  <a:schemeClr val="tx1"/>
                </a:solidFill>
                <a:effectLst/>
                <a:latin typeface="Arial"/>
                <a:ea typeface="+mn-ea"/>
                <a:cs typeface="+mn-cs"/>
              </a:rPr>
              <a:t>President Jimmy Carter visited SERI in 1978, and in 1979 said, famously, “No one can ever embargo the sun or interrupt its delivery to us.”  In 1991, President George H.W. Bush elevated SERI to a U.S. Department of Energy National Laboratory and changed its name to the National Renewable Energy Laboratory (NREL).   </a:t>
            </a:r>
          </a:p>
          <a:p>
            <a:r>
              <a:rPr lang="en-US" sz="1200" kern="1200" dirty="0" smtClean="0">
                <a:solidFill>
                  <a:schemeClr val="tx1"/>
                </a:solidFill>
                <a:effectLst/>
                <a:latin typeface="Arial"/>
                <a:ea typeface="+mn-ea"/>
                <a:cs typeface="+mn-cs"/>
              </a:rPr>
              <a:t> </a:t>
            </a:r>
          </a:p>
          <a:p>
            <a:r>
              <a:rPr lang="en-US" sz="1200" kern="1200" dirty="0" smtClean="0">
                <a:solidFill>
                  <a:schemeClr val="tx1"/>
                </a:solidFill>
                <a:effectLst/>
                <a:latin typeface="Arial"/>
                <a:ea typeface="+mn-ea"/>
                <a:cs typeface="+mn-cs"/>
              </a:rPr>
              <a:t>The lab research and development focused on clean, secure, domestic energy, with economic viability.</a:t>
            </a:r>
          </a:p>
          <a:p>
            <a:r>
              <a:rPr lang="en-US" sz="1200" kern="1200" dirty="0" smtClean="0">
                <a:solidFill>
                  <a:schemeClr val="tx1"/>
                </a:solidFill>
                <a:effectLst/>
                <a:latin typeface="Arial"/>
                <a:ea typeface="+mn-ea"/>
                <a:cs typeface="+mn-cs"/>
              </a:rPr>
              <a:t> </a:t>
            </a:r>
          </a:p>
          <a:p>
            <a:r>
              <a:rPr lang="en-US" sz="1200" kern="1200" dirty="0" smtClean="0">
                <a:solidFill>
                  <a:schemeClr val="tx1"/>
                </a:solidFill>
                <a:effectLst/>
                <a:latin typeface="Arial"/>
                <a:ea typeface="+mn-ea"/>
                <a:cs typeface="+mn-cs"/>
              </a:rPr>
              <a:t>Today, NREL’s groundbreaking clean energy research and development spans from foundational science, to research and development, to discovery and invention of methods, to components and energy delivery systems. Energy analysis informs R&amp;D. </a:t>
            </a:r>
          </a:p>
          <a:p>
            <a:r>
              <a:rPr lang="en-US" sz="1200" kern="1200" dirty="0" smtClean="0">
                <a:solidFill>
                  <a:schemeClr val="tx1"/>
                </a:solidFill>
                <a:effectLst/>
                <a:latin typeface="Arial"/>
                <a:ea typeface="+mn-ea"/>
                <a:cs typeface="+mn-cs"/>
              </a:rPr>
              <a:t> </a:t>
            </a:r>
          </a:p>
          <a:p>
            <a:r>
              <a:rPr lang="en-US" sz="1200" kern="1200" dirty="0" smtClean="0">
                <a:solidFill>
                  <a:schemeClr val="tx1"/>
                </a:solidFill>
                <a:effectLst/>
                <a:latin typeface="Arial"/>
                <a:ea typeface="+mn-ea"/>
                <a:cs typeface="+mn-cs"/>
              </a:rPr>
              <a:t>Mission:  NREL develops clean energy and energy efficiency technologies and practices, advances related science and engineering, and provides knowledge and innovations to integrate energy systems at all scales.</a:t>
            </a:r>
          </a:p>
          <a:p>
            <a:endParaRPr lang="en-US" sz="1200" kern="1200" dirty="0" smtClean="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741BEC74-3D1D-45FD-80C7-5381F9E2D383}" type="slidenum">
              <a:rPr lang="en-US" smtClean="0"/>
              <a:pPr/>
              <a:t>2</a:t>
            </a:fld>
            <a:endParaRPr lang="en-US" dirty="0"/>
          </a:p>
        </p:txBody>
      </p:sp>
    </p:spTree>
    <p:extLst>
      <p:ext uri="{BB962C8B-B14F-4D97-AF65-F5344CB8AC3E}">
        <p14:creationId xmlns:p14="http://schemas.microsoft.com/office/powerpoint/2010/main" val="77524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883234-7399-483F-B5A3-A31D005233F2}"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2963473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b="1" dirty="0">
                <a:solidFill>
                  <a:schemeClr val="tx2"/>
                </a:solidFill>
                <a:latin typeface="Arial" charset="0"/>
                <a:ea typeface="ＭＳ Ｐゴシック" charset="-128"/>
                <a:cs typeface="Arial" charset="0"/>
              </a:rPr>
              <a:t>Project Description</a:t>
            </a:r>
          </a:p>
          <a:p>
            <a:pPr fontAlgn="base"/>
            <a:r>
              <a:rPr lang="en-US" dirty="0">
                <a:solidFill>
                  <a:srgbClr val="0959A5"/>
                </a:solidFill>
              </a:rPr>
              <a:t>The Jobs and Economic Development Impact (JEDI) models are user-friendly tools that estimate the economic impacts of constructing and operating power generation and biofuel plants at the local (usually state) level.</a:t>
            </a:r>
          </a:p>
          <a:p>
            <a:pPr fontAlgn="base"/>
            <a:endParaRPr lang="en-US" dirty="0">
              <a:solidFill>
                <a:srgbClr val="0959A5"/>
              </a:solidFill>
            </a:endParaRPr>
          </a:p>
          <a:p>
            <a:pPr fontAlgn="base"/>
            <a:r>
              <a:rPr lang="en-US" dirty="0">
                <a:solidFill>
                  <a:srgbClr val="0959A5"/>
                </a:solidFill>
              </a:rPr>
              <a:t>Based on project-specific or default inputs (derived from industry norms), JEDI estimates the number of jobs and economic impacts to a local area that could reasonably be supported by a power generation project. For example, JEDI estimates the number of in-state construction jobs from a new wind farm.</a:t>
            </a:r>
          </a:p>
          <a:p>
            <a:pPr fontAlgn="base"/>
            <a:endParaRPr lang="en-US" dirty="0">
              <a:solidFill>
                <a:srgbClr val="0959A5"/>
              </a:solidFill>
            </a:endParaRPr>
          </a:p>
          <a:p>
            <a:pPr fontAlgn="base"/>
            <a:r>
              <a:rPr lang="en-US" dirty="0"/>
              <a:t>The intent of the Jobs and Economic Development Impact (JEDI) models is to construct a reasonable profile of investments (e.g., solar plant construction and operating costs) to demonstrate the employment and economic impacts that will likely result during the construction and operating periods.</a:t>
            </a:r>
          </a:p>
          <a:p>
            <a:pPr fontAlgn="base"/>
            <a:endParaRPr lang="en-US" dirty="0"/>
          </a:p>
          <a:p>
            <a:pPr fontAlgn="base"/>
            <a:r>
              <a:rPr lang="en-US" dirty="0"/>
              <a:t>While most of the JEDI Models look at a single project, say a small commercial rooftop PV installation, Scenario JEDI looks at a deployment scenario over time. For example: What is the impact of 10 MW of solar installed over a 5 year period that is split between utility, residential and commercial installations? </a:t>
            </a:r>
          </a:p>
          <a:p>
            <a:pPr fontAlgn="base"/>
            <a:endParaRPr lang="en-US" dirty="0">
              <a:solidFill>
                <a:srgbClr val="0959A5"/>
              </a:solidFill>
            </a:endParaRPr>
          </a:p>
          <a:p>
            <a:pPr fontAlgn="base"/>
            <a:r>
              <a:rPr lang="en-US" dirty="0">
                <a:solidFill>
                  <a:srgbClr val="0959A5"/>
                </a:solidFill>
              </a:rPr>
              <a:t>The type of analysis offered by scenario JEDI is particularly interesting to state and local policymakers, as it offers information on how a deployment scenario may impact your community in terms of jobs and economic development. We are careful to say that the estimates derived from JEDI are not guaranteed. </a:t>
            </a:r>
          </a:p>
          <a:p>
            <a:pPr fontAlgn="base"/>
            <a:endParaRPr lang="en-US" dirty="0">
              <a:solidFill>
                <a:srgbClr val="0959A5"/>
              </a:solidFill>
            </a:endParaRPr>
          </a:p>
          <a:p>
            <a:endParaRPr lang="en-US" dirty="0"/>
          </a:p>
        </p:txBody>
      </p:sp>
      <p:sp>
        <p:nvSpPr>
          <p:cNvPr id="4" name="Slide Number Placeholder 3"/>
          <p:cNvSpPr>
            <a:spLocks noGrp="1"/>
          </p:cNvSpPr>
          <p:nvPr>
            <p:ph type="sldNum" sz="quarter" idx="10"/>
          </p:nvPr>
        </p:nvSpPr>
        <p:spPr/>
        <p:txBody>
          <a:bodyPr/>
          <a:lstStyle/>
          <a:p>
            <a:fld id="{B9DB444B-5D88-4408-B20D-7856FE05F1C6}"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493660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baseline="0" dirty="0" smtClean="0">
                <a:solidFill>
                  <a:srgbClr val="FF0000"/>
                </a:solidFill>
              </a:rPr>
              <a:t>The community solar scenario tool is one of the newest solar modeling capabilities developed here at NREL. The STAT team started seeing several requests for information about analyzing shared solar programs, so we built this tool for a specific request from Michigan, then modified it for a request from Columbia, Missouri, then worked to make it a more general tool that could stand alone.</a:t>
            </a:r>
          </a:p>
          <a:p>
            <a:endParaRPr lang="en-US" b="0" baseline="0" dirty="0" smtClean="0">
              <a:solidFill>
                <a:srgbClr val="FF0000"/>
              </a:solidFill>
            </a:endParaRPr>
          </a:p>
          <a:p>
            <a:r>
              <a:rPr lang="en-US" dirty="0" smtClean="0"/>
              <a:t>This model allows smaller municipal utilities, electric cooperatives, and state and local advocates to see how various inputs--such as system size, location, and project costs—will impact the economics of a project and from both a potential customer's perspective as well as the sponsoring utility’s. T</a:t>
            </a:r>
            <a:r>
              <a:rPr lang="en-US" baseline="0" dirty="0" smtClean="0"/>
              <a:t>his tool really provides a </a:t>
            </a:r>
            <a:r>
              <a:rPr lang="en-US" dirty="0" smtClean="0"/>
              <a:t>“first cut” analysis of different community or shared solar program options, so anyone looking for more complex financial modeling options</a:t>
            </a:r>
            <a:r>
              <a:rPr lang="en-US" baseline="0" dirty="0" smtClean="0"/>
              <a:t> should turn to SAM</a:t>
            </a:r>
            <a:r>
              <a:rPr lang="en-US" dirty="0" smtClean="0"/>
              <a:t>.</a:t>
            </a:r>
          </a:p>
          <a:p>
            <a:endParaRPr lang="en-US" b="0" dirty="0" smtClean="0">
              <a:solidFill>
                <a:srgbClr val="FF0000"/>
              </a:solidFill>
            </a:endParaRPr>
          </a:p>
          <a:p>
            <a:r>
              <a:rPr lang="en-US" b="1" dirty="0" smtClean="0">
                <a:solidFill>
                  <a:srgbClr val="FF0000"/>
                </a:solidFill>
              </a:rPr>
              <a:t>&lt;Exit to website&gt;</a:t>
            </a:r>
          </a:p>
          <a:p>
            <a:r>
              <a:rPr lang="en-US" b="0" dirty="0" smtClean="0">
                <a:solidFill>
                  <a:srgbClr val="FF0000"/>
                </a:solidFill>
              </a:rPr>
              <a:t>You can access this tool</a:t>
            </a:r>
            <a:r>
              <a:rPr lang="en-US" b="0" baseline="0" dirty="0" smtClean="0">
                <a:solidFill>
                  <a:srgbClr val="FF0000"/>
                </a:solidFill>
              </a:rPr>
              <a:t> on NREL’s website from the “Deployment” tab in the top navigation. Then, select “Models and Tools” on the left and you can find it in the renewable Energy Technologies section of the page. As you can see, it is available as a downloadable Microsoft Excel file. I will just flip through the tabs quickly since using the tool is pretty straight-forward. If this is something you are interested in, please plan to attend our in-depth webinar covering what you can learn from this tool on </a:t>
            </a:r>
            <a:r>
              <a:rPr lang="en-US" dirty="0" smtClean="0"/>
              <a:t>Wednesday, August 13.</a:t>
            </a:r>
          </a:p>
          <a:p>
            <a:endParaRPr lang="en-US" b="0" dirty="0" smtClean="0">
              <a:solidFill>
                <a:srgbClr val="FF0000"/>
              </a:solidFill>
            </a:endParaRPr>
          </a:p>
          <a:p>
            <a:r>
              <a:rPr lang="en-US" b="1" dirty="0" smtClean="0">
                <a:solidFill>
                  <a:srgbClr val="FF0000"/>
                </a:solidFill>
              </a:rPr>
              <a:t>&lt;Return to slides&gt;</a:t>
            </a:r>
          </a:p>
          <a:p>
            <a:r>
              <a:rPr lang="en-US" b="0" dirty="0" smtClean="0">
                <a:solidFill>
                  <a:srgbClr val="FF0000"/>
                </a:solidFill>
              </a:rPr>
              <a:t>Again, I want to emphasize that this tool is really meant for small municipal utilities </a:t>
            </a:r>
            <a:r>
              <a:rPr lang="en-US" b="0" baseline="0" dirty="0" smtClean="0">
                <a:solidFill>
                  <a:srgbClr val="FF0000"/>
                </a:solidFill>
              </a:rPr>
              <a:t>who are doing a first-pass analysis. With that in mind, we are certainly open to suggestions for improvement, so if you do spend some time with this tool, please let us know your thoughts.</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7CD645B7-0B3A-4239-8069-075A43B72B67}"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9415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CREST models are designed for use by state policy makers, regulators, utilities, beginning developers or investors, and other stakeholders. The models allow users:</a:t>
            </a:r>
          </a:p>
          <a:p>
            <a:r>
              <a:rPr lang="en-US" dirty="0"/>
              <a:t>To estimate the Year One cost of energy (COE) and </a:t>
            </a:r>
            <a:r>
              <a:rPr lang="en-US" dirty="0" err="1"/>
              <a:t>levelized</a:t>
            </a:r>
            <a:r>
              <a:rPr lang="en-US" dirty="0"/>
              <a:t> cost of energy (LCOE) from a range of solar, wind and geothermal electricity generation projects,</a:t>
            </a:r>
          </a:p>
          <a:p>
            <a:r>
              <a:rPr lang="en-US" dirty="0"/>
              <a:t>To experiment with the process of setting of cost-based incentive rates;</a:t>
            </a:r>
          </a:p>
          <a:p>
            <a:r>
              <a:rPr lang="en-US" dirty="0"/>
              <a:t>To observe the effects of different economic drivers on a given renewable energy project's COE and LCOE;</a:t>
            </a:r>
          </a:p>
          <a:p>
            <a:r>
              <a:rPr lang="en-US" dirty="0"/>
              <a:t>To comprehend the relative economics of generation projects with differing characteristics, such as project size, resource quality, location (e.g. near or far from transmission) or ownership (e.g. public or private.)</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7CD645B7-0B3A-4239-8069-075A43B72B67}"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9415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EXAMPLES ON THIS PAGE]</a:t>
            </a:r>
          </a:p>
          <a:p>
            <a:r>
              <a:rPr lang="en-US" dirty="0" smtClean="0"/>
              <a:t>Talking point: </a:t>
            </a:r>
          </a:p>
          <a:p>
            <a:r>
              <a:rPr lang="en-US" dirty="0" smtClean="0"/>
              <a:t>-we can reach way into the NREL arsenal of expert tools to</a:t>
            </a:r>
            <a:r>
              <a:rPr lang="en-US" baseline="0" dirty="0" smtClean="0"/>
              <a:t> understand energy markets and what policy or regulatory changes may effect them. This is a DG example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61</a:t>
            </a:fld>
            <a:endParaRPr lang="en-US" dirty="0"/>
          </a:p>
        </p:txBody>
      </p:sp>
    </p:spTree>
    <p:extLst>
      <p:ext uri="{BB962C8B-B14F-4D97-AF65-F5344CB8AC3E}">
        <p14:creationId xmlns:p14="http://schemas.microsoft.com/office/powerpoint/2010/main" val="2490303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CREST models are designed for use by state policy makers, regulators, utilities, beginning developers or investors, and other stakeholders. The models allow users:</a:t>
            </a:r>
          </a:p>
          <a:p>
            <a:r>
              <a:rPr lang="en-US" dirty="0"/>
              <a:t>To estimate the Year One cost of energy (COE) and </a:t>
            </a:r>
            <a:r>
              <a:rPr lang="en-US" dirty="0" err="1"/>
              <a:t>levelized</a:t>
            </a:r>
            <a:r>
              <a:rPr lang="en-US" dirty="0"/>
              <a:t> cost of energy (LCOE) from a range of solar, wind and geothermal electricity generation projects,</a:t>
            </a:r>
          </a:p>
          <a:p>
            <a:r>
              <a:rPr lang="en-US" dirty="0"/>
              <a:t>To experiment with the process of setting of cost-based incentive rates;</a:t>
            </a:r>
          </a:p>
          <a:p>
            <a:r>
              <a:rPr lang="en-US" dirty="0"/>
              <a:t>To observe the effects of different economic drivers on a given renewable energy project's COE and LCOE;</a:t>
            </a:r>
          </a:p>
          <a:p>
            <a:r>
              <a:rPr lang="en-US" dirty="0"/>
              <a:t>To comprehend the relative economics of generation projects with differing characteristics, such as project size, resource quality, location (e.g. near or far from transmission) or ownership (e.g. public or private.)</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7CD645B7-0B3A-4239-8069-075A43B72B67}"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941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 to add findings 1 bullet each on these reports</a:t>
            </a:r>
          </a:p>
          <a:p>
            <a:r>
              <a:rPr lang="en-US" dirty="0" smtClean="0"/>
              <a:t>ERGIS:</a:t>
            </a:r>
            <a:r>
              <a:rPr lang="en-US" baseline="0" dirty="0" smtClean="0"/>
              <a:t> 30% RE is doable without updating the current grid</a:t>
            </a:r>
          </a:p>
          <a:p>
            <a:r>
              <a:rPr lang="en-US" baseline="0" dirty="0" smtClean="0"/>
              <a:t>Economic Development: </a:t>
            </a:r>
            <a:r>
              <a:rPr lang="en-US" dirty="0" smtClean="0"/>
              <a:t>This report documents over 900 existing clean energy-related economic development laws, financial incentives (technology-agnostic and clean energy focused), and other policies such as agency-directed programs and initiatives across the states; focuses on those policies most directly related to expanding new and existing manufacturing</a:t>
            </a:r>
            <a:endParaRPr lang="en-US" baseline="0" dirty="0" smtClean="0"/>
          </a:p>
          <a:p>
            <a:r>
              <a:rPr lang="en-US" baseline="0" dirty="0" smtClean="0"/>
              <a:t>Resilience Roadmap: planning tool for governments – walks through different considerations and prompts to determine when and how to engage stakeholders in the process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1BEC74-3D1D-45FD-80C7-5381F9E2D383}" type="slidenum">
              <a:rPr lang="en-US" smtClean="0"/>
              <a:pPr/>
              <a:t>3</a:t>
            </a:fld>
            <a:endParaRPr lang="en-US" dirty="0"/>
          </a:p>
        </p:txBody>
      </p:sp>
    </p:spTree>
    <p:extLst>
      <p:ext uri="{BB962C8B-B14F-4D97-AF65-F5344CB8AC3E}">
        <p14:creationId xmlns:p14="http://schemas.microsoft.com/office/powerpoint/2010/main" val="287972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primary</a:t>
            </a:r>
            <a:r>
              <a:rPr lang="en-US" baseline="0" dirty="0" smtClean="0"/>
              <a:t> goals of the State, Local and Tribal programs at NREL is to accelerate clean energy transition by deliverable relevant technologies and information to support development in state, local and tribal markets. This may sound extremely familiar as it’s similar to the effort FEMP provides to federals facilities and organizations.</a:t>
            </a:r>
          </a:p>
          <a:p>
            <a:endParaRPr lang="en-US" baseline="0" dirty="0" smtClean="0"/>
          </a:p>
          <a:p>
            <a:r>
              <a:rPr lang="en-US" baseline="0" dirty="0" smtClean="0"/>
              <a:t>We do this primarily through three strategies:</a:t>
            </a:r>
          </a:p>
          <a:p>
            <a:pPr marL="228600" indent="-228600">
              <a:buAutoNum type="arabicParenR"/>
            </a:pPr>
            <a:r>
              <a:rPr lang="en-US" baseline="0" dirty="0" smtClean="0"/>
              <a:t>data development and sharing for decision support</a:t>
            </a:r>
          </a:p>
          <a:p>
            <a:pPr marL="228600" indent="-228600">
              <a:buAutoNum type="arabicParenR"/>
            </a:pPr>
            <a:r>
              <a:rPr lang="en-US" baseline="0" dirty="0" smtClean="0"/>
              <a:t>Analytics</a:t>
            </a:r>
          </a:p>
          <a:p>
            <a:pPr marL="228600" indent="-228600">
              <a:buAutoNum type="arabicParenR"/>
            </a:pPr>
            <a:r>
              <a:rPr lang="en-US" baseline="0" dirty="0" smtClean="0"/>
              <a:t>and direct technical assistance.</a:t>
            </a:r>
          </a:p>
          <a:p>
            <a:pPr marL="228600" indent="-228600">
              <a:buAutoNum type="arabicParenR"/>
            </a:pPr>
            <a:endParaRPr lang="en-US" baseline="0" dirty="0" smtClean="0"/>
          </a:p>
          <a:p>
            <a:pPr marL="228600" indent="-228600">
              <a:buAutoNum type="arabicParenR"/>
            </a:pPr>
            <a:r>
              <a:rPr lang="en-US" baseline="0" dirty="0" smtClean="0"/>
              <a:t>Our goal is to be a conduit between the lab and various decision making stakeholders: policymakers, program implementers and utility decision-makers. And we really try to do with through credible, relevant and actionable information for decision support.</a:t>
            </a:r>
          </a:p>
        </p:txBody>
      </p:sp>
      <p:sp>
        <p:nvSpPr>
          <p:cNvPr id="4" name="Slide Number Placeholder 3"/>
          <p:cNvSpPr>
            <a:spLocks noGrp="1"/>
          </p:cNvSpPr>
          <p:nvPr>
            <p:ph type="sldNum" sz="quarter" idx="10"/>
          </p:nvPr>
        </p:nvSpPr>
        <p:spPr/>
        <p:txBody>
          <a:bodyPr/>
          <a:lstStyle/>
          <a:p>
            <a:fld id="{7CD645B7-0B3A-4239-8069-075A43B72B67}" type="slidenum">
              <a:rPr lang="en-US" smtClean="0"/>
              <a:pPr/>
              <a:t>4</a:t>
            </a:fld>
            <a:endParaRPr lang="en-US" dirty="0"/>
          </a:p>
        </p:txBody>
      </p:sp>
    </p:spTree>
    <p:extLst>
      <p:ext uri="{BB962C8B-B14F-4D97-AF65-F5344CB8AC3E}">
        <p14:creationId xmlns:p14="http://schemas.microsoft.com/office/powerpoint/2010/main" val="177046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always start with the audience in mind, that’s the entry point. And we really try to </a:t>
            </a:r>
            <a:r>
              <a:rPr lang="en-US" sz="1200" kern="1200" baseline="0" dirty="0" smtClean="0">
                <a:solidFill>
                  <a:schemeClr val="tx1"/>
                </a:solidFill>
                <a:effectLst/>
                <a:latin typeface="Arial"/>
                <a:ea typeface="+mn-ea"/>
                <a:cs typeface="+mn-cs"/>
              </a:rPr>
              <a:t>m</a:t>
            </a:r>
            <a:r>
              <a:rPr lang="en-US" sz="1200" kern="1200" dirty="0" smtClean="0">
                <a:solidFill>
                  <a:schemeClr val="tx1"/>
                </a:solidFill>
                <a:effectLst/>
                <a:latin typeface="Arial"/>
                <a:ea typeface="+mn-ea"/>
                <a:cs typeface="+mn-cs"/>
              </a:rPr>
              <a:t>eet the audience where we are - instead of just giving them technology, we also focus on the decision making information beyond that</a:t>
            </a:r>
            <a:r>
              <a:rPr lang="en-US" sz="1200" kern="1200" baseline="0" dirty="0" smtClean="0">
                <a:solidFill>
                  <a:schemeClr val="tx1"/>
                </a:solidFill>
                <a:effectLst/>
                <a:latin typeface="Arial"/>
                <a:ea typeface="+mn-ea"/>
                <a:cs typeface="+mn-cs"/>
              </a:rPr>
              <a:t> – include policies, programs, resources and case studies, among other things</a:t>
            </a:r>
            <a:endParaRPr lang="en-US" baseline="0" dirty="0" smtClean="0"/>
          </a:p>
          <a:p>
            <a:endParaRPr lang="en-US" baseline="0" dirty="0" smtClean="0"/>
          </a:p>
          <a:p>
            <a:r>
              <a:rPr lang="en-US" baseline="0" dirty="0" smtClean="0"/>
              <a:t>We have six programs that do this: 1) Office of Indian Energy 2) </a:t>
            </a:r>
            <a:r>
              <a:rPr lang="en-US" dirty="0" smtClean="0"/>
              <a:t>Wind Exchange</a:t>
            </a:r>
            <a:r>
              <a:rPr lang="en-US" baseline="0" dirty="0" smtClean="0"/>
              <a:t> 3) </a:t>
            </a:r>
            <a:r>
              <a:rPr lang="en-US" dirty="0" smtClean="0"/>
              <a:t>Cities LEAP</a:t>
            </a:r>
            <a:r>
              <a:rPr lang="en-US" baseline="0" dirty="0" smtClean="0"/>
              <a:t> 4) </a:t>
            </a:r>
            <a:r>
              <a:rPr lang="en-US" dirty="0" smtClean="0"/>
              <a:t>Clean</a:t>
            </a:r>
            <a:r>
              <a:rPr lang="en-US" baseline="0" dirty="0" smtClean="0"/>
              <a:t> Cities (transportation) 5) </a:t>
            </a:r>
            <a:r>
              <a:rPr lang="en-US" baseline="0" dirty="0" err="1" smtClean="0"/>
              <a:t>SolSmart</a:t>
            </a:r>
            <a:r>
              <a:rPr lang="en-US" baseline="0" dirty="0" smtClean="0"/>
              <a:t> (jurisdictional solar technical assistance and designation program) 6) Solar Technical Assistance Team (state-level agency solar technical assistance)</a:t>
            </a:r>
          </a:p>
          <a:p>
            <a:pPr marL="0" indent="0">
              <a:buNone/>
            </a:pPr>
            <a:endParaRPr lang="en-US" baseline="0" dirty="0" smtClean="0"/>
          </a:p>
          <a:p>
            <a:pPr marL="0" indent="0">
              <a:buNone/>
            </a:pPr>
            <a:r>
              <a:rPr lang="en-US" baseline="0" dirty="0" smtClean="0"/>
              <a:t>I will discuss some projects in more detail in the following slides, but I did want to point out our reach:</a:t>
            </a:r>
          </a:p>
          <a:p>
            <a:pPr marL="0" indent="0">
              <a:buNone/>
            </a:pPr>
            <a:r>
              <a:rPr lang="en-US" dirty="0" smtClean="0"/>
              <a:t>TA is increasing in scope and scale. Over 200</a:t>
            </a:r>
            <a:r>
              <a:rPr lang="en-US" baseline="0" dirty="0" smtClean="0"/>
              <a:t> requests in 2016 alone. </a:t>
            </a:r>
          </a:p>
          <a:p>
            <a:pPr marL="171450" indent="-171450">
              <a:buFont typeface="Arial" panose="020B0604020202020204" pitchFamily="34" charset="0"/>
              <a:buChar char="•"/>
            </a:pPr>
            <a:r>
              <a:rPr lang="en-US" baseline="0" dirty="0" smtClean="0"/>
              <a:t>153 tribal</a:t>
            </a:r>
          </a:p>
          <a:p>
            <a:pPr marL="171450" indent="-171450">
              <a:buFont typeface="Arial" panose="020B0604020202020204" pitchFamily="34" charset="0"/>
              <a:buChar char="•"/>
            </a:pPr>
            <a:r>
              <a:rPr lang="en-US" baseline="0" dirty="0" smtClean="0"/>
              <a:t>30 solar</a:t>
            </a:r>
          </a:p>
          <a:p>
            <a:pPr marL="171450" indent="-171450">
              <a:buFont typeface="Arial" panose="020B0604020202020204" pitchFamily="34" charset="0"/>
              <a:buChar char="•"/>
            </a:pPr>
            <a:r>
              <a:rPr lang="en-US" baseline="0" dirty="0" smtClean="0"/>
              <a:t>4 cities leap</a:t>
            </a:r>
          </a:p>
          <a:p>
            <a:pPr marL="171450" indent="-171450">
              <a:buFont typeface="Arial" panose="020B0604020202020204" pitchFamily="34" charset="0"/>
              <a:buChar char="•"/>
            </a:pPr>
            <a:r>
              <a:rPr lang="en-US" baseline="0" dirty="0" smtClean="0"/>
              <a:t>Countless contacts with Clean Cities through the Tiger Teams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And in 2017 we anticipate the numbers will be even higher and with a broader reach (</a:t>
            </a:r>
            <a:r>
              <a:rPr lang="en-US" baseline="0" dirty="0" err="1" smtClean="0"/>
              <a:t>SolSmart</a:t>
            </a:r>
            <a:r>
              <a:rPr lang="en-US" baseline="0" dirty="0" smtClean="0"/>
              <a:t> program has sped up and in the first six months, NREL has interacted with over 50 jurisdictions with their solar policy questions as they work toward the program designation.</a:t>
            </a:r>
          </a:p>
        </p:txBody>
      </p:sp>
      <p:sp>
        <p:nvSpPr>
          <p:cNvPr id="4" name="Slide Number Placeholder 3"/>
          <p:cNvSpPr>
            <a:spLocks noGrp="1"/>
          </p:cNvSpPr>
          <p:nvPr>
            <p:ph type="sldNum" sz="quarter" idx="10"/>
          </p:nvPr>
        </p:nvSpPr>
        <p:spPr/>
        <p:txBody>
          <a:bodyPr/>
          <a:lstStyle/>
          <a:p>
            <a:fld id="{741BEC74-3D1D-45FD-80C7-5381F9E2D383}" type="slidenum">
              <a:rPr lang="en-US" smtClean="0"/>
              <a:pPr/>
              <a:t>5</a:t>
            </a:fld>
            <a:endParaRPr lang="en-US" dirty="0"/>
          </a:p>
        </p:txBody>
      </p:sp>
    </p:spTree>
    <p:extLst>
      <p:ext uri="{BB962C8B-B14F-4D97-AF65-F5344CB8AC3E}">
        <p14:creationId xmlns:p14="http://schemas.microsoft.com/office/powerpoint/2010/main" val="87966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always start with the audience in mind, that’s the entry point. And we really try to </a:t>
            </a:r>
            <a:r>
              <a:rPr lang="en-US" sz="1200" kern="1200" baseline="0" dirty="0" smtClean="0">
                <a:solidFill>
                  <a:schemeClr val="tx1"/>
                </a:solidFill>
                <a:effectLst/>
                <a:latin typeface="Arial"/>
                <a:ea typeface="+mn-ea"/>
                <a:cs typeface="+mn-cs"/>
              </a:rPr>
              <a:t>m</a:t>
            </a:r>
            <a:r>
              <a:rPr lang="en-US" sz="1200" kern="1200" dirty="0" smtClean="0">
                <a:solidFill>
                  <a:schemeClr val="tx1"/>
                </a:solidFill>
                <a:effectLst/>
                <a:latin typeface="Arial"/>
                <a:ea typeface="+mn-ea"/>
                <a:cs typeface="+mn-cs"/>
              </a:rPr>
              <a:t>eet the audience where we are - instead of just giving them technology, we also focus on the decision making information beyond that</a:t>
            </a:r>
            <a:r>
              <a:rPr lang="en-US" sz="1200" kern="1200" baseline="0" dirty="0" smtClean="0">
                <a:solidFill>
                  <a:schemeClr val="tx1"/>
                </a:solidFill>
                <a:effectLst/>
                <a:latin typeface="Arial"/>
                <a:ea typeface="+mn-ea"/>
                <a:cs typeface="+mn-cs"/>
              </a:rPr>
              <a:t> – include policies, programs, resources and case studies, among other things</a:t>
            </a:r>
            <a:endParaRPr lang="en-US" baseline="0" dirty="0" smtClean="0"/>
          </a:p>
          <a:p>
            <a:endParaRPr lang="en-US" baseline="0" dirty="0" smtClean="0"/>
          </a:p>
          <a:p>
            <a:r>
              <a:rPr lang="en-US" baseline="0" dirty="0" smtClean="0"/>
              <a:t>We have six programs that do this: 1) Office of Indian Energy 2) </a:t>
            </a:r>
            <a:r>
              <a:rPr lang="en-US" dirty="0" smtClean="0"/>
              <a:t>Wind Exchange</a:t>
            </a:r>
            <a:r>
              <a:rPr lang="en-US" baseline="0" dirty="0" smtClean="0"/>
              <a:t> 3) </a:t>
            </a:r>
            <a:r>
              <a:rPr lang="en-US" dirty="0" smtClean="0"/>
              <a:t>Cities LEAP</a:t>
            </a:r>
            <a:r>
              <a:rPr lang="en-US" baseline="0" dirty="0" smtClean="0"/>
              <a:t> 4) </a:t>
            </a:r>
            <a:r>
              <a:rPr lang="en-US" dirty="0" smtClean="0"/>
              <a:t>Clean</a:t>
            </a:r>
            <a:r>
              <a:rPr lang="en-US" baseline="0" dirty="0" smtClean="0"/>
              <a:t> Cities (transportation) 5) </a:t>
            </a:r>
            <a:r>
              <a:rPr lang="en-US" baseline="0" dirty="0" err="1" smtClean="0"/>
              <a:t>SolSmart</a:t>
            </a:r>
            <a:r>
              <a:rPr lang="en-US" baseline="0" dirty="0" smtClean="0"/>
              <a:t> (jurisdictional solar technical assistance and designation program) 6) Solar Technical Assistance Team (state-level agency solar technical assistance)</a:t>
            </a:r>
          </a:p>
          <a:p>
            <a:pPr marL="0" indent="0">
              <a:buNone/>
            </a:pPr>
            <a:endParaRPr lang="en-US" baseline="0" dirty="0" smtClean="0"/>
          </a:p>
          <a:p>
            <a:pPr marL="0" indent="0">
              <a:buNone/>
            </a:pPr>
            <a:r>
              <a:rPr lang="en-US" baseline="0" dirty="0" smtClean="0"/>
              <a:t>I will discuss some projects in more detail in the following slides, but I did want to point out our reach:</a:t>
            </a:r>
          </a:p>
          <a:p>
            <a:pPr marL="0" indent="0">
              <a:buNone/>
            </a:pPr>
            <a:r>
              <a:rPr lang="en-US" dirty="0" smtClean="0"/>
              <a:t>TA is increasing in scope and scale. Over 200</a:t>
            </a:r>
            <a:r>
              <a:rPr lang="en-US" baseline="0" dirty="0" smtClean="0"/>
              <a:t> requests in 2016 alone. </a:t>
            </a:r>
          </a:p>
          <a:p>
            <a:pPr marL="171450" indent="-171450">
              <a:buFont typeface="Arial" panose="020B0604020202020204" pitchFamily="34" charset="0"/>
              <a:buChar char="•"/>
            </a:pPr>
            <a:r>
              <a:rPr lang="en-US" baseline="0" dirty="0" smtClean="0"/>
              <a:t>153 tribal</a:t>
            </a:r>
          </a:p>
          <a:p>
            <a:pPr marL="171450" indent="-171450">
              <a:buFont typeface="Arial" panose="020B0604020202020204" pitchFamily="34" charset="0"/>
              <a:buChar char="•"/>
            </a:pPr>
            <a:r>
              <a:rPr lang="en-US" baseline="0" dirty="0" smtClean="0"/>
              <a:t>30 solar</a:t>
            </a:r>
          </a:p>
          <a:p>
            <a:pPr marL="171450" indent="-171450">
              <a:buFont typeface="Arial" panose="020B0604020202020204" pitchFamily="34" charset="0"/>
              <a:buChar char="•"/>
            </a:pPr>
            <a:r>
              <a:rPr lang="en-US" baseline="0" dirty="0" smtClean="0"/>
              <a:t>4 cities leap</a:t>
            </a:r>
          </a:p>
          <a:p>
            <a:pPr marL="171450" indent="-171450">
              <a:buFont typeface="Arial" panose="020B0604020202020204" pitchFamily="34" charset="0"/>
              <a:buChar char="•"/>
            </a:pPr>
            <a:r>
              <a:rPr lang="en-US" baseline="0" dirty="0" smtClean="0"/>
              <a:t>Countless contacts with Clean Cities through the Tiger Teams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And in 2017 we anticipate the numbers will be even higher and with a broader reach (</a:t>
            </a:r>
            <a:r>
              <a:rPr lang="en-US" baseline="0" dirty="0" err="1" smtClean="0"/>
              <a:t>SolSmart</a:t>
            </a:r>
            <a:r>
              <a:rPr lang="en-US" baseline="0" dirty="0" smtClean="0"/>
              <a:t> program has sped up and in the first six months, NREL has interacted with over 50 jurisdictions with their solar policy questions as they work toward the program designation.</a:t>
            </a:r>
          </a:p>
        </p:txBody>
      </p:sp>
      <p:sp>
        <p:nvSpPr>
          <p:cNvPr id="4" name="Slide Number Placeholder 3"/>
          <p:cNvSpPr>
            <a:spLocks noGrp="1"/>
          </p:cNvSpPr>
          <p:nvPr>
            <p:ph type="sldNum" sz="quarter" idx="10"/>
          </p:nvPr>
        </p:nvSpPr>
        <p:spPr/>
        <p:txBody>
          <a:bodyPr/>
          <a:lstStyle/>
          <a:p>
            <a:fld id="{741BEC74-3D1D-45FD-80C7-5381F9E2D383}" type="slidenum">
              <a:rPr lang="en-US" smtClean="0"/>
              <a:pPr/>
              <a:t>6</a:t>
            </a:fld>
            <a:endParaRPr lang="en-US" dirty="0"/>
          </a:p>
        </p:txBody>
      </p:sp>
    </p:spTree>
    <p:extLst>
      <p:ext uri="{BB962C8B-B14F-4D97-AF65-F5344CB8AC3E}">
        <p14:creationId xmlns:p14="http://schemas.microsoft.com/office/powerpoint/2010/main" val="87966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Missing from here - GST</a:t>
            </a:r>
            <a:endParaRPr lang="en-US"/>
          </a:p>
        </p:txBody>
      </p:sp>
      <p:sp>
        <p:nvSpPr>
          <p:cNvPr id="4" name="Slide Number Placeholder 3"/>
          <p:cNvSpPr>
            <a:spLocks noGrp="1"/>
          </p:cNvSpPr>
          <p:nvPr>
            <p:ph type="sldNum" sz="quarter" idx="10"/>
          </p:nvPr>
        </p:nvSpPr>
        <p:spPr/>
        <p:txBody>
          <a:bodyPr/>
          <a:lstStyle/>
          <a:p>
            <a:pPr lvl="0"/>
            <a:fld id="{29034EF2-1981-4D98-9077-173F4A85A30D}" type="slidenum">
              <a:rPr lang="en-US" smtClean="0"/>
              <a:t>8</a:t>
            </a:fld>
            <a:endParaRPr lang="en-US"/>
          </a:p>
        </p:txBody>
      </p:sp>
    </p:spTree>
    <p:extLst>
      <p:ext uri="{BB962C8B-B14F-4D97-AF65-F5344CB8AC3E}">
        <p14:creationId xmlns:p14="http://schemas.microsoft.com/office/powerpoint/2010/main" val="390127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up with the Cities LEAP</a:t>
            </a:r>
            <a:r>
              <a:rPr lang="en-US" baseline="0" dirty="0" smtClean="0"/>
              <a:t> project which is an effort through the Office of Strategic Programs</a:t>
            </a:r>
          </a:p>
          <a:p>
            <a:endParaRPr lang="en-US" baseline="0" dirty="0" smtClean="0"/>
          </a:p>
          <a:p>
            <a:pPr marL="171450" indent="-171450">
              <a:buFont typeface="Arial" panose="020B0604020202020204" pitchFamily="34" charset="0"/>
              <a:buChar char="•"/>
            </a:pPr>
            <a:r>
              <a:rPr lang="en-US" baseline="0" dirty="0" smtClean="0"/>
              <a:t>This project focused on identifying the need for standard data in order to make strategic energy decisions at the local level</a:t>
            </a:r>
          </a:p>
          <a:p>
            <a:pPr marL="171450" indent="-171450">
              <a:buFont typeface="Arial" panose="020B0604020202020204" pitchFamily="34" charset="0"/>
              <a:buChar char="•"/>
            </a:pPr>
            <a:r>
              <a:rPr lang="en-US" baseline="0" dirty="0" smtClean="0"/>
              <a:t>Through this effort, we developed a new methodology for collection data and created city energy profiles for over 23,000 cities across many sectors</a:t>
            </a:r>
          </a:p>
          <a:p>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a:ea typeface="+mn-ea"/>
                <a:cs typeface="+mn-cs"/>
              </a:rPr>
              <a:t> Derived data - top down, instead of bottom up (MIT methodology</a:t>
            </a:r>
            <a:r>
              <a:rPr lang="en-US" sz="1200" kern="1200" baseline="0" dirty="0" smtClean="0">
                <a:solidFill>
                  <a:schemeClr val="tx1"/>
                </a:solidFill>
                <a:effectLst/>
                <a:latin typeface="Arial"/>
                <a:ea typeface="+mn-ea"/>
                <a:cs typeface="+mn-cs"/>
              </a:rPr>
              <a:t> adapted to energy use called </a:t>
            </a:r>
            <a:r>
              <a:rPr lang="en-US" sz="1200" kern="1200" dirty="0" smtClean="0">
                <a:solidFill>
                  <a:schemeClr val="tx1"/>
                </a:solidFill>
                <a:effectLst/>
                <a:latin typeface="Arial"/>
                <a:ea typeface="+mn-ea"/>
                <a:cs typeface="+mn-cs"/>
              </a:rPr>
              <a:t>"iterative proportional fitting"</a:t>
            </a:r>
          </a:p>
          <a:p>
            <a:endParaRPr lang="en-US" dirty="0" smtClean="0"/>
          </a:p>
          <a:p>
            <a:r>
              <a:rPr lang="en-US" dirty="0" smtClean="0"/>
              <a:t>We are using this</a:t>
            </a:r>
            <a:r>
              <a:rPr lang="en-US" baseline="0" dirty="0" smtClean="0"/>
              <a:t> dataset for national level analyses of what would the national impact be of cities taking particular action AND for direct support to 10 localities on pathways for using the data to support decisions</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9</a:t>
            </a:fld>
            <a:endParaRPr lang="en-US" dirty="0"/>
          </a:p>
        </p:txBody>
      </p:sp>
    </p:spTree>
    <p:extLst>
      <p:ext uri="{BB962C8B-B14F-4D97-AF65-F5344CB8AC3E}">
        <p14:creationId xmlns:p14="http://schemas.microsoft.com/office/powerpoint/2010/main" val="135514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once</a:t>
            </a:r>
            <a:r>
              <a:rPr lang="en-US" baseline="0" dirty="0" smtClean="0"/>
              <a:t> the data is collected, the next strategy is analysis with the purpose of informing policy decisions</a:t>
            </a:r>
            <a:endParaRPr lang="en-US" dirty="0" smtClean="0"/>
          </a:p>
          <a:p>
            <a:endParaRPr lang="en-US" dirty="0" smtClean="0"/>
          </a:p>
          <a:p>
            <a:r>
              <a:rPr lang="en-US" dirty="0" smtClean="0"/>
              <a:t>Through</a:t>
            </a:r>
            <a:r>
              <a:rPr lang="en-US" baseline="0" dirty="0" smtClean="0"/>
              <a:t> the Energy Policy and Systems Analysis program (EPSA), we developed a baseline analysis of energy policy at the local level. </a:t>
            </a:r>
          </a:p>
          <a:p>
            <a:r>
              <a:rPr lang="en-US" baseline="0" dirty="0" smtClean="0"/>
              <a:t>Municipal governments are working to strategically determine their energy future – however the understanding of codes, which is the main method of policy enforcement at this level, is limited. This analysis serves as a bassline of codification related to clean energy policies in the US.</a:t>
            </a:r>
          </a:p>
          <a:p>
            <a:endParaRPr lang="en-US" baseline="0" dirty="0" smtClean="0"/>
          </a:p>
          <a:p>
            <a:r>
              <a:rPr lang="en-US" baseline="0" dirty="0" smtClean="0"/>
              <a:t>By developing a baseline, decisions makers are able to gain a better understanding of alternative energy and sustainable transportation policies occurring across the country, and in states and municipalities with similar resource or market potential.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10</a:t>
            </a:fld>
            <a:endParaRPr lang="en-US" dirty="0"/>
          </a:p>
        </p:txBody>
      </p:sp>
    </p:spTree>
    <p:extLst>
      <p:ext uri="{BB962C8B-B14F-4D97-AF65-F5344CB8AC3E}">
        <p14:creationId xmlns:p14="http://schemas.microsoft.com/office/powerpoint/2010/main" val="2495872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amp; Content - Bar Layou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2761708" y="3564061"/>
            <a:ext cx="5139372" cy="880866"/>
          </a:xfrm>
          <a:prstGeom prst="rect">
            <a:avLst/>
          </a:prstGeom>
        </p:spPr>
        <p:txBody>
          <a:bodyPr vert="horz" lIns="91440" tIns="45720" rIns="91440" bIns="45720" rtlCol="0" anchor="t">
            <a:normAutofit/>
          </a:bodyPr>
          <a:lstStyle>
            <a:lvl1pPr>
              <a:lnSpc>
                <a:spcPct val="90000"/>
              </a:lnSpc>
              <a:defRPr sz="3200" b="1">
                <a:latin typeface="+mj-lt"/>
                <a:cs typeface="Calibri"/>
              </a:defRPr>
            </a:lvl1pPr>
          </a:lstStyle>
          <a:p>
            <a:r>
              <a:rPr lang="en-US" dirty="0" smtClean="0"/>
              <a:t>Title</a:t>
            </a:r>
            <a:br>
              <a:rPr lang="en-US" dirty="0" smtClean="0"/>
            </a:br>
            <a:endParaRPr lang="en-US" dirty="0"/>
          </a:p>
        </p:txBody>
      </p:sp>
      <p:sp>
        <p:nvSpPr>
          <p:cNvPr id="7" name="Text Placeholder 8"/>
          <p:cNvSpPr>
            <a:spLocks noGrp="1"/>
          </p:cNvSpPr>
          <p:nvPr>
            <p:ph type="body" sz="quarter" idx="10" hasCustomPrompt="1"/>
          </p:nvPr>
        </p:nvSpPr>
        <p:spPr>
          <a:xfrm>
            <a:off x="2761708" y="4522268"/>
            <a:ext cx="5139372" cy="682929"/>
          </a:xfrm>
        </p:spPr>
        <p:txBody>
          <a:bodyPr>
            <a:noAutofit/>
          </a:bodyPr>
          <a:lstStyle>
            <a:lvl1pPr>
              <a:buNone/>
              <a:defRPr sz="2000" b="0">
                <a:latin typeface="Calibri"/>
                <a:cs typeface="Calibri"/>
              </a:defRPr>
            </a:lvl1pPr>
          </a:lstStyle>
          <a:p>
            <a:pPr lvl="0"/>
            <a:r>
              <a:rPr lang="en-US" dirty="0" smtClean="0"/>
              <a:t>Presenter</a:t>
            </a:r>
          </a:p>
        </p:txBody>
      </p:sp>
      <p:sp>
        <p:nvSpPr>
          <p:cNvPr id="8" name="Text Placeholder 8"/>
          <p:cNvSpPr>
            <a:spLocks noGrp="1"/>
          </p:cNvSpPr>
          <p:nvPr>
            <p:ph type="body" sz="quarter" idx="11" hasCustomPrompt="1"/>
          </p:nvPr>
        </p:nvSpPr>
        <p:spPr>
          <a:xfrm>
            <a:off x="2768155" y="6097518"/>
            <a:ext cx="5144986" cy="243016"/>
          </a:xfrm>
        </p:spPr>
        <p:txBody>
          <a:bodyPr>
            <a:noAutofit/>
          </a:bodyPr>
          <a:lstStyle>
            <a:lvl1pPr>
              <a:buNone/>
              <a:defRPr sz="1100" b="0">
                <a:latin typeface="Calibri"/>
                <a:cs typeface="Calibri"/>
              </a:defRPr>
            </a:lvl1pPr>
          </a:lstStyle>
          <a:p>
            <a:pPr lvl="0"/>
            <a:r>
              <a:rPr lang="en-US" dirty="0" smtClean="0"/>
              <a:t>Publication No. </a:t>
            </a:r>
          </a:p>
        </p:txBody>
      </p:sp>
      <p:sp>
        <p:nvSpPr>
          <p:cNvPr id="9" name="Text Placeholder 8"/>
          <p:cNvSpPr>
            <a:spLocks noGrp="1"/>
          </p:cNvSpPr>
          <p:nvPr>
            <p:ph type="body" sz="quarter" idx="12" hasCustomPrompt="1"/>
          </p:nvPr>
        </p:nvSpPr>
        <p:spPr>
          <a:xfrm>
            <a:off x="2767322" y="5261812"/>
            <a:ext cx="5139372" cy="682929"/>
          </a:xfrm>
        </p:spPr>
        <p:txBody>
          <a:bodyPr>
            <a:noAutofit/>
          </a:bodyPr>
          <a:lstStyle>
            <a:lvl1pPr>
              <a:buNone/>
              <a:defRPr sz="1400" b="0">
                <a:latin typeface="Calibri"/>
                <a:cs typeface="Calibri"/>
              </a:defRPr>
            </a:lvl1pPr>
          </a:lstStyle>
          <a:p>
            <a:pPr lvl="0"/>
            <a:r>
              <a:rPr lang="en-US" dirty="0" smtClean="0"/>
              <a:t>Month Day, Year</a:t>
            </a:r>
          </a:p>
        </p:txBody>
      </p:sp>
      <p:pic>
        <p:nvPicPr>
          <p:cNvPr id="2" name="Picture 1" descr="40.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92461" y="440904"/>
            <a:ext cx="3127556" cy="747292"/>
          </a:xfrm>
          <a:prstGeom prst="rect">
            <a:avLst/>
          </a:prstGeom>
        </p:spPr>
      </p:pic>
      <p:pic>
        <p:nvPicPr>
          <p:cNvPr id="3" name="Picture 2" descr="1.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4049232"/>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Box 4"/>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extLst>
      <p:ext uri="{BB962C8B-B14F-4D97-AF65-F5344CB8AC3E}">
        <p14:creationId xmlns:p14="http://schemas.microsoft.com/office/powerpoint/2010/main" val="179108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Title &amp; Content - Bar Layout">
    <p:spTree>
      <p:nvGrpSpPr>
        <p:cNvPr id="1" name=""/>
        <p:cNvGrpSpPr/>
        <p:nvPr/>
      </p:nvGrpSpPr>
      <p:grpSpPr>
        <a:xfrm>
          <a:off x="0" y="0"/>
          <a:ext cx="0" cy="0"/>
          <a:chOff x="0" y="0"/>
          <a:chExt cx="0" cy="0"/>
        </a:xfrm>
      </p:grpSpPr>
      <p:pic>
        <p:nvPicPr>
          <p:cNvPr id="10" name="Picture 9" descr="band.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32403"/>
          </a:xfrm>
          <a:prstGeom prst="rect">
            <a:avLst/>
          </a:prstGeom>
        </p:spPr>
      </p:pic>
      <p:sp>
        <p:nvSpPr>
          <p:cNvPr id="3" name="Content Placeholder 2"/>
          <p:cNvSpPr>
            <a:spLocks noGrp="1"/>
          </p:cNvSpPr>
          <p:nvPr>
            <p:ph idx="1" hasCustomPrompt="1"/>
          </p:nvPr>
        </p:nvSpPr>
        <p:spPr/>
        <p:txBody>
          <a:bodyPr/>
          <a:lstStyle>
            <a:lvl1pPr>
              <a:defRPr sz="2200"/>
            </a:lvl1pPr>
            <a:lvl2pPr marL="742575" indent="-285606">
              <a:buSzPct val="80000"/>
              <a:buFont typeface="Arial"/>
              <a:buChar char="•"/>
              <a:defRPr sz="2000"/>
            </a:lvl2pPr>
            <a:lvl3pPr>
              <a:buFont typeface="Calibri" pitchFamily="34" charset="0"/>
              <a:buChar char="–"/>
              <a:defRPr sz="1800"/>
            </a:lvl3pPr>
            <a:lvl4pPr>
              <a:buFont typeface="Wingdings" pitchFamily="2" charset="2"/>
              <a:buChar cha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3090" y="6660445"/>
            <a:ext cx="9224818" cy="218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a:endParaRPr lang="en-US" dirty="0">
              <a:latin typeface="Arial"/>
            </a:endParaRPr>
          </a:p>
        </p:txBody>
      </p:sp>
      <p:sp>
        <p:nvSpPr>
          <p:cNvPr id="8" name="TextBox 7"/>
          <p:cNvSpPr txBox="1"/>
          <p:nvPr userDrawn="1"/>
        </p:nvSpPr>
        <p:spPr>
          <a:xfrm>
            <a:off x="348075" y="6655741"/>
            <a:ext cx="2826322" cy="230786"/>
          </a:xfrm>
          <a:prstGeom prst="rect">
            <a:avLst/>
          </a:prstGeom>
          <a:noFill/>
        </p:spPr>
        <p:txBody>
          <a:bodyPr wrap="none" lIns="91394" tIns="45697" rIns="91394" bIns="45697" rtlCol="0">
            <a:spAutoFit/>
          </a:bodyPr>
          <a:lstStyle/>
          <a:p>
            <a:r>
              <a:rPr lang="en-US" sz="900" dirty="0" smtClean="0">
                <a:solidFill>
                  <a:schemeClr val="bg1"/>
                </a:solidFill>
                <a:latin typeface="Arial"/>
              </a:rPr>
              <a:t>NATIONAL RENEWABLE ENERGY LABORATORY</a:t>
            </a:r>
            <a:endParaRPr lang="en-US" sz="900" dirty="0">
              <a:solidFill>
                <a:schemeClr val="bg1"/>
              </a:solidFill>
              <a:latin typeface="Arial"/>
            </a:endParaRPr>
          </a:p>
        </p:txBody>
      </p:sp>
      <p:sp>
        <p:nvSpPr>
          <p:cNvPr id="9" name="TextBox 8"/>
          <p:cNvSpPr txBox="1"/>
          <p:nvPr userDrawn="1"/>
        </p:nvSpPr>
        <p:spPr>
          <a:xfrm>
            <a:off x="8452439" y="6655741"/>
            <a:ext cx="325637" cy="230786"/>
          </a:xfrm>
          <a:prstGeom prst="rect">
            <a:avLst/>
          </a:prstGeom>
          <a:noFill/>
        </p:spPr>
        <p:txBody>
          <a:bodyPr wrap="none" lIns="91394" tIns="45697" rIns="91394" bIns="45697" rtlCol="0">
            <a:spAutoFit/>
          </a:bodyPr>
          <a:lstStyle/>
          <a:p>
            <a:pPr algn="r"/>
            <a:fld id="{1EACFCF3-982C-4B40-877B-11AE90AD0EA1}" type="slidenum">
              <a:rPr lang="en-US" sz="900" smtClean="0">
                <a:solidFill>
                  <a:schemeClr val="bg1"/>
                </a:solidFill>
                <a:latin typeface="Arial"/>
              </a:rPr>
              <a:t>‹#›</a:t>
            </a:fld>
            <a:endParaRPr lang="en-US" sz="900" dirty="0">
              <a:solidFill>
                <a:schemeClr val="bg1"/>
              </a:solidFill>
              <a:latin typeface="Arial"/>
            </a:endParaRPr>
          </a:p>
        </p:txBody>
      </p:sp>
    </p:spTree>
    <p:extLst>
      <p:ext uri="{BB962C8B-B14F-4D97-AF65-F5344CB8AC3E}">
        <p14:creationId xmlns:p14="http://schemas.microsoft.com/office/powerpoint/2010/main" val="1957492222"/>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0_Title &amp; Content - Bar Layou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2200"/>
            </a:lvl1pPr>
            <a:lvl2pPr marL="742575" indent="-285606">
              <a:buSzPct val="80000"/>
              <a:buFont typeface="Arial"/>
              <a:buChar char="•"/>
              <a:defRPr sz="2000"/>
            </a:lvl2pPr>
            <a:lvl3pPr>
              <a:buFont typeface="Calibri" pitchFamily="34" charset="0"/>
              <a:buChar char="–"/>
              <a:defRPr sz="1800"/>
            </a:lvl3pPr>
            <a:lvl4pPr>
              <a:buFont typeface="Wingdings" pitchFamily="2" charset="2"/>
              <a:buChar cha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3090" y="6660445"/>
            <a:ext cx="9224818" cy="218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a:endParaRPr lang="en-US" dirty="0">
              <a:latin typeface="Arial"/>
            </a:endParaRPr>
          </a:p>
        </p:txBody>
      </p:sp>
      <p:sp>
        <p:nvSpPr>
          <p:cNvPr id="8" name="TextBox 7"/>
          <p:cNvSpPr txBox="1"/>
          <p:nvPr userDrawn="1"/>
        </p:nvSpPr>
        <p:spPr>
          <a:xfrm>
            <a:off x="348075" y="6655741"/>
            <a:ext cx="2826322" cy="230786"/>
          </a:xfrm>
          <a:prstGeom prst="rect">
            <a:avLst/>
          </a:prstGeom>
          <a:noFill/>
        </p:spPr>
        <p:txBody>
          <a:bodyPr wrap="none" lIns="91394" tIns="45697" rIns="91394" bIns="45697" rtlCol="0">
            <a:spAutoFit/>
          </a:bodyPr>
          <a:lstStyle/>
          <a:p>
            <a:r>
              <a:rPr lang="en-US" sz="900" dirty="0" smtClean="0">
                <a:solidFill>
                  <a:schemeClr val="bg1"/>
                </a:solidFill>
                <a:latin typeface="Arial"/>
              </a:rPr>
              <a:t>NATIONAL RENEWABLE ENERGY LABORATORY</a:t>
            </a:r>
            <a:endParaRPr lang="en-US" sz="900" dirty="0">
              <a:solidFill>
                <a:schemeClr val="bg1"/>
              </a:solidFill>
              <a:latin typeface="Arial"/>
            </a:endParaRPr>
          </a:p>
        </p:txBody>
      </p:sp>
      <p:sp>
        <p:nvSpPr>
          <p:cNvPr id="9" name="TextBox 8"/>
          <p:cNvSpPr txBox="1"/>
          <p:nvPr userDrawn="1"/>
        </p:nvSpPr>
        <p:spPr>
          <a:xfrm>
            <a:off x="8452439" y="6655741"/>
            <a:ext cx="325637" cy="230786"/>
          </a:xfrm>
          <a:prstGeom prst="rect">
            <a:avLst/>
          </a:prstGeom>
          <a:noFill/>
        </p:spPr>
        <p:txBody>
          <a:bodyPr wrap="none" lIns="91394" tIns="45697" rIns="91394" bIns="45697" rtlCol="0">
            <a:spAutoFit/>
          </a:bodyPr>
          <a:lstStyle/>
          <a:p>
            <a:pPr algn="r"/>
            <a:fld id="{1EACFCF3-982C-4B40-877B-11AE90AD0EA1}" type="slidenum">
              <a:rPr lang="en-US" sz="900" smtClean="0">
                <a:solidFill>
                  <a:schemeClr val="bg1"/>
                </a:solidFill>
                <a:latin typeface="Arial"/>
              </a:rPr>
              <a:t>‹#›</a:t>
            </a:fld>
            <a:endParaRPr lang="en-US" sz="900" dirty="0">
              <a:solidFill>
                <a:schemeClr val="bg1"/>
              </a:solidFill>
              <a:latin typeface="Arial"/>
            </a:endParaRPr>
          </a:p>
        </p:txBody>
      </p:sp>
      <p:pic>
        <p:nvPicPr>
          <p:cNvPr id="10" name="Picture 9" descr="band.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32403"/>
          </a:xfrm>
          <a:prstGeom prst="rect">
            <a:avLst/>
          </a:prstGeom>
        </p:spPr>
      </p:pic>
    </p:spTree>
    <p:extLst>
      <p:ext uri="{BB962C8B-B14F-4D97-AF65-F5344CB8AC3E}">
        <p14:creationId xmlns:p14="http://schemas.microsoft.com/office/powerpoint/2010/main" val="733043866"/>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mp; Content - Bar Layout">
    <p:spTree>
      <p:nvGrpSpPr>
        <p:cNvPr id="1" name=""/>
        <p:cNvGrpSpPr/>
        <p:nvPr/>
      </p:nvGrpSpPr>
      <p:grpSpPr>
        <a:xfrm>
          <a:off x="0" y="0"/>
          <a:ext cx="0" cy="0"/>
          <a:chOff x="0" y="0"/>
          <a:chExt cx="0" cy="0"/>
        </a:xfrm>
      </p:grpSpPr>
      <p:pic>
        <p:nvPicPr>
          <p:cNvPr id="7" name="Picture 6" descr="band.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32403"/>
          </a:xfrm>
          <a:prstGeom prst="rect">
            <a:avLst/>
          </a:prstGeom>
        </p:spPr>
      </p:pic>
      <p:sp>
        <p:nvSpPr>
          <p:cNvPr id="8" name="Rectangle 7"/>
          <p:cNvSpPr/>
          <p:nvPr userDrawn="1"/>
        </p:nvSpPr>
        <p:spPr>
          <a:xfrm>
            <a:off x="0" y="6647995"/>
            <a:ext cx="9144000" cy="218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a:endParaRPr lang="en-US" dirty="0">
              <a:latin typeface="Arial"/>
            </a:endParaRPr>
          </a:p>
        </p:txBody>
      </p:sp>
      <p:sp>
        <p:nvSpPr>
          <p:cNvPr id="11" name="TextBox 10"/>
          <p:cNvSpPr txBox="1"/>
          <p:nvPr userDrawn="1"/>
        </p:nvSpPr>
        <p:spPr>
          <a:xfrm>
            <a:off x="348075" y="6637066"/>
            <a:ext cx="2826322" cy="230786"/>
          </a:xfrm>
          <a:prstGeom prst="rect">
            <a:avLst/>
          </a:prstGeom>
          <a:noFill/>
        </p:spPr>
        <p:txBody>
          <a:bodyPr wrap="none" lIns="91394" tIns="45697" rIns="91394" bIns="45697" rtlCol="0">
            <a:spAutoFit/>
          </a:bodyPr>
          <a:lstStyle/>
          <a:p>
            <a:r>
              <a:rPr lang="en-US" sz="900" dirty="0" smtClean="0">
                <a:solidFill>
                  <a:schemeClr val="bg1"/>
                </a:solidFill>
                <a:latin typeface="Arial"/>
              </a:rPr>
              <a:t>NATIONAL RENEWABLE ENERGY LABORATORY</a:t>
            </a:r>
            <a:endParaRPr lang="en-US" sz="900" dirty="0">
              <a:solidFill>
                <a:schemeClr val="bg1"/>
              </a:solidFill>
              <a:latin typeface="Arial"/>
            </a:endParaRPr>
          </a:p>
        </p:txBody>
      </p:sp>
      <p:sp>
        <p:nvSpPr>
          <p:cNvPr id="2"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latin typeface="Calibri"/>
                <a:cs typeface="Calibri"/>
              </a:defRPr>
            </a:lvl1pPr>
          </a:lstStyle>
          <a:p>
            <a:r>
              <a:rPr lang="en-US" dirty="0" smtClean="0"/>
              <a:t>CLICK TO EDIT MASTER TITLE STYLE</a:t>
            </a:r>
            <a:endParaRPr lang="en-US" dirty="0"/>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extLst>
      <p:ext uri="{BB962C8B-B14F-4D97-AF65-F5344CB8AC3E}">
        <p14:creationId xmlns:p14="http://schemas.microsoft.com/office/powerpoint/2010/main" val="3897709825"/>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84824BF3-9F20-446E-87C3-EC5AE7DE4CB5}" type="slidenum">
              <a:rPr lang="uk-UA" smtClean="0">
                <a:solidFill>
                  <a:srgbClr val="4B545D"/>
                </a:solidFill>
              </a:rPr>
              <a:pPr/>
              <a:t>‹#›</a:t>
            </a:fld>
            <a:endParaRPr lang="uk-UA">
              <a:solidFill>
                <a:srgbClr val="4B545D"/>
              </a:solidFill>
            </a:endParaRPr>
          </a:p>
        </p:txBody>
      </p:sp>
      <p:sp>
        <p:nvSpPr>
          <p:cNvPr id="3" name="Text Placeholder 2"/>
          <p:cNvSpPr>
            <a:spLocks noGrp="1"/>
          </p:cNvSpPr>
          <p:nvPr>
            <p:ph type="body" sz="quarter" idx="10"/>
          </p:nvPr>
        </p:nvSpPr>
        <p:spPr>
          <a:xfrm>
            <a:off x="457200" y="1128713"/>
            <a:ext cx="8229600" cy="4548187"/>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a:xfrm>
            <a:off x="457200" y="14988"/>
            <a:ext cx="8229600" cy="886505"/>
          </a:xfrm>
        </p:spPr>
        <p:txBody>
          <a:bodyPr/>
          <a:lstStyle/>
          <a:p>
            <a:r>
              <a:rPr lang="en-US" smtClean="0"/>
              <a:t>Click to edit Master title style</a:t>
            </a:r>
            <a:endParaRPr lang="en-US"/>
          </a:p>
        </p:txBody>
      </p:sp>
    </p:spTree>
    <p:extLst>
      <p:ext uri="{BB962C8B-B14F-4D97-AF65-F5344CB8AC3E}">
        <p14:creationId xmlns:p14="http://schemas.microsoft.com/office/powerpoint/2010/main" val="251942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descr="SunShot &#10;U.S. Department of Energ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pic>
        <p:nvPicPr>
          <p:cNvPr id="8" name="Picture 7" descr="SunShot &#10;U.S. Department of Ener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9" name="Rectangle 8"/>
          <p:cNvSpPr/>
          <p:nvPr/>
        </p:nvSpPr>
        <p:spPr>
          <a:xfrm>
            <a:off x="457200" y="6444476"/>
            <a:ext cx="1431401" cy="276999"/>
          </a:xfrm>
          <a:prstGeom prst="rect">
            <a:avLst/>
          </a:prstGeom>
        </p:spPr>
        <p:txBody>
          <a:bodyPr wrap="none">
            <a:spAutoFit/>
          </a:bodyPr>
          <a:lstStyle/>
          <a:p>
            <a:r>
              <a:rPr lang="en-US" sz="1200" dirty="0" smtClean="0">
                <a:solidFill>
                  <a:srgbClr val="4B545D">
                    <a:lumMod val="60000"/>
                    <a:lumOff val="40000"/>
                  </a:srgbClr>
                </a:solidFill>
                <a:cs typeface="Calibri"/>
              </a:rPr>
              <a:t>energy.gov/sunshot</a:t>
            </a:r>
            <a:endParaRPr lang="en-US" sz="1200" dirty="0">
              <a:solidFill>
                <a:srgbClr val="4B545D">
                  <a:lumMod val="60000"/>
                  <a:lumOff val="40000"/>
                </a:srgbClr>
              </a:solidFill>
              <a:cs typeface="Calibri"/>
            </a:endParaRPr>
          </a:p>
        </p:txBody>
      </p:sp>
      <p:sp>
        <p:nvSpPr>
          <p:cNvPr id="10" name="Rectangle 9"/>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2"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solidFill>
                <a:srgbClr val="4B545D"/>
              </a:solidFill>
            </a:endParaRPr>
          </a:p>
        </p:txBody>
      </p:sp>
      <p:sp>
        <p:nvSpPr>
          <p:cNvPr id="13"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solidFill>
                  <a:srgbClr val="4B545D"/>
                </a:solidFill>
              </a:rPr>
              <a:pPr/>
              <a:t>‹#›</a:t>
            </a:fld>
            <a:endParaRPr lang="en-US" dirty="0">
              <a:solidFill>
                <a:srgbClr val="4B545D"/>
              </a:solidFill>
            </a:endParaRPr>
          </a:p>
        </p:txBody>
      </p:sp>
      <p:sp>
        <p:nvSpPr>
          <p:cNvPr id="11" name="Rectangle 10"/>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4" name="Picture 13" descr="SunShot &#10;U.S. Department of Energ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pic>
        <p:nvPicPr>
          <p:cNvPr id="15" name="Picture 14" descr="SunShot &#10;U.S. Department of Ener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6" name="Rectangle 15"/>
          <p:cNvSpPr/>
          <p:nvPr/>
        </p:nvSpPr>
        <p:spPr>
          <a:xfrm>
            <a:off x="457200" y="6444476"/>
            <a:ext cx="1431401" cy="276999"/>
          </a:xfrm>
          <a:prstGeom prst="rect">
            <a:avLst/>
          </a:prstGeom>
        </p:spPr>
        <p:txBody>
          <a:bodyPr wrap="none">
            <a:spAutoFit/>
          </a:bodyPr>
          <a:lstStyle/>
          <a:p>
            <a:r>
              <a:rPr lang="en-US" sz="1200" dirty="0" smtClean="0">
                <a:solidFill>
                  <a:srgbClr val="4B545D">
                    <a:lumMod val="60000"/>
                    <a:lumOff val="40000"/>
                  </a:srgbClr>
                </a:solidFill>
                <a:cs typeface="Calibri"/>
              </a:rPr>
              <a:t>energy.gov/sunshot</a:t>
            </a:r>
            <a:endParaRPr lang="en-US" sz="1200" dirty="0">
              <a:solidFill>
                <a:srgbClr val="4B545D">
                  <a:lumMod val="60000"/>
                  <a:lumOff val="40000"/>
                </a:srgbClr>
              </a:solidFill>
              <a:cs typeface="Calibri"/>
            </a:endParaRPr>
          </a:p>
        </p:txBody>
      </p:sp>
      <p:sp>
        <p:nvSpPr>
          <p:cNvPr id="17" name="Rectangle 16"/>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8"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solidFill>
                <a:srgbClr val="4B545D"/>
              </a:solidFill>
            </a:endParaRPr>
          </a:p>
        </p:txBody>
      </p:sp>
    </p:spTree>
    <p:extLst>
      <p:ext uri="{BB962C8B-B14F-4D97-AF65-F5344CB8AC3E}">
        <p14:creationId xmlns:p14="http://schemas.microsoft.com/office/powerpoint/2010/main" val="76290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p:txBody>
      </p:sp>
      <p:sp>
        <p:nvSpPr>
          <p:cNvPr id="5" name="Slide Number Placeholder 8"/>
          <p:cNvSpPr>
            <a:spLocks noGrp="1"/>
          </p:cNvSpPr>
          <p:nvPr>
            <p:ph type="sldNum" sz="quarter" idx="10"/>
          </p:nvPr>
        </p:nvSpPr>
        <p:spPr>
          <a:xfrm>
            <a:off x="8229600" y="6684963"/>
            <a:ext cx="457200" cy="152400"/>
          </a:xfrm>
          <a:prstGeom prst="rect">
            <a:avLst/>
          </a:prstGeom>
        </p:spPr>
        <p:txBody>
          <a:bodyPr/>
          <a:lstStyle>
            <a:lvl1pPr algn="ctr">
              <a:defRPr smtClean="0"/>
            </a:lvl1pPr>
          </a:lstStyle>
          <a:p>
            <a:pPr>
              <a:defRPr/>
            </a:pPr>
            <a:fld id="{097AC8A9-CD4A-664E-A596-DCD8B62AF156}" type="slidenum">
              <a:rPr lang="en-US">
                <a:solidFill>
                  <a:srgbClr val="0079C1"/>
                </a:solidFill>
              </a:rPr>
              <a:pPr>
                <a:defRPr/>
              </a:pPr>
              <a:t>‹#›</a:t>
            </a:fld>
            <a:endParaRPr lang="en-US" dirty="0">
              <a:solidFill>
                <a:srgbClr val="0079C1"/>
              </a:solidFill>
            </a:endParaRPr>
          </a:p>
        </p:txBody>
      </p:sp>
    </p:spTree>
    <p:extLst>
      <p:ext uri="{BB962C8B-B14F-4D97-AF65-F5344CB8AC3E}">
        <p14:creationId xmlns:p14="http://schemas.microsoft.com/office/powerpoint/2010/main" val="32122428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097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44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24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pic>
        <p:nvPicPr>
          <p:cNvPr id="5" name="Picture 4" descr="band.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32403"/>
          </a:xfrm>
          <a:prstGeom prst="rect">
            <a:avLst/>
          </a:prstGeom>
        </p:spPr>
      </p:pic>
      <p:sp>
        <p:nvSpPr>
          <p:cNvPr id="8" name="Rectangle 7"/>
          <p:cNvSpPr/>
          <p:nvPr userDrawn="1"/>
        </p:nvSpPr>
        <p:spPr>
          <a:xfrm>
            <a:off x="0" y="6647995"/>
            <a:ext cx="9144000" cy="218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a:endParaRPr lang="en-US" dirty="0">
              <a:latin typeface="Arial"/>
            </a:endParaRPr>
          </a:p>
        </p:txBody>
      </p:sp>
      <p:sp>
        <p:nvSpPr>
          <p:cNvPr id="11" name="TextBox 10"/>
          <p:cNvSpPr txBox="1"/>
          <p:nvPr userDrawn="1"/>
        </p:nvSpPr>
        <p:spPr>
          <a:xfrm>
            <a:off x="348075" y="6637066"/>
            <a:ext cx="2826322" cy="230786"/>
          </a:xfrm>
          <a:prstGeom prst="rect">
            <a:avLst/>
          </a:prstGeom>
          <a:noFill/>
        </p:spPr>
        <p:txBody>
          <a:bodyPr wrap="none" lIns="91394" tIns="45697" rIns="91394" bIns="45697" rtlCol="0">
            <a:spAutoFit/>
          </a:bodyPr>
          <a:lstStyle/>
          <a:p>
            <a:r>
              <a:rPr lang="en-US" sz="900" dirty="0" smtClean="0">
                <a:solidFill>
                  <a:schemeClr val="bg1"/>
                </a:solidFill>
                <a:latin typeface="Arial"/>
              </a:rPr>
              <a:t>NATIONAL RENEWABLE ENERGY LABORATORY</a:t>
            </a:r>
            <a:endParaRPr lang="en-US" sz="900" dirty="0">
              <a:solidFill>
                <a:schemeClr val="bg1"/>
              </a:solidFill>
              <a:latin typeface="Arial"/>
            </a:endParaRPr>
          </a:p>
        </p:txBody>
      </p:sp>
      <p:sp>
        <p:nvSpPr>
          <p:cNvPr id="3" name="Content Placeholder 2"/>
          <p:cNvSpPr>
            <a:spLocks noGrp="1"/>
          </p:cNvSpPr>
          <p:nvPr>
            <p:ph idx="1" hasCustomPrompt="1"/>
          </p:nvPr>
        </p:nvSpPr>
        <p:spPr/>
        <p:txBody>
          <a:bodyPr/>
          <a:lstStyle>
            <a:lvl1pPr>
              <a:defRPr sz="2800">
                <a:solidFill>
                  <a:srgbClr val="353A3E"/>
                </a:solidFill>
              </a:defRPr>
            </a:lvl1pPr>
            <a:lvl2pPr>
              <a:buSzPct val="80000"/>
              <a:buFont typeface="Courier New" pitchFamily="49" charset="0"/>
              <a:buChar char="o"/>
              <a:defRPr sz="2600">
                <a:solidFill>
                  <a:srgbClr val="353A3E"/>
                </a:solidFill>
              </a:defRPr>
            </a:lvl2pPr>
            <a:lvl3pPr>
              <a:buFont typeface="Calibri" pitchFamily="34" charset="0"/>
              <a:buChar char="–"/>
              <a:defRPr>
                <a:solidFill>
                  <a:srgbClr val="353A3E"/>
                </a:solidFill>
              </a:defRPr>
            </a:lvl3pPr>
            <a:lvl4pPr>
              <a:buFont typeface="Wingdings" pitchFamily="2" charset="2"/>
              <a:buChar char="§"/>
              <a:defRPr>
                <a:solidFill>
                  <a:srgbClr val="353A3E"/>
                </a:solidFill>
              </a:defRPr>
            </a:lvl4pPr>
            <a:lvl5pPr>
              <a:defRPr>
                <a:solidFill>
                  <a:srgbClr val="353A3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latin typeface="Calibri"/>
                <a:cs typeface="Calibri"/>
              </a:defRPr>
            </a:lvl1pPr>
          </a:lstStyle>
          <a:p>
            <a:r>
              <a:rPr lang="en-US" dirty="0" smtClean="0"/>
              <a:t>CLICK TO EDIT MASTER TITLE STYLE</a:t>
            </a:r>
            <a:endParaRPr lang="en-US" dirty="0"/>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511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302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143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00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952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452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91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8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6647995"/>
            <a:ext cx="9144000" cy="218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a:endParaRPr lang="en-US" dirty="0">
              <a:latin typeface="Arial"/>
            </a:endParaRPr>
          </a:p>
        </p:txBody>
      </p:sp>
      <p:sp>
        <p:nvSpPr>
          <p:cNvPr id="11" name="TextBox 10"/>
          <p:cNvSpPr txBox="1"/>
          <p:nvPr userDrawn="1"/>
        </p:nvSpPr>
        <p:spPr>
          <a:xfrm>
            <a:off x="348075" y="6637066"/>
            <a:ext cx="2826322" cy="230786"/>
          </a:xfrm>
          <a:prstGeom prst="rect">
            <a:avLst/>
          </a:prstGeom>
          <a:noFill/>
        </p:spPr>
        <p:txBody>
          <a:bodyPr wrap="none" lIns="91394" tIns="45697" rIns="91394" bIns="45697" rtlCol="0">
            <a:spAutoFit/>
          </a:bodyPr>
          <a:lstStyle/>
          <a:p>
            <a:r>
              <a:rPr lang="en-US" sz="900" dirty="0" smtClean="0">
                <a:solidFill>
                  <a:schemeClr val="bg1"/>
                </a:solidFill>
                <a:latin typeface="Arial"/>
              </a:rPr>
              <a:t>NATIONAL RENEWABLE ENERGY LABORATORY</a:t>
            </a:r>
            <a:endParaRPr lang="en-US" sz="900" dirty="0">
              <a:solidFill>
                <a:schemeClr val="bg1"/>
              </a:solidFill>
              <a:latin typeface="Arial"/>
            </a:endParaRPr>
          </a:p>
        </p:txBody>
      </p:sp>
      <p:sp>
        <p:nvSpPr>
          <p:cNvPr id="6" name="Rectangle 5"/>
          <p:cNvSpPr/>
          <p:nvPr userDrawn="1"/>
        </p:nvSpPr>
        <p:spPr>
          <a:xfrm>
            <a:off x="0" y="0"/>
            <a:ext cx="9144000" cy="760746"/>
          </a:xfrm>
          <a:prstGeom prst="rect">
            <a:avLst/>
          </a:prstGeom>
          <a:gradFill flip="none" rotWithShape="1">
            <a:gsLst>
              <a:gs pos="100000">
                <a:schemeClr val="tx1">
                  <a:lumMod val="60000"/>
                  <a:lumOff val="40000"/>
                </a:schemeClr>
              </a:gs>
              <a:gs pos="69000">
                <a:schemeClr val="tx1"/>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 name="TextBox 3"/>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
        <p:nvSpPr>
          <p:cNvPr id="7"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706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14111"/>
            <a:ext cx="4203323" cy="6872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TextBox 4"/>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
        <p:nvSpPr>
          <p:cNvPr id="7" name="Title 1"/>
          <p:cNvSpPr>
            <a:spLocks noGrp="1"/>
          </p:cNvSpPr>
          <p:nvPr>
            <p:ph type="title" hasCustomPrompt="1"/>
          </p:nvPr>
        </p:nvSpPr>
        <p:spPr>
          <a:xfrm>
            <a:off x="244979" y="309457"/>
            <a:ext cx="3855195" cy="1618198"/>
          </a:xfrm>
        </p:spPr>
        <p:txBody>
          <a:bodyPr anchor="t">
            <a:normAutofit/>
          </a:bodyPr>
          <a:lstStyle>
            <a:lvl1pPr algn="l">
              <a:defRPr sz="28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4475" y="2030806"/>
            <a:ext cx="3855699" cy="4538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015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transition.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itle 1"/>
          <p:cNvSpPr>
            <a:spLocks noGrp="1"/>
          </p:cNvSpPr>
          <p:nvPr>
            <p:ph type="title" hasCustomPrompt="1"/>
          </p:nvPr>
        </p:nvSpPr>
        <p:spPr>
          <a:xfrm>
            <a:off x="457200" y="1828800"/>
            <a:ext cx="8229600" cy="563562"/>
          </a:xfrm>
          <a:prstGeom prst="rect">
            <a:avLst/>
          </a:prstGeom>
        </p:spPr>
        <p:txBody>
          <a:bodyPr>
            <a:noAutofit/>
          </a:bodyPr>
          <a:lstStyle>
            <a:lvl1pPr algn="ctr">
              <a:defRPr sz="4000">
                <a:solidFill>
                  <a:schemeClr val="bg1"/>
                </a:solidFill>
                <a:latin typeface="Calibri"/>
                <a:cs typeface="Calibri"/>
              </a:defRPr>
            </a:lvl1pPr>
          </a:lstStyle>
          <a:p>
            <a:r>
              <a:rPr lang="en-US" dirty="0" smtClean="0"/>
              <a:t>Transition Title</a:t>
            </a:r>
            <a:endParaRPr lang="en-US" dirty="0"/>
          </a:p>
        </p:txBody>
      </p:sp>
    </p:spTree>
    <p:extLst>
      <p:ext uri="{BB962C8B-B14F-4D97-AF65-F5344CB8AC3E}">
        <p14:creationId xmlns:p14="http://schemas.microsoft.com/office/powerpoint/2010/main" val="216981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11" name="Rectangle 10"/>
          <p:cNvSpPr/>
          <p:nvPr userDrawn="1"/>
        </p:nvSpPr>
        <p:spPr>
          <a:xfrm>
            <a:off x="0" y="6647995"/>
            <a:ext cx="9144000" cy="218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a:endParaRPr lang="en-US" dirty="0">
              <a:latin typeface="Arial"/>
            </a:endParaRPr>
          </a:p>
        </p:txBody>
      </p:sp>
      <p:sp>
        <p:nvSpPr>
          <p:cNvPr id="14" name="TextBox 13"/>
          <p:cNvSpPr txBox="1"/>
          <p:nvPr userDrawn="1"/>
        </p:nvSpPr>
        <p:spPr>
          <a:xfrm>
            <a:off x="348075" y="6637066"/>
            <a:ext cx="2826322" cy="230786"/>
          </a:xfrm>
          <a:prstGeom prst="rect">
            <a:avLst/>
          </a:prstGeom>
          <a:noFill/>
        </p:spPr>
        <p:txBody>
          <a:bodyPr wrap="none" lIns="91394" tIns="45697" rIns="91394" bIns="45697" rtlCol="0">
            <a:spAutoFit/>
          </a:bodyPr>
          <a:lstStyle/>
          <a:p>
            <a:r>
              <a:rPr lang="en-US" sz="900" dirty="0" smtClean="0">
                <a:solidFill>
                  <a:schemeClr val="bg1"/>
                </a:solidFill>
                <a:latin typeface="Arial"/>
              </a:rPr>
              <a:t>NATIONAL RENEWABLE ENERGY LABORATORY</a:t>
            </a:r>
            <a:endParaRPr lang="en-US" sz="900" dirty="0">
              <a:solidFill>
                <a:schemeClr val="bg1"/>
              </a:solidFill>
              <a:latin typeface="Arial"/>
            </a:endParaRPr>
          </a:p>
        </p:txBody>
      </p:sp>
      <p:sp>
        <p:nvSpPr>
          <p:cNvPr id="2" name="Title 1"/>
          <p:cNvSpPr>
            <a:spLocks noGrp="1"/>
          </p:cNvSpPr>
          <p:nvPr>
            <p:ph type="title" hasCustomPrompt="1"/>
          </p:nvPr>
        </p:nvSpPr>
        <p:spPr/>
        <p:txBody>
          <a:bodyPr/>
          <a:lstStyle>
            <a:lvl1pPr>
              <a:defRPr>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0"/>
            <a:ext cx="4038600" cy="4267200"/>
          </a:xfrm>
        </p:spPr>
        <p:txBody>
          <a:bodyPr/>
          <a:lstStyle>
            <a:lvl1pPr>
              <a:defRPr sz="2000" b="0" baseline="0">
                <a:solidFill>
                  <a:srgbClr val="353A3E"/>
                </a:solidFill>
                <a:latin typeface="Calibri"/>
                <a:cs typeface="Calibri"/>
              </a:defRPr>
            </a:lvl1pPr>
            <a:lvl2pPr>
              <a:buSzPct val="80000"/>
              <a:buFont typeface="Courier New" pitchFamily="49" charset="0"/>
              <a:buChar char="o"/>
              <a:defRPr lang="en-US" sz="2000" kern="1200" dirty="0" smtClean="0">
                <a:solidFill>
                  <a:srgbClr val="353A3E"/>
                </a:solidFill>
                <a:latin typeface="Calibri"/>
                <a:ea typeface="+mn-ea"/>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000" b="0">
                <a:solidFill>
                  <a:srgbClr val="353A3E"/>
                </a:solidFill>
                <a:latin typeface="Calibri"/>
                <a:cs typeface="Calibri"/>
              </a:defRPr>
            </a:lvl1pPr>
            <a:lvl2pPr>
              <a:buSzPct val="80000"/>
              <a:buFont typeface="Courier New" pitchFamily="49" charset="0"/>
              <a:buChar char="o"/>
              <a:defRPr sz="2000">
                <a:solidFill>
                  <a:srgbClr val="353A3E"/>
                </a:solidFill>
                <a:latin typeface="Calibri"/>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000" b="0">
                <a:solidFill>
                  <a:srgbClr val="353A3E"/>
                </a:solidFill>
                <a:latin typeface="Calibri"/>
                <a:cs typeface="Calibri"/>
              </a:defRPr>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000" b="0">
                <a:solidFill>
                  <a:srgbClr val="353A3E"/>
                </a:solidFill>
                <a:latin typeface="Calibri"/>
                <a:cs typeface="Calibri"/>
              </a:defRPr>
            </a:lvl1pPr>
          </a:lstStyle>
          <a:p>
            <a:pPr lvl="0"/>
            <a:r>
              <a:rPr lang="en-US" smtClean="0"/>
              <a:t>Click to edit Master text styles</a:t>
            </a:r>
          </a:p>
        </p:txBody>
      </p:sp>
      <p:sp>
        <p:nvSpPr>
          <p:cNvPr id="12" name="TextBox 11"/>
          <p:cNvSpPr txBox="1"/>
          <p:nvPr userDrawn="1"/>
        </p:nvSpPr>
        <p:spPr>
          <a:xfrm>
            <a:off x="8465170" y="6655741"/>
            <a:ext cx="312906"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Calibri"/>
                <a:cs typeface="Calibri"/>
              </a:rPr>
              <a:t>‹#›</a:t>
            </a:fld>
            <a:endParaRPr lang="en-US" sz="850" dirty="0">
              <a:solidFill>
                <a:schemeClr val="bg1"/>
              </a:solidFill>
              <a:latin typeface="Calibri"/>
              <a:cs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Screen Shot 2017-03-06 at 3.55.17 PM.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6407"/>
          </a:xfrm>
          <a:prstGeom prst="rect">
            <a:avLst/>
          </a:prstGeom>
        </p:spPr>
      </p:pic>
      <p:sp>
        <p:nvSpPr>
          <p:cNvPr id="2" name="Title 1"/>
          <p:cNvSpPr>
            <a:spLocks noGrp="1"/>
          </p:cNvSpPr>
          <p:nvPr>
            <p:ph type="title" hasCustomPrompt="1"/>
          </p:nvPr>
        </p:nvSpPr>
        <p:spPr>
          <a:xfrm>
            <a:off x="1993900" y="993658"/>
            <a:ext cx="5102225" cy="870181"/>
          </a:xfrm>
        </p:spPr>
        <p:txBody>
          <a:bodyPr/>
          <a:lstStyle>
            <a:lvl1pPr algn="ctr">
              <a:defRPr>
                <a:solidFill>
                  <a:srgbClr val="353A3E"/>
                </a:solidFill>
              </a:defRPr>
            </a:lvl1pPr>
          </a:lstStyle>
          <a:p>
            <a:r>
              <a:rPr lang="en-US" dirty="0" smtClean="0"/>
              <a:t>Thank you!</a:t>
            </a:r>
            <a:endParaRPr lang="en-US" dirty="0"/>
          </a:p>
        </p:txBody>
      </p:sp>
      <p:pic>
        <p:nvPicPr>
          <p:cNvPr id="5" name="Picture 4" descr="white-log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04925" y="5520328"/>
            <a:ext cx="2296996" cy="606028"/>
          </a:xfrm>
          <a:prstGeom prst="rect">
            <a:avLst/>
          </a:prstGeom>
        </p:spPr>
      </p:pic>
      <p:sp>
        <p:nvSpPr>
          <p:cNvPr id="7" name="TextBox 6"/>
          <p:cNvSpPr txBox="1"/>
          <p:nvPr userDrawn="1"/>
        </p:nvSpPr>
        <p:spPr>
          <a:xfrm>
            <a:off x="6016477" y="4796015"/>
            <a:ext cx="2296996" cy="369332"/>
          </a:xfrm>
          <a:prstGeom prst="rect">
            <a:avLst/>
          </a:prstGeom>
          <a:noFill/>
        </p:spPr>
        <p:txBody>
          <a:bodyPr wrap="square" rtlCol="0">
            <a:spAutoFit/>
          </a:bodyPr>
          <a:lstStyle/>
          <a:p>
            <a:r>
              <a:rPr lang="en-US" dirty="0" err="1" smtClean="0">
                <a:solidFill>
                  <a:schemeClr val="bg1"/>
                </a:solidFill>
              </a:rPr>
              <a:t>www.nrel.gov</a:t>
            </a:r>
            <a:endParaRPr lang="en-US" dirty="0">
              <a:solidFill>
                <a:schemeClr val="bg1"/>
              </a:solidFill>
            </a:endParaRPr>
          </a:p>
        </p:txBody>
      </p:sp>
      <p:sp>
        <p:nvSpPr>
          <p:cNvPr id="8" name="Rectangle 7"/>
          <p:cNvSpPr/>
          <p:nvPr userDrawn="1"/>
        </p:nvSpPr>
        <p:spPr>
          <a:xfrm>
            <a:off x="84153" y="6531838"/>
            <a:ext cx="8989082" cy="246221"/>
          </a:xfrm>
          <a:prstGeom prst="rect">
            <a:avLst/>
          </a:prstGeom>
        </p:spPr>
        <p:txBody>
          <a:bodyPr wrap="square">
            <a:spAutoFit/>
          </a:bodyPr>
          <a:lstStyle/>
          <a:p>
            <a:pPr algn="ctr"/>
            <a:r>
              <a:rPr lang="en-US" sz="1000" dirty="0" smtClean="0">
                <a:solidFill>
                  <a:srgbClr val="FFFFFF"/>
                </a:solidFill>
              </a:rPr>
              <a:t>NREL is a national laboratory of the U.S. Department of Energy, Office of Energy Efficiency and Renewable Energy, operated by the Alliance for Sustainable Energy, LLC.</a:t>
            </a:r>
            <a:endParaRPr lang="en-US" sz="1000" dirty="0">
              <a:solidFill>
                <a:srgbClr val="FFFFFF"/>
              </a:solidFill>
            </a:endParaRPr>
          </a:p>
        </p:txBody>
      </p:sp>
    </p:spTree>
    <p:extLst>
      <p:ext uri="{BB962C8B-B14F-4D97-AF65-F5344CB8AC3E}">
        <p14:creationId xmlns:p14="http://schemas.microsoft.com/office/powerpoint/2010/main" val="326545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mp; Content - Bar Layout">
    <p:spTree>
      <p:nvGrpSpPr>
        <p:cNvPr id="1" name=""/>
        <p:cNvGrpSpPr/>
        <p:nvPr/>
      </p:nvGrpSpPr>
      <p:grpSpPr>
        <a:xfrm>
          <a:off x="0" y="0"/>
          <a:ext cx="0" cy="0"/>
          <a:chOff x="0" y="0"/>
          <a:chExt cx="0" cy="0"/>
        </a:xfrm>
      </p:grpSpPr>
      <p:sp>
        <p:nvSpPr>
          <p:cNvPr id="7" name="Rectangle 6"/>
          <p:cNvSpPr/>
          <p:nvPr userDrawn="1"/>
        </p:nvSpPr>
        <p:spPr>
          <a:xfrm>
            <a:off x="0" y="6647995"/>
            <a:ext cx="9144000" cy="218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a:endParaRPr lang="en-US" dirty="0">
              <a:latin typeface="Arial"/>
            </a:endParaRPr>
          </a:p>
        </p:txBody>
      </p:sp>
      <p:sp>
        <p:nvSpPr>
          <p:cNvPr id="10" name="TextBox 9"/>
          <p:cNvSpPr txBox="1"/>
          <p:nvPr userDrawn="1"/>
        </p:nvSpPr>
        <p:spPr>
          <a:xfrm>
            <a:off x="348075" y="6637066"/>
            <a:ext cx="2826322" cy="230786"/>
          </a:xfrm>
          <a:prstGeom prst="rect">
            <a:avLst/>
          </a:prstGeom>
          <a:noFill/>
        </p:spPr>
        <p:txBody>
          <a:bodyPr wrap="none" lIns="91394" tIns="45697" rIns="91394" bIns="45697" rtlCol="0">
            <a:spAutoFit/>
          </a:bodyPr>
          <a:lstStyle/>
          <a:p>
            <a:r>
              <a:rPr lang="en-US" sz="900" dirty="0" smtClean="0">
                <a:solidFill>
                  <a:schemeClr val="bg1"/>
                </a:solidFill>
                <a:latin typeface="Arial"/>
              </a:rPr>
              <a:t>NATIONAL RENEWABLE ENERGY LABORATORY</a:t>
            </a:r>
            <a:endParaRPr lang="en-US" sz="900" dirty="0">
              <a:solidFill>
                <a:schemeClr val="bg1"/>
              </a:solidFill>
              <a:latin typeface="Arial"/>
            </a:endParaRPr>
          </a:p>
        </p:txBody>
      </p:sp>
      <p:sp>
        <p:nvSpPr>
          <p:cNvPr id="3" name="Content Placeholder 2"/>
          <p:cNvSpPr>
            <a:spLocks noGrp="1"/>
          </p:cNvSpPr>
          <p:nvPr>
            <p:ph idx="1"/>
          </p:nvPr>
        </p:nvSpPr>
        <p:spPr/>
        <p:txBody>
          <a:bodyPr/>
          <a:lstStyle>
            <a:lvl1pPr>
              <a:defRPr sz="2800">
                <a:solidFill>
                  <a:schemeClr val="accent6">
                    <a:lumMod val="50000"/>
                  </a:schemeClr>
                </a:solidFill>
              </a:defRPr>
            </a:lvl1pPr>
            <a:lvl2pPr>
              <a:buSzPct val="80000"/>
              <a:buFont typeface="Courier New" pitchFamily="49" charset="0"/>
              <a:buChar char="o"/>
              <a:defRPr sz="2600">
                <a:solidFill>
                  <a:schemeClr val="accent6">
                    <a:lumMod val="50000"/>
                  </a:schemeClr>
                </a:solidFill>
              </a:defRPr>
            </a:lvl2pPr>
            <a:lvl3pPr>
              <a:buFont typeface="Calibri" pitchFamily="34" charset="0"/>
              <a:buChar char="–"/>
              <a:defRPr>
                <a:solidFill>
                  <a:schemeClr val="accent6">
                    <a:lumMod val="50000"/>
                  </a:schemeClr>
                </a:solidFill>
              </a:defRPr>
            </a:lvl3pPr>
            <a:lvl4pPr>
              <a:buFont typeface="Wingdings" pitchFamily="2" charset="2"/>
              <a:buChar char="§"/>
              <a:defRPr>
                <a:solidFill>
                  <a:schemeClr val="accent6">
                    <a:lumMod val="50000"/>
                  </a:schemeClr>
                </a:solidFill>
              </a:defRPr>
            </a:lvl4pPr>
            <a:lvl5pPr>
              <a:defRPr>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18872"/>
            <a:ext cx="8229600" cy="566928"/>
          </a:xfrm>
        </p:spPr>
        <p:txBody>
          <a:bodyPr>
            <a:normAutofit/>
          </a:bodyPr>
          <a:lstStyle>
            <a:lvl1pPr algn="l">
              <a:defRPr sz="3000">
                <a:solidFill>
                  <a:schemeClr val="tx1"/>
                </a:solidFill>
              </a:defRPr>
            </a:lvl1pPr>
          </a:lstStyle>
          <a:p>
            <a:r>
              <a:rPr lang="en-US" smtClean="0"/>
              <a:t>Click to edit Master title style</a:t>
            </a:r>
            <a:endParaRPr lang="en-US" dirty="0"/>
          </a:p>
        </p:txBody>
      </p:sp>
      <p:sp>
        <p:nvSpPr>
          <p:cNvPr id="8" name="TextBox 7"/>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extLst>
      <p:ext uri="{BB962C8B-B14F-4D97-AF65-F5344CB8AC3E}">
        <p14:creationId xmlns:p14="http://schemas.microsoft.com/office/powerpoint/2010/main" val="555848910"/>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8" name="Rectangle 7"/>
          <p:cNvSpPr/>
          <p:nvPr userDrawn="1"/>
        </p:nvSpPr>
        <p:spPr>
          <a:xfrm>
            <a:off x="0" y="6647995"/>
            <a:ext cx="9144000" cy="218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a:endParaRPr lang="en-US" dirty="0">
              <a:latin typeface="Arial"/>
            </a:endParaRPr>
          </a:p>
        </p:txBody>
      </p:sp>
      <p:sp>
        <p:nvSpPr>
          <p:cNvPr id="11" name="TextBox 10"/>
          <p:cNvSpPr txBox="1"/>
          <p:nvPr userDrawn="1"/>
        </p:nvSpPr>
        <p:spPr>
          <a:xfrm>
            <a:off x="348075" y="6637066"/>
            <a:ext cx="2826322" cy="230786"/>
          </a:xfrm>
          <a:prstGeom prst="rect">
            <a:avLst/>
          </a:prstGeom>
          <a:noFill/>
        </p:spPr>
        <p:txBody>
          <a:bodyPr wrap="none" lIns="91394" tIns="45697" rIns="91394" bIns="45697" rtlCol="0">
            <a:spAutoFit/>
          </a:bodyPr>
          <a:lstStyle/>
          <a:p>
            <a:r>
              <a:rPr lang="en-US" sz="900" dirty="0" smtClean="0">
                <a:solidFill>
                  <a:schemeClr val="bg1"/>
                </a:solidFill>
                <a:latin typeface="Arial"/>
              </a:rPr>
              <a:t>NATIONAL RENEWABLE ENERGY LABORATORY</a:t>
            </a:r>
            <a:endParaRPr lang="en-US" sz="900" dirty="0">
              <a:solidFill>
                <a:schemeClr val="bg1"/>
              </a:solidFill>
              <a:latin typeface="Arial"/>
            </a:endParaRPr>
          </a:p>
        </p:txBody>
      </p:sp>
      <p:sp>
        <p:nvSpPr>
          <p:cNvPr id="2" name="Title 1"/>
          <p:cNvSpPr>
            <a:spLocks noGrp="1"/>
          </p:cNvSpPr>
          <p:nvPr>
            <p:ph type="title" hasCustomPrompt="1"/>
          </p:nvPr>
        </p:nvSpPr>
        <p:spPr>
          <a:xfrm>
            <a:off x="457200" y="1828800"/>
            <a:ext cx="8229600" cy="563562"/>
          </a:xfrm>
        </p:spPr>
        <p:txBody>
          <a:bodyPr/>
          <a:lstStyle>
            <a:lvl1pPr algn="ctr">
              <a:defRPr/>
            </a:lvl1pPr>
          </a:lstStyle>
          <a:p>
            <a:r>
              <a:rPr lang="en-US" dirty="0" smtClean="0"/>
              <a:t>CLICK TO EDIT MASTER TITLE STYLE</a:t>
            </a:r>
            <a:endParaRPr lang="en-US" dirty="0"/>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solidFill>
                  <a:schemeClr val="accent6">
                    <a:lumMod val="50000"/>
                  </a:schemeClr>
                </a:solidFill>
              </a:defRPr>
            </a:lvl1pPr>
          </a:lstStyle>
          <a:p>
            <a:pPr lvl="0"/>
            <a:r>
              <a:rPr lang="en-US" smtClean="0"/>
              <a:t>Click to edit Master text styles</a:t>
            </a:r>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944"/>
            <a:ext cx="8229600" cy="563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50" r:id="rId2"/>
    <p:sldLayoutId id="2147483676" r:id="rId3"/>
    <p:sldLayoutId id="2147483677" r:id="rId4"/>
    <p:sldLayoutId id="2147483675" r:id="rId5"/>
    <p:sldLayoutId id="2147483652" r:id="rId6"/>
    <p:sldLayoutId id="2147483674" r:id="rId7"/>
    <p:sldLayoutId id="2147483670" r:id="rId8"/>
    <p:sldLayoutId id="2147483667" r:id="rId9"/>
    <p:sldLayoutId id="2147483678" r:id="rId10"/>
    <p:sldLayoutId id="2147483686" r:id="rId11"/>
    <p:sldLayoutId id="2147483689" r:id="rId12"/>
    <p:sldLayoutId id="2147483691" r:id="rId13"/>
    <p:sldLayoutId id="2147483704" r:id="rId14"/>
    <p:sldLayoutId id="2147483705" r:id="rId15"/>
    <p:sldLayoutId id="2147483706" r:id="rId16"/>
  </p:sldLayoutIdLst>
  <p:timing>
    <p:tnLst>
      <p:par>
        <p:cTn id="1" dur="indefinite" restart="never" nodeType="tmRoot"/>
      </p:par>
    </p:tnLst>
  </p:timing>
  <p:hf hdr="0" ftr="0" dt="0"/>
  <p:txStyles>
    <p:titleStyle>
      <a:lvl1pPr algn="l" defTabSz="914400" rtl="0" eaLnBrk="1" latinLnBrk="0" hangingPunct="1">
        <a:spcBef>
          <a:spcPct val="0"/>
        </a:spcBef>
        <a:buNone/>
        <a:defRPr sz="3000" b="0" kern="1200">
          <a:solidFill>
            <a:schemeClr val="tx1"/>
          </a:solidFill>
          <a:latin typeface="Calibri"/>
          <a:ea typeface="+mj-ea"/>
          <a:cs typeface="Calibri"/>
        </a:defRPr>
      </a:lvl1pPr>
    </p:titleStyle>
    <p:bodyStyle>
      <a:lvl1pPr marL="342900" indent="-342900" algn="l" defTabSz="914400" rtl="0" eaLnBrk="1" latinLnBrk="0" hangingPunct="1">
        <a:spcBef>
          <a:spcPct val="20000"/>
        </a:spcBef>
        <a:buFont typeface="Arial" pitchFamily="34" charset="0"/>
        <a:buChar char="•"/>
        <a:defRPr sz="2800" b="0" kern="1200">
          <a:solidFill>
            <a:schemeClr val="accent6">
              <a:lumMod val="50000"/>
            </a:schemeClr>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600" kern="1200">
          <a:solidFill>
            <a:schemeClr val="accent6">
              <a:lumMod val="50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B569A-884A-4FF2-9A28-84D69336B975}"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1A6C6-C1EE-4579-AA95-B80917167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6475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hyperlink" Target="mailto:Erin.nobler@nrel.go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Elizabeth.Doris@nrel.go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hyperlink" Target="http://www.nrel.gov/docs/fy17osti/65667.pdf"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6.wdp"/><Relationship Id="rId18" Type="http://schemas.openxmlformats.org/officeDocument/2006/relationships/image" Target="../media/image57.png"/><Relationship Id="rId3" Type="http://schemas.openxmlformats.org/officeDocument/2006/relationships/image" Target="../media/image49.png"/><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54.png"/><Relationship Id="rId17" Type="http://schemas.microsoft.com/office/2007/relationships/hdphoto" Target="../media/hdphoto8.wdp"/><Relationship Id="rId2" Type="http://schemas.openxmlformats.org/officeDocument/2006/relationships/notesSlide" Target="../notesSlides/notesSlide17.xml"/><Relationship Id="rId16" Type="http://schemas.openxmlformats.org/officeDocument/2006/relationships/image" Target="../media/image56.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1.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3.png"/><Relationship Id="rId19" Type="http://schemas.microsoft.com/office/2007/relationships/hdphoto" Target="../media/hdphoto9.wdp"/><Relationship Id="rId4" Type="http://schemas.openxmlformats.org/officeDocument/2006/relationships/image" Target="../media/image50.png"/><Relationship Id="rId9" Type="http://schemas.microsoft.com/office/2007/relationships/hdphoto" Target="../media/hdphoto4.wdp"/><Relationship Id="rId1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hyperlink" Target="https://eere-exchange.energy.gov/Default.aspx#FoaId624fc0da-a7e6-4bf6-b7ce-2228542b0013" TargetMode="External"/><Relationship Id="rId2" Type="http://schemas.openxmlformats.org/officeDocument/2006/relationships/hyperlink" Target="http://www.nrel.gov/docs/fy15osti/64128.pdf" TargetMode="Externa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hyperlink" Target="http://apps1.eere.energy.gov/sled/#/"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 Id="rId9" Type="http://schemas.openxmlformats.org/officeDocument/2006/relationships/image" Target="../media/image88.png"/></Relationships>
</file>

<file path=ppt/slides/_rels/slide5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openpv.nrel.gov/"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90.png"/><Relationship Id="rId4" Type="http://schemas.openxmlformats.org/officeDocument/2006/relationships/hyperlink" Target="mailto:JEDISupport@nrel.gov"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mailto:john.nangle@nrel.gov"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33.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mailto:first.last@nrel.gov"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energy.gov/eere/cities" TargetMode="External"/><Relationship Id="rId4" Type="http://schemas.openxmlformats.org/officeDocument/2006/relationships/hyperlink" Target="http://apps1.eere.energy.gov/sl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2438" y="3443538"/>
            <a:ext cx="5139372" cy="880866"/>
          </a:xfrm>
        </p:spPr>
        <p:txBody>
          <a:bodyPr>
            <a:normAutofit fontScale="90000"/>
          </a:bodyPr>
          <a:lstStyle/>
          <a:p>
            <a:r>
              <a:rPr lang="en-US" dirty="0" smtClean="0"/>
              <a:t>State, Local and Tribal Program Overview</a:t>
            </a:r>
            <a:endParaRPr lang="en-US" dirty="0"/>
          </a:p>
        </p:txBody>
      </p:sp>
      <p:sp>
        <p:nvSpPr>
          <p:cNvPr id="3" name="Text Placeholder 2"/>
          <p:cNvSpPr>
            <a:spLocks noGrp="1"/>
          </p:cNvSpPr>
          <p:nvPr>
            <p:ph type="body" sz="quarter" idx="10"/>
          </p:nvPr>
        </p:nvSpPr>
        <p:spPr>
          <a:xfrm>
            <a:off x="2761708" y="4438829"/>
            <a:ext cx="5139372" cy="682929"/>
          </a:xfrm>
        </p:spPr>
        <p:txBody>
          <a:bodyPr/>
          <a:lstStyle/>
          <a:p>
            <a:r>
              <a:rPr lang="en-US" dirty="0" smtClean="0"/>
              <a:t>Elizabeth Doris</a:t>
            </a:r>
            <a:endParaRPr lang="en-US" dirty="0" smtClean="0"/>
          </a:p>
          <a:p>
            <a:r>
              <a:rPr lang="en-US" dirty="0" smtClean="0"/>
              <a:t>Laboratory Program Manager: State, Local, and Tribal Programs</a:t>
            </a:r>
            <a:endParaRPr lang="en-US" dirty="0" smtClean="0"/>
          </a:p>
          <a:p>
            <a:endParaRPr lang="en-US" dirty="0"/>
          </a:p>
        </p:txBody>
      </p:sp>
      <p:sp>
        <p:nvSpPr>
          <p:cNvPr id="5" name="Text Placeholder 4"/>
          <p:cNvSpPr>
            <a:spLocks noGrp="1"/>
          </p:cNvSpPr>
          <p:nvPr>
            <p:ph type="body" sz="quarter" idx="12"/>
          </p:nvPr>
        </p:nvSpPr>
        <p:spPr>
          <a:xfrm>
            <a:off x="2767322" y="5381908"/>
            <a:ext cx="5139372" cy="682929"/>
          </a:xfrm>
        </p:spPr>
        <p:txBody>
          <a:bodyPr/>
          <a:lstStyle/>
          <a:p>
            <a:r>
              <a:rPr lang="en-US" dirty="0" smtClean="0"/>
              <a:t>June 22, </a:t>
            </a:r>
            <a:r>
              <a:rPr lang="en-US" dirty="0" smtClean="0"/>
              <a:t>2017</a:t>
            </a:r>
            <a:endParaRPr lang="en-US" dirty="0"/>
          </a:p>
        </p:txBody>
      </p:sp>
    </p:spTree>
    <p:extLst>
      <p:ext uri="{BB962C8B-B14F-4D97-AF65-F5344CB8AC3E}">
        <p14:creationId xmlns:p14="http://schemas.microsoft.com/office/powerpoint/2010/main" val="391138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1" y="95569"/>
            <a:ext cx="9012025" cy="566928"/>
          </a:xfrm>
        </p:spPr>
        <p:txBody>
          <a:bodyPr>
            <a:normAutofit/>
          </a:bodyPr>
          <a:lstStyle/>
          <a:p>
            <a:r>
              <a:rPr lang="en-US" dirty="0" smtClean="0"/>
              <a:t>What are other localities doing in clean energy? </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46018" y="816559"/>
            <a:ext cx="8519160" cy="5703714"/>
          </a:xfrm>
          <a:prstGeom prst="rect">
            <a:avLst/>
          </a:prstGeom>
        </p:spPr>
      </p:pic>
      <p:sp>
        <p:nvSpPr>
          <p:cNvPr id="6" name="Rectangle 5"/>
          <p:cNvSpPr/>
          <p:nvPr/>
        </p:nvSpPr>
        <p:spPr>
          <a:xfrm>
            <a:off x="4572000" y="6294511"/>
            <a:ext cx="4525150" cy="369332"/>
          </a:xfrm>
          <a:prstGeom prst="rect">
            <a:avLst/>
          </a:prstGeom>
        </p:spPr>
        <p:txBody>
          <a:bodyPr wrap="none">
            <a:spAutoFit/>
          </a:bodyPr>
          <a:lstStyle/>
          <a:p>
            <a:r>
              <a:rPr lang="en-US" dirty="0"/>
              <a:t>http://www.nrel.gov/docs/fy17osti/66120.pdf</a:t>
            </a:r>
          </a:p>
        </p:txBody>
      </p:sp>
    </p:spTree>
    <p:extLst>
      <p:ext uri="{BB962C8B-B14F-4D97-AF65-F5344CB8AC3E}">
        <p14:creationId xmlns:p14="http://schemas.microsoft.com/office/powerpoint/2010/main" val="384945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can we get to 100% RE? </a:t>
            </a:r>
            <a:endParaRPr lang="en-US"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242355"/>
            <a:ext cx="6957073" cy="245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0379" y="736520"/>
            <a:ext cx="8477250" cy="376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24127" y="6287209"/>
            <a:ext cx="3562001" cy="307777"/>
          </a:xfrm>
          <a:prstGeom prst="rect">
            <a:avLst/>
          </a:prstGeom>
        </p:spPr>
        <p:txBody>
          <a:bodyPr wrap="none">
            <a:spAutoFit/>
          </a:bodyPr>
          <a:lstStyle/>
          <a:p>
            <a:r>
              <a:rPr lang="en-US" sz="1400" dirty="0"/>
              <a:t>http://www.nrel.gov/docs/fy15osti/62490.pdf</a:t>
            </a:r>
          </a:p>
        </p:txBody>
      </p:sp>
    </p:spTree>
    <p:extLst>
      <p:ext uri="{BB962C8B-B14F-4D97-AF65-F5344CB8AC3E}">
        <p14:creationId xmlns:p14="http://schemas.microsoft.com/office/powerpoint/2010/main" val="191934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Resiliency, Storage, and Cost: Oh My!</a:t>
            </a:r>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142999"/>
            <a:ext cx="36004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57426" y="1334691"/>
            <a:ext cx="6414798" cy="482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 y="3744940"/>
            <a:ext cx="4441370" cy="193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89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 y="94678"/>
            <a:ext cx="9103360" cy="566928"/>
          </a:xfrm>
        </p:spPr>
        <p:txBody>
          <a:bodyPr vert="horz" lIns="91440" tIns="45720" rIns="91440" bIns="45720" rtlCol="0" anchor="ctr">
            <a:normAutofit/>
          </a:bodyPr>
          <a:lstStyle/>
          <a:p>
            <a:r>
              <a:rPr lang="en-US" sz="2400" b="1" dirty="0" smtClean="0"/>
              <a:t>What happens when I…?</a:t>
            </a:r>
            <a:endParaRPr lang="en-US" sz="2400" b="1" dirty="0"/>
          </a:p>
        </p:txBody>
      </p:sp>
      <p:pic>
        <p:nvPicPr>
          <p:cNvPr id="6" name="Picture 2" descr="C:\Users\bsigrin\Downloads\dGen\dGen Slide 1-0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4861" t="9661" r="3611" b="5370"/>
          <a:stretch/>
        </p:blipFill>
        <p:spPr bwMode="auto">
          <a:xfrm>
            <a:off x="111760" y="1011372"/>
            <a:ext cx="4231118" cy="52328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61840" y="1175570"/>
            <a:ext cx="4582160" cy="1200329"/>
          </a:xfrm>
          <a:prstGeom prst="rect">
            <a:avLst/>
          </a:prstGeom>
          <a:solidFill>
            <a:schemeClr val="tx1"/>
          </a:solidFill>
        </p:spPr>
        <p:txBody>
          <a:bodyPr wrap="square" lIns="91440" rIns="91440" rtlCol="0" anchor="ctr" anchorCtr="0">
            <a:noAutofit/>
          </a:bodyPr>
          <a:lstStyle/>
          <a:p>
            <a:r>
              <a:rPr lang="en-US" sz="1600" dirty="0" smtClean="0">
                <a:solidFill>
                  <a:schemeClr val="bg1"/>
                </a:solidFill>
              </a:rPr>
              <a:t>The </a:t>
            </a:r>
            <a:r>
              <a:rPr lang="en-US" sz="1600" dirty="0">
                <a:solidFill>
                  <a:schemeClr val="bg1"/>
                </a:solidFill>
              </a:rPr>
              <a:t>dGen family of models forecasts </a:t>
            </a:r>
            <a:r>
              <a:rPr lang="en-US" sz="1600" dirty="0" smtClean="0">
                <a:solidFill>
                  <a:schemeClr val="bg1"/>
                </a:solidFill>
              </a:rPr>
              <a:t>state, utility, or city-specific </a:t>
            </a:r>
            <a:r>
              <a:rPr lang="en-US" sz="1600" b="1" dirty="0" smtClean="0">
                <a:solidFill>
                  <a:schemeClr val="bg1"/>
                </a:solidFill>
              </a:rPr>
              <a:t>customer </a:t>
            </a:r>
            <a:r>
              <a:rPr lang="en-US" sz="1600" b="1" dirty="0">
                <a:solidFill>
                  <a:schemeClr val="bg1"/>
                </a:solidFill>
              </a:rPr>
              <a:t>adoption of distributed generation technologies </a:t>
            </a:r>
            <a:r>
              <a:rPr lang="en-US" sz="1600" dirty="0">
                <a:solidFill>
                  <a:schemeClr val="bg1"/>
                </a:solidFill>
              </a:rPr>
              <a:t>for residential, commercial, and industrial </a:t>
            </a:r>
            <a:r>
              <a:rPr lang="en-US" sz="1600" dirty="0" smtClean="0">
                <a:solidFill>
                  <a:schemeClr val="bg1"/>
                </a:solidFill>
              </a:rPr>
              <a:t>entities.</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53247" y="4492509"/>
            <a:ext cx="4650455" cy="213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34527" y="2610458"/>
            <a:ext cx="4272032" cy="172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89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198113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7-02-08 at 3.25.14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381" y="1203252"/>
            <a:ext cx="7260332" cy="5292578"/>
          </a:xfrm>
          <a:prstGeom prst="rect">
            <a:avLst/>
          </a:prstGeom>
        </p:spPr>
      </p:pic>
      <p:sp>
        <p:nvSpPr>
          <p:cNvPr id="2" name="Title 1"/>
          <p:cNvSpPr>
            <a:spLocks noGrp="1"/>
          </p:cNvSpPr>
          <p:nvPr>
            <p:ph type="title"/>
          </p:nvPr>
        </p:nvSpPr>
        <p:spPr>
          <a:xfrm>
            <a:off x="457200" y="48529"/>
            <a:ext cx="8229600" cy="566928"/>
          </a:xfrm>
        </p:spPr>
        <p:txBody>
          <a:bodyPr>
            <a:noAutofit/>
          </a:bodyPr>
          <a:lstStyle/>
          <a:p>
            <a:r>
              <a:rPr lang="en-US" sz="3200" b="1" dirty="0"/>
              <a:t>Innovation at a</a:t>
            </a:r>
            <a:r>
              <a:rPr lang="en-US" sz="3200" b="1" dirty="0" smtClean="0"/>
              <a:t> </a:t>
            </a:r>
            <a:r>
              <a:rPr lang="en-US" sz="3200" b="1" i="1" dirty="0" smtClean="0"/>
              <a:t>Scale</a:t>
            </a:r>
            <a:r>
              <a:rPr lang="en-US" sz="3200" b="1" dirty="0" smtClean="0"/>
              <a:t> that Matters</a:t>
            </a:r>
            <a:endParaRPr lang="en-US" sz="3200" b="1" dirty="0"/>
          </a:p>
        </p:txBody>
      </p:sp>
      <p:pic>
        <p:nvPicPr>
          <p:cNvPr id="7" name="Picture 6" descr="Screen Shot 2017-02-08 at 2.41.13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0131" y="1179366"/>
            <a:ext cx="2402622" cy="1481825"/>
          </a:xfrm>
          <a:prstGeom prst="rect">
            <a:avLst/>
          </a:prstGeom>
        </p:spPr>
      </p:pic>
      <p:sp>
        <p:nvSpPr>
          <p:cNvPr id="17" name="TextBox 16"/>
          <p:cNvSpPr txBox="1"/>
          <p:nvPr/>
        </p:nvSpPr>
        <p:spPr>
          <a:xfrm>
            <a:off x="2304624" y="5832926"/>
            <a:ext cx="815239" cy="369332"/>
          </a:xfrm>
          <a:prstGeom prst="rect">
            <a:avLst/>
          </a:prstGeom>
          <a:noFill/>
        </p:spPr>
        <p:txBody>
          <a:bodyPr wrap="square" rtlCol="0">
            <a:spAutoFit/>
          </a:bodyPr>
          <a:lstStyle/>
          <a:p>
            <a:r>
              <a:rPr lang="en-US" b="1" i="1" dirty="0" smtClean="0">
                <a:solidFill>
                  <a:schemeClr val="accent6">
                    <a:lumMod val="75000"/>
                  </a:schemeClr>
                </a:solidFill>
              </a:rPr>
              <a:t>Today</a:t>
            </a:r>
            <a:endParaRPr lang="en-US" b="1" i="1" dirty="0">
              <a:solidFill>
                <a:schemeClr val="accent6">
                  <a:lumMod val="75000"/>
                </a:schemeClr>
              </a:solidFill>
            </a:endParaRPr>
          </a:p>
        </p:txBody>
      </p:sp>
      <p:sp>
        <p:nvSpPr>
          <p:cNvPr id="22" name="TextBox 21"/>
          <p:cNvSpPr txBox="1"/>
          <p:nvPr/>
        </p:nvSpPr>
        <p:spPr>
          <a:xfrm>
            <a:off x="7238710" y="3601980"/>
            <a:ext cx="1227231" cy="369332"/>
          </a:xfrm>
          <a:prstGeom prst="rect">
            <a:avLst/>
          </a:prstGeom>
          <a:noFill/>
        </p:spPr>
        <p:txBody>
          <a:bodyPr wrap="square" rtlCol="0">
            <a:spAutoFit/>
          </a:bodyPr>
          <a:lstStyle/>
          <a:p>
            <a:r>
              <a:rPr lang="en-US" b="1" i="1" dirty="0" smtClean="0">
                <a:solidFill>
                  <a:schemeClr val="accent6">
                    <a:lumMod val="75000"/>
                  </a:schemeClr>
                </a:solidFill>
              </a:rPr>
              <a:t>Tomorrow</a:t>
            </a:r>
            <a:endParaRPr lang="en-US" b="1" i="1" dirty="0">
              <a:solidFill>
                <a:schemeClr val="accent6">
                  <a:lumMod val="75000"/>
                </a:schemeClr>
              </a:solidFill>
            </a:endParaRPr>
          </a:p>
        </p:txBody>
      </p:sp>
    </p:spTree>
    <p:extLst>
      <p:ext uri="{BB962C8B-B14F-4D97-AF65-F5344CB8AC3E}">
        <p14:creationId xmlns:p14="http://schemas.microsoft.com/office/powerpoint/2010/main" val="2573027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595" y="776281"/>
            <a:ext cx="5102225" cy="3697765"/>
          </a:xfrm>
        </p:spPr>
        <p:txBody>
          <a:bodyPr>
            <a:normAutofit/>
          </a:bodyPr>
          <a:lstStyle/>
          <a:p>
            <a:r>
              <a:rPr lang="en-US" dirty="0" smtClean="0"/>
              <a:t>Thank you!</a:t>
            </a:r>
            <a:br>
              <a:rPr lang="en-US" dirty="0" smtClean="0"/>
            </a:br>
            <a:r>
              <a:rPr lang="en-US" dirty="0" smtClean="0">
                <a:hlinkClick r:id="rId3"/>
              </a:rPr>
              <a:t>Erin.nobler@nrel.gov</a:t>
            </a:r>
            <a:r>
              <a:rPr lang="en-US" dirty="0" smtClean="0"/>
              <a:t/>
            </a:r>
            <a:br>
              <a:rPr lang="en-US" dirty="0" smtClean="0"/>
            </a:br>
            <a:r>
              <a:rPr lang="en-US" dirty="0" smtClean="0"/>
              <a:t>303-275-4634</a:t>
            </a:r>
            <a:br>
              <a:rPr lang="en-US" dirty="0" smtClean="0"/>
            </a:br>
            <a:r>
              <a:rPr lang="en-US" dirty="0"/>
              <a:t/>
            </a:r>
            <a:br>
              <a:rPr lang="en-US" dirty="0"/>
            </a:br>
            <a:r>
              <a:rPr lang="en-US" dirty="0" smtClean="0">
                <a:hlinkClick r:id="rId4"/>
              </a:rPr>
              <a:t>Elizabeth.Doris@nrel.gov</a:t>
            </a:r>
            <a:r>
              <a:rPr lang="en-US" dirty="0" smtClean="0"/>
              <a:t/>
            </a:r>
            <a:br>
              <a:rPr lang="en-US" dirty="0" smtClean="0"/>
            </a:br>
            <a:r>
              <a:rPr lang="en-US" dirty="0" smtClean="0"/>
              <a:t>Lab Program Manager</a:t>
            </a:r>
            <a:br>
              <a:rPr lang="en-US" dirty="0" smtClean="0"/>
            </a:br>
            <a:r>
              <a:rPr lang="en-US" dirty="0" smtClean="0"/>
              <a:t>State Local and Tribal Program</a:t>
            </a:r>
            <a:endParaRPr lang="en-US" dirty="0"/>
          </a:p>
        </p:txBody>
      </p:sp>
      <p:sp>
        <p:nvSpPr>
          <p:cNvPr id="3" name="TextBox 2"/>
          <p:cNvSpPr txBox="1"/>
          <p:nvPr/>
        </p:nvSpPr>
        <p:spPr>
          <a:xfrm>
            <a:off x="0" y="74134"/>
            <a:ext cx="4326569" cy="2585323"/>
          </a:xfrm>
          <a:prstGeom prst="rect">
            <a:avLst/>
          </a:prstGeom>
          <a:noFill/>
        </p:spPr>
        <p:txBody>
          <a:bodyPr wrap="none" rtlCol="0">
            <a:spAutoFit/>
          </a:bodyPr>
          <a:lstStyle/>
          <a:p>
            <a:r>
              <a:rPr lang="en-US" b="1" dirty="0" smtClean="0"/>
              <a:t>Project Contacts:</a:t>
            </a:r>
          </a:p>
          <a:p>
            <a:r>
              <a:rPr lang="en-US" dirty="0" smtClean="0"/>
              <a:t>Cities LEAP: Megan Day/Elizabeth Doris</a:t>
            </a:r>
          </a:p>
          <a:p>
            <a:r>
              <a:rPr lang="en-US" dirty="0" smtClean="0"/>
              <a:t>Municipal Codes: Elizabeth Doris</a:t>
            </a:r>
          </a:p>
          <a:p>
            <a:r>
              <a:rPr lang="en-US" dirty="0" smtClean="0"/>
              <a:t>Resiliency: Eliza Hotchkiss</a:t>
            </a:r>
          </a:p>
          <a:p>
            <a:r>
              <a:rPr lang="en-US" dirty="0" err="1"/>
              <a:t>ReOpt</a:t>
            </a:r>
            <a:r>
              <a:rPr lang="en-US" dirty="0"/>
              <a:t> (Resiliency Analysis): Kate </a:t>
            </a:r>
            <a:r>
              <a:rPr lang="en-US" dirty="0" smtClean="0"/>
              <a:t>Anderson</a:t>
            </a:r>
          </a:p>
          <a:p>
            <a:r>
              <a:rPr lang="en-US" dirty="0" err="1" smtClean="0"/>
              <a:t>dGen</a:t>
            </a:r>
            <a:r>
              <a:rPr lang="en-US" dirty="0"/>
              <a:t> </a:t>
            </a:r>
            <a:r>
              <a:rPr lang="en-US" dirty="0" smtClean="0"/>
              <a:t>and state policy evaluation: Ben Sigrin</a:t>
            </a:r>
          </a:p>
          <a:p>
            <a:r>
              <a:rPr lang="en-US" dirty="0" smtClean="0"/>
              <a:t>Solar Technical Assistance Team: Erin Nobler</a:t>
            </a:r>
          </a:p>
          <a:p>
            <a:r>
              <a:rPr lang="en-US" dirty="0" smtClean="0"/>
              <a:t>Clean Cities: Wendy Dafoe</a:t>
            </a:r>
          </a:p>
          <a:p>
            <a:r>
              <a:rPr lang="en-US" dirty="0" smtClean="0"/>
              <a:t>Aspen 100%: Joyce McLaren</a:t>
            </a:r>
          </a:p>
        </p:txBody>
      </p:sp>
    </p:spTree>
    <p:extLst>
      <p:ext uri="{BB962C8B-B14F-4D97-AF65-F5344CB8AC3E}">
        <p14:creationId xmlns:p14="http://schemas.microsoft.com/office/powerpoint/2010/main" val="38033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53925963"/>
              </p:ext>
            </p:extLst>
          </p:nvPr>
        </p:nvGraphicFramePr>
        <p:xfrm>
          <a:off x="228600" y="152400"/>
          <a:ext cx="8686800" cy="6334760"/>
        </p:xfrm>
        <a:graphic>
          <a:graphicData uri="http://schemas.openxmlformats.org/drawingml/2006/table">
            <a:tbl>
              <a:tblPr firstRow="1" bandRow="1">
                <a:tableStyleId>{5C22544A-7EE6-4342-B048-85BDC9FD1C3A}</a:tableStyleId>
              </a:tblPr>
              <a:tblGrid>
                <a:gridCol w="651510"/>
                <a:gridCol w="8035290"/>
              </a:tblGrid>
              <a:tr h="370840">
                <a:tc gridSpan="2">
                  <a:txBody>
                    <a:bodyPr/>
                    <a:lstStyle/>
                    <a:p>
                      <a:r>
                        <a:rPr lang="en-US" dirty="0" smtClean="0"/>
                        <a:t>COMMON</a:t>
                      </a:r>
                      <a:r>
                        <a:rPr lang="en-US" baseline="0" dirty="0" smtClean="0"/>
                        <a:t> </a:t>
                      </a:r>
                      <a:r>
                        <a:rPr lang="en-US" baseline="0" dirty="0" smtClean="0"/>
                        <a:t>QUESTIONS</a:t>
                      </a:r>
                      <a:endParaRPr lang="en-US" dirty="0"/>
                    </a:p>
                  </a:txBody>
                  <a:tcPr/>
                </a:tc>
                <a:tc hMerge="1">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What are the energy</a:t>
                      </a:r>
                      <a:r>
                        <a:rPr lang="en-US" baseline="0" dirty="0" smtClean="0"/>
                        <a:t> efficiency measures that are likely to yield the biggest savings in my jurisdiction?</a:t>
                      </a:r>
                      <a:endParaRPr lang="en-US" dirty="0"/>
                    </a:p>
                  </a:txBody>
                  <a:tcPr/>
                </a:tc>
              </a:tr>
              <a:tr h="370840">
                <a:tc>
                  <a:txBody>
                    <a:bodyPr/>
                    <a:lstStyle/>
                    <a:p>
                      <a:r>
                        <a:rPr lang="en-US" dirty="0" smtClean="0"/>
                        <a:t>2</a:t>
                      </a:r>
                      <a:endParaRPr lang="en-US" dirty="0"/>
                    </a:p>
                  </a:txBody>
                  <a:tcPr/>
                </a:tc>
                <a:tc>
                  <a:txBody>
                    <a:bodyPr/>
                    <a:lstStyle/>
                    <a:p>
                      <a:r>
                        <a:rPr lang="en-US" dirty="0" smtClean="0"/>
                        <a:t>What are the high priority RE projects for my jurisdiction?</a:t>
                      </a:r>
                      <a:endParaRPr lang="en-US" dirty="0"/>
                    </a:p>
                  </a:txBody>
                  <a:tcPr/>
                </a:tc>
              </a:tr>
              <a:tr h="370840">
                <a:tc>
                  <a:txBody>
                    <a:bodyPr/>
                    <a:lstStyle/>
                    <a:p>
                      <a:r>
                        <a:rPr lang="en-US" dirty="0" smtClean="0"/>
                        <a:t>3</a:t>
                      </a:r>
                      <a:endParaRPr lang="en-US" dirty="0"/>
                    </a:p>
                  </a:txBody>
                  <a:tcPr/>
                </a:tc>
                <a:tc>
                  <a:txBody>
                    <a:bodyPr/>
                    <a:lstStyle/>
                    <a:p>
                      <a:r>
                        <a:rPr lang="en-US" dirty="0" smtClean="0"/>
                        <a:t>What is the sector level breakdown</a:t>
                      </a:r>
                      <a:r>
                        <a:rPr lang="en-US" baseline="0" dirty="0" smtClean="0"/>
                        <a:t> of energy and emissions data for my jurisdictions (or sub jurisdictions)?</a:t>
                      </a:r>
                      <a:endParaRPr lang="en-US" dirty="0"/>
                    </a:p>
                  </a:txBody>
                  <a:tcPr/>
                </a:tc>
              </a:tr>
              <a:tr h="370840">
                <a:tc>
                  <a:txBody>
                    <a:bodyPr/>
                    <a:lstStyle/>
                    <a:p>
                      <a:r>
                        <a:rPr lang="en-US" dirty="0" smtClean="0"/>
                        <a:t>4</a:t>
                      </a:r>
                      <a:endParaRPr lang="en-US" dirty="0"/>
                    </a:p>
                  </a:txBody>
                  <a:tcPr/>
                </a:tc>
                <a:tc>
                  <a:txBody>
                    <a:bodyPr/>
                    <a:lstStyle/>
                    <a:p>
                      <a:r>
                        <a:rPr lang="en-US" dirty="0" smtClean="0"/>
                        <a:t>What is the makeup of low income housing in my jurisdiction? What is the energy burden? </a:t>
                      </a:r>
                      <a:endParaRPr lang="en-US" dirty="0"/>
                    </a:p>
                  </a:txBody>
                  <a:tcPr/>
                </a:tc>
              </a:tr>
              <a:tr h="360680">
                <a:tc>
                  <a:txBody>
                    <a:bodyPr/>
                    <a:lstStyle/>
                    <a:p>
                      <a:r>
                        <a:rPr lang="en-US" dirty="0" smtClean="0"/>
                        <a:t>5</a:t>
                      </a:r>
                      <a:endParaRPr lang="en-US" dirty="0"/>
                    </a:p>
                  </a:txBody>
                  <a:tcPr/>
                </a:tc>
                <a:tc>
                  <a:txBody>
                    <a:bodyPr/>
                    <a:lstStyle/>
                    <a:p>
                      <a:r>
                        <a:rPr lang="en-US" dirty="0" smtClean="0"/>
                        <a:t>Is</a:t>
                      </a:r>
                      <a:r>
                        <a:rPr lang="en-US" baseline="0" dirty="0" smtClean="0"/>
                        <a:t> solar technology affordable for my jurisdiction? What’s the Savings to Investment ratio for my people? </a:t>
                      </a:r>
                      <a:endParaRPr lang="en-US" dirty="0"/>
                    </a:p>
                  </a:txBody>
                  <a:tcPr/>
                </a:tc>
              </a:tr>
              <a:tr h="370840">
                <a:tc>
                  <a:txBody>
                    <a:bodyPr/>
                    <a:lstStyle/>
                    <a:p>
                      <a:r>
                        <a:rPr lang="en-US" dirty="0" smtClean="0"/>
                        <a:t>6</a:t>
                      </a:r>
                      <a:endParaRPr lang="en-US" dirty="0"/>
                    </a:p>
                  </a:txBody>
                  <a:tcPr/>
                </a:tc>
                <a:tc>
                  <a:txBody>
                    <a:bodyPr/>
                    <a:lstStyle/>
                    <a:p>
                      <a:r>
                        <a:rPr lang="en-US" dirty="0" smtClean="0"/>
                        <a:t>What are the costs and outputs of renewable facilities under different financial structures?</a:t>
                      </a:r>
                      <a:endParaRPr lang="en-US" dirty="0"/>
                    </a:p>
                  </a:txBody>
                  <a:tcPr/>
                </a:tc>
              </a:tr>
              <a:tr h="370840">
                <a:tc>
                  <a:txBody>
                    <a:bodyPr/>
                    <a:lstStyle/>
                    <a:p>
                      <a:r>
                        <a:rPr lang="en-US" dirty="0" smtClean="0"/>
                        <a:t>7</a:t>
                      </a:r>
                      <a:endParaRPr lang="en-US" dirty="0"/>
                    </a:p>
                  </a:txBody>
                  <a:tcPr/>
                </a:tc>
                <a:tc>
                  <a:txBody>
                    <a:bodyPr/>
                    <a:lstStyle/>
                    <a:p>
                      <a:r>
                        <a:rPr lang="en-US" dirty="0" smtClean="0"/>
                        <a:t>What are the jobs and other economic</a:t>
                      </a:r>
                      <a:r>
                        <a:rPr lang="en-US" baseline="0" dirty="0" smtClean="0"/>
                        <a:t> development impacts of renewable energy projects in my jurisdiction? </a:t>
                      </a:r>
                      <a:endParaRPr lang="en-US" dirty="0"/>
                    </a:p>
                  </a:txBody>
                  <a:tcPr/>
                </a:tc>
              </a:tr>
              <a:tr h="370840">
                <a:tc>
                  <a:txBody>
                    <a:bodyPr/>
                    <a:lstStyle/>
                    <a:p>
                      <a:r>
                        <a:rPr lang="en-US" dirty="0" smtClean="0"/>
                        <a:t>8</a:t>
                      </a:r>
                      <a:endParaRPr lang="en-US" dirty="0"/>
                    </a:p>
                  </a:txBody>
                  <a:tcPr/>
                </a:tc>
                <a:tc>
                  <a:txBody>
                    <a:bodyPr/>
                    <a:lstStyle/>
                    <a:p>
                      <a:r>
                        <a:rPr lang="en-US" dirty="0" smtClean="0"/>
                        <a:t>What are the costs and benefits to various</a:t>
                      </a:r>
                      <a:r>
                        <a:rPr lang="en-US" baseline="0" dirty="0" smtClean="0"/>
                        <a:t> audiences of a single community solar project? </a:t>
                      </a:r>
                      <a:endParaRPr lang="en-US" dirty="0"/>
                    </a:p>
                  </a:txBody>
                  <a:tcPr/>
                </a:tc>
              </a:tr>
              <a:tr h="370840">
                <a:tc>
                  <a:txBody>
                    <a:bodyPr/>
                    <a:lstStyle/>
                    <a:p>
                      <a:r>
                        <a:rPr lang="en-US" dirty="0" smtClean="0"/>
                        <a:t>9</a:t>
                      </a:r>
                      <a:endParaRPr lang="en-US" dirty="0"/>
                    </a:p>
                  </a:txBody>
                  <a:tcPr/>
                </a:tc>
                <a:tc>
                  <a:txBody>
                    <a:bodyPr/>
                    <a:lstStyle/>
                    <a:p>
                      <a:r>
                        <a:rPr lang="en-US" dirty="0" smtClean="0"/>
                        <a:t>What incentive</a:t>
                      </a:r>
                      <a:r>
                        <a:rPr lang="en-US" baseline="0" dirty="0" smtClean="0"/>
                        <a:t> levels are necessary to improve system economics?</a:t>
                      </a:r>
                      <a:endParaRPr lang="en-US" dirty="0"/>
                    </a:p>
                  </a:txBody>
                  <a:tcPr/>
                </a:tc>
              </a:tr>
              <a:tr h="370840">
                <a:tc>
                  <a:txBody>
                    <a:bodyPr/>
                    <a:lstStyle/>
                    <a:p>
                      <a:r>
                        <a:rPr lang="en-US" dirty="0" smtClean="0"/>
                        <a:t>10</a:t>
                      </a:r>
                      <a:endParaRPr lang="en-US" dirty="0"/>
                    </a:p>
                  </a:txBody>
                  <a:tcPr/>
                </a:tc>
                <a:tc>
                  <a:txBody>
                    <a:bodyPr/>
                    <a:lstStyle/>
                    <a:p>
                      <a:r>
                        <a:rPr lang="en-US" dirty="0" smtClean="0"/>
                        <a:t>What are the market</a:t>
                      </a:r>
                      <a:r>
                        <a:rPr lang="en-US" baseline="0" dirty="0" smtClean="0"/>
                        <a:t> impacts of different policy scenarios?</a:t>
                      </a:r>
                      <a:endParaRPr lang="en-US" dirty="0"/>
                    </a:p>
                  </a:txBody>
                  <a:tcPr/>
                </a:tc>
              </a:tr>
              <a:tr h="370840">
                <a:tc>
                  <a:txBody>
                    <a:bodyPr/>
                    <a:lstStyle/>
                    <a:p>
                      <a:r>
                        <a:rPr lang="en-US" dirty="0" smtClean="0"/>
                        <a:t>11</a:t>
                      </a:r>
                      <a:endParaRPr lang="en-US" dirty="0"/>
                    </a:p>
                  </a:txBody>
                  <a:tcPr/>
                </a:tc>
                <a:tc>
                  <a:txBody>
                    <a:bodyPr/>
                    <a:lstStyle/>
                    <a:p>
                      <a:r>
                        <a:rPr lang="en-US" dirty="0" smtClean="0"/>
                        <a:t>Other: </a:t>
                      </a:r>
                      <a:endParaRPr lang="en-US" dirty="0"/>
                    </a:p>
                  </a:txBody>
                  <a:tcPr/>
                </a:tc>
              </a:tr>
            </a:tbl>
          </a:graphicData>
        </a:graphic>
      </p:graphicFrame>
      <p:pic>
        <p:nvPicPr>
          <p:cNvPr id="5" name="Picture 4" descr="NREL Logo2010white.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53400" y="6568875"/>
            <a:ext cx="731520" cy="1925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846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a:t>
            </a:r>
            <a:endParaRPr lang="en-US" dirty="0"/>
          </a:p>
        </p:txBody>
      </p:sp>
    </p:spTree>
    <p:extLst>
      <p:ext uri="{BB962C8B-B14F-4D97-AF65-F5344CB8AC3E}">
        <p14:creationId xmlns:p14="http://schemas.microsoft.com/office/powerpoint/2010/main" val="3918245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a:solidFill>
                  <a:schemeClr val="accent6">
                    <a:lumMod val="50000"/>
                  </a:schemeClr>
                </a:solidFill>
              </a:rPr>
              <a:t>What are the </a:t>
            </a:r>
            <a:r>
              <a:rPr lang="en-US" sz="6600" b="1" dirty="0" smtClean="0">
                <a:solidFill>
                  <a:schemeClr val="accent6">
                    <a:lumMod val="50000"/>
                  </a:schemeClr>
                </a:solidFill>
              </a:rPr>
              <a:t>energy efficiency</a:t>
            </a:r>
            <a:r>
              <a:rPr lang="en-US" sz="6600" dirty="0" smtClean="0">
                <a:solidFill>
                  <a:schemeClr val="accent6">
                    <a:lumMod val="50000"/>
                  </a:schemeClr>
                </a:solidFill>
              </a:rPr>
              <a:t> measures </a:t>
            </a:r>
            <a:r>
              <a:rPr lang="en-US" sz="6600" dirty="0">
                <a:solidFill>
                  <a:schemeClr val="accent6">
                    <a:lumMod val="50000"/>
                  </a:schemeClr>
                </a:solidFill>
              </a:rPr>
              <a:t>that are likely to yield highest savings in my jurisdiction?</a:t>
            </a:r>
            <a:br>
              <a:rPr lang="en-US" sz="6600" dirty="0">
                <a:solidFill>
                  <a:schemeClr val="accent6">
                    <a:lumMod val="50000"/>
                  </a:schemeClr>
                </a:solidFill>
              </a:rPr>
            </a:br>
            <a:endParaRPr lang="en-US" sz="6600" dirty="0"/>
          </a:p>
        </p:txBody>
      </p:sp>
    </p:spTree>
    <p:extLst>
      <p:ext uri="{BB962C8B-B14F-4D97-AF65-F5344CB8AC3E}">
        <p14:creationId xmlns:p14="http://schemas.microsoft.com/office/powerpoint/2010/main" val="1975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IF-4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5222" y="2773927"/>
            <a:ext cx="9159222" cy="1577853"/>
          </a:xfrm>
          <a:prstGeom prst="rect">
            <a:avLst/>
          </a:prstGeom>
          <a:solidFill>
            <a:schemeClr val="tx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188" y="2302653"/>
            <a:ext cx="5003455" cy="471273"/>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787071" y="453571"/>
            <a:ext cx="184573" cy="369285"/>
          </a:xfrm>
          <a:prstGeom prst="rect">
            <a:avLst/>
          </a:prstGeom>
          <a:noFill/>
        </p:spPr>
        <p:txBody>
          <a:bodyPr wrap="none" lIns="91394" tIns="45697" rIns="91394" bIns="45697" rtlCol="0">
            <a:spAutoFit/>
          </a:bodyPr>
          <a:lstStyle/>
          <a:p>
            <a:endParaRPr lang="en-US" dirty="0"/>
          </a:p>
        </p:txBody>
      </p:sp>
      <p:sp>
        <p:nvSpPr>
          <p:cNvPr id="24" name="Title 2"/>
          <p:cNvSpPr txBox="1">
            <a:spLocks/>
          </p:cNvSpPr>
          <p:nvPr/>
        </p:nvSpPr>
        <p:spPr>
          <a:xfrm>
            <a:off x="190771" y="2282648"/>
            <a:ext cx="4776984" cy="512329"/>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2800" b="0" kern="1200">
                <a:solidFill>
                  <a:schemeClr val="bg1"/>
                </a:solidFill>
                <a:latin typeface="Calibri"/>
                <a:ea typeface="+mj-ea"/>
                <a:cs typeface="Calibri"/>
              </a:defRPr>
            </a:lvl1pPr>
          </a:lstStyle>
          <a:p>
            <a:r>
              <a:rPr lang="en-US" sz="3000" b="1" dirty="0" smtClean="0">
                <a:solidFill>
                  <a:srgbClr val="000C14"/>
                </a:solidFill>
              </a:rPr>
              <a:t>40 Years </a:t>
            </a:r>
            <a:r>
              <a:rPr lang="en-US" dirty="0" smtClean="0">
                <a:solidFill>
                  <a:srgbClr val="000C14"/>
                </a:solidFill>
              </a:rPr>
              <a:t>of Clean Energy Research</a:t>
            </a:r>
            <a:endParaRPr lang="en-US" dirty="0">
              <a:solidFill>
                <a:srgbClr val="000C14"/>
              </a:solidFill>
            </a:endParaRPr>
          </a:p>
        </p:txBody>
      </p:sp>
      <p:sp>
        <p:nvSpPr>
          <p:cNvPr id="2" name="Rectangle 1"/>
          <p:cNvSpPr/>
          <p:nvPr/>
        </p:nvSpPr>
        <p:spPr>
          <a:xfrm>
            <a:off x="392913" y="2820736"/>
            <a:ext cx="3839622" cy="1774845"/>
          </a:xfrm>
          <a:prstGeom prst="rect">
            <a:avLst/>
          </a:prstGeom>
          <a:noFill/>
        </p:spPr>
        <p:txBody>
          <a:bodyPr wrap="square">
            <a:spAutoFit/>
          </a:bodyPr>
          <a:lstStyle/>
          <a:p>
            <a:pPr>
              <a:spcAft>
                <a:spcPts val="800"/>
              </a:spcAft>
            </a:pPr>
            <a:r>
              <a:rPr lang="en-US" sz="1600" dirty="0" smtClean="0">
                <a:solidFill>
                  <a:schemeClr val="bg1"/>
                </a:solidFill>
                <a:latin typeface="Arial"/>
                <a:cs typeface="Arial"/>
              </a:rPr>
              <a:t>Nearly </a:t>
            </a:r>
            <a:r>
              <a:rPr lang="en-US" sz="1600" dirty="0">
                <a:solidFill>
                  <a:schemeClr val="bg1"/>
                </a:solidFill>
                <a:latin typeface="Arial"/>
                <a:cs typeface="Arial"/>
              </a:rPr>
              <a:t>1,700 employees, including more </a:t>
            </a:r>
            <a:r>
              <a:rPr lang="en-US" sz="1600" dirty="0" smtClean="0">
                <a:solidFill>
                  <a:schemeClr val="bg1"/>
                </a:solidFill>
                <a:latin typeface="Arial"/>
                <a:cs typeface="Arial"/>
              </a:rPr>
              <a:t>than</a:t>
            </a:r>
            <a:r>
              <a:rPr lang="en-US" sz="1600" dirty="0">
                <a:solidFill>
                  <a:schemeClr val="bg1"/>
                </a:solidFill>
                <a:latin typeface="Arial"/>
                <a:cs typeface="Arial"/>
              </a:rPr>
              <a:t> </a:t>
            </a:r>
            <a:r>
              <a:rPr lang="en-US" sz="1600" dirty="0" smtClean="0">
                <a:solidFill>
                  <a:schemeClr val="bg1"/>
                </a:solidFill>
                <a:latin typeface="Arial"/>
                <a:cs typeface="Arial"/>
              </a:rPr>
              <a:t>300 </a:t>
            </a:r>
            <a:r>
              <a:rPr lang="en-US" sz="1600" dirty="0">
                <a:solidFill>
                  <a:schemeClr val="bg1"/>
                </a:solidFill>
                <a:latin typeface="Arial"/>
                <a:cs typeface="Arial"/>
              </a:rPr>
              <a:t>early-career researchers and visiting </a:t>
            </a:r>
            <a:r>
              <a:rPr lang="en-US" sz="1600" dirty="0" smtClean="0">
                <a:solidFill>
                  <a:schemeClr val="bg1"/>
                </a:solidFill>
                <a:latin typeface="Arial"/>
                <a:cs typeface="Arial"/>
              </a:rPr>
              <a:t>scientists</a:t>
            </a:r>
          </a:p>
          <a:p>
            <a:pPr>
              <a:spcAft>
                <a:spcPts val="800"/>
              </a:spcAft>
            </a:pPr>
            <a:r>
              <a:rPr lang="en-US" sz="1600" dirty="0">
                <a:solidFill>
                  <a:schemeClr val="bg1"/>
                </a:solidFill>
                <a:latin typeface="Arial"/>
                <a:cs typeface="Arial"/>
              </a:rPr>
              <a:t>World-class facilities, renowned technology experts </a:t>
            </a:r>
          </a:p>
          <a:p>
            <a:pPr>
              <a:spcAft>
                <a:spcPts val="800"/>
              </a:spcAft>
            </a:pPr>
            <a:endParaRPr lang="en-US" sz="1600" dirty="0">
              <a:solidFill>
                <a:schemeClr val="bg1"/>
              </a:solidFill>
              <a:latin typeface="Arial"/>
              <a:cs typeface="Arial"/>
            </a:endParaRPr>
          </a:p>
        </p:txBody>
      </p:sp>
      <p:sp>
        <p:nvSpPr>
          <p:cNvPr id="11" name="Rectangle 10"/>
          <p:cNvSpPr/>
          <p:nvPr/>
        </p:nvSpPr>
        <p:spPr>
          <a:xfrm>
            <a:off x="4551637" y="2917007"/>
            <a:ext cx="4290675" cy="1282402"/>
          </a:xfrm>
          <a:prstGeom prst="rect">
            <a:avLst/>
          </a:prstGeom>
          <a:noFill/>
        </p:spPr>
        <p:txBody>
          <a:bodyPr wrap="square">
            <a:spAutoFit/>
          </a:bodyPr>
          <a:lstStyle/>
          <a:p>
            <a:pPr>
              <a:spcAft>
                <a:spcPts val="800"/>
              </a:spcAft>
            </a:pPr>
            <a:r>
              <a:rPr lang="en-US" sz="1600" dirty="0" smtClean="0">
                <a:solidFill>
                  <a:schemeClr val="bg1"/>
                </a:solidFill>
                <a:latin typeface="Arial"/>
                <a:cs typeface="Arial"/>
              </a:rPr>
              <a:t>Nearly 750 </a:t>
            </a:r>
            <a:r>
              <a:rPr lang="en-US" sz="1600" dirty="0">
                <a:solidFill>
                  <a:schemeClr val="bg1"/>
                </a:solidFill>
                <a:latin typeface="Arial"/>
                <a:cs typeface="Arial"/>
              </a:rPr>
              <a:t>partnerships</a:t>
            </a:r>
          </a:p>
          <a:p>
            <a:pPr>
              <a:spcAft>
                <a:spcPts val="800"/>
              </a:spcAft>
            </a:pPr>
            <a:r>
              <a:rPr lang="en-US" sz="1600" dirty="0">
                <a:solidFill>
                  <a:schemeClr val="bg1"/>
                </a:solidFill>
                <a:latin typeface="Arial"/>
                <a:cs typeface="Arial"/>
              </a:rPr>
              <a:t>Campus </a:t>
            </a:r>
            <a:r>
              <a:rPr lang="en-US" sz="1600" dirty="0" smtClean="0">
                <a:solidFill>
                  <a:schemeClr val="bg1"/>
                </a:solidFill>
                <a:latin typeface="Arial"/>
                <a:cs typeface="Arial"/>
              </a:rPr>
              <a:t>operates as </a:t>
            </a:r>
            <a:r>
              <a:rPr lang="en-US" sz="1600" dirty="0">
                <a:solidFill>
                  <a:schemeClr val="bg1"/>
                </a:solidFill>
                <a:latin typeface="Arial"/>
                <a:cs typeface="Arial"/>
              </a:rPr>
              <a:t>a living laboratory</a:t>
            </a:r>
          </a:p>
          <a:p>
            <a:pPr>
              <a:spcAft>
                <a:spcPts val="800"/>
              </a:spcAft>
            </a:pPr>
            <a:r>
              <a:rPr lang="en-US" sz="1600" dirty="0">
                <a:solidFill>
                  <a:schemeClr val="bg1"/>
                </a:solidFill>
                <a:latin typeface="Arial"/>
                <a:cs typeface="Arial"/>
              </a:rPr>
              <a:t>National economic impact of $872 million annually</a:t>
            </a:r>
          </a:p>
        </p:txBody>
      </p:sp>
      <p:cxnSp>
        <p:nvCxnSpPr>
          <p:cNvPr id="7" name="Straight Connector 6"/>
          <p:cNvCxnSpPr/>
          <p:nvPr/>
        </p:nvCxnSpPr>
        <p:spPr>
          <a:xfrm>
            <a:off x="4413256" y="2917007"/>
            <a:ext cx="0" cy="1282402"/>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con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01976" y="6354676"/>
            <a:ext cx="5797547" cy="308640"/>
          </a:xfrm>
          <a:prstGeom prst="rect">
            <a:avLst/>
          </a:prstGeom>
        </p:spPr>
      </p:pic>
    </p:spTree>
    <p:extLst>
      <p:ext uri="{BB962C8B-B14F-4D97-AF65-F5344CB8AC3E}">
        <p14:creationId xmlns:p14="http://schemas.microsoft.com/office/powerpoint/2010/main" val="410479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2615"/>
          <a:stretch/>
        </p:blipFill>
        <p:spPr>
          <a:xfrm rot="16200000">
            <a:off x="6059182" y="1840901"/>
            <a:ext cx="2614416" cy="1514477"/>
          </a:xfrm>
          <a:prstGeom prst="rect">
            <a:avLst/>
          </a:prstGeom>
        </p:spPr>
      </p:pic>
      <p:sp>
        <p:nvSpPr>
          <p:cNvPr id="5" name="Title 1"/>
          <p:cNvSpPr txBox="1">
            <a:spLocks/>
          </p:cNvSpPr>
          <p:nvPr/>
        </p:nvSpPr>
        <p:spPr>
          <a:xfrm>
            <a:off x="3237125" y="494668"/>
            <a:ext cx="2409414" cy="5823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chemeClr val="bg1"/>
                </a:solidFill>
                <a:latin typeface="Calibri"/>
                <a:ea typeface="+mj-ea"/>
                <a:cs typeface="Calibri"/>
              </a:defRPr>
            </a:lvl1pPr>
          </a:lstStyle>
          <a:p>
            <a:pPr algn="ctr"/>
            <a:r>
              <a:rPr lang="en-US" sz="3200" b="1" dirty="0" smtClean="0">
                <a:solidFill>
                  <a:srgbClr val="000C14"/>
                </a:solidFill>
                <a:latin typeface="Roboto"/>
                <a:cs typeface="Roboto"/>
              </a:rPr>
              <a:t>Res</a:t>
            </a:r>
            <a:r>
              <a:rPr lang="en-US" sz="3200" dirty="0" smtClean="0">
                <a:solidFill>
                  <a:srgbClr val="000C14"/>
                </a:solidFill>
                <a:latin typeface="Roboto Light"/>
                <a:cs typeface="Roboto Light"/>
              </a:rPr>
              <a:t>Stock</a:t>
            </a:r>
            <a:endParaRPr lang="en-US" sz="3200" dirty="0">
              <a:solidFill>
                <a:srgbClr val="000C14"/>
              </a:solidFill>
              <a:latin typeface="Roboto Light"/>
              <a:cs typeface="Roboto Light"/>
            </a:endParaRPr>
          </a:p>
        </p:txBody>
      </p:sp>
      <p:pic>
        <p:nvPicPr>
          <p:cNvPr id="6" name="Picture 5"/>
          <p:cNvPicPr>
            <a:picLocks noChangeAspect="1"/>
          </p:cNvPicPr>
          <p:nvPr/>
        </p:nvPicPr>
        <p:blipFill rotWithShape="1">
          <a:blip r:embed="rId3"/>
          <a:srcRect t="61060"/>
          <a:stretch/>
        </p:blipFill>
        <p:spPr>
          <a:xfrm rot="16200000">
            <a:off x="426285" y="1860400"/>
            <a:ext cx="2653414" cy="1514478"/>
          </a:xfrm>
          <a:prstGeom prst="rect">
            <a:avLst/>
          </a:prstGeom>
        </p:spPr>
      </p:pic>
      <p:sp>
        <p:nvSpPr>
          <p:cNvPr id="7" name="Rectangle 6"/>
          <p:cNvSpPr/>
          <p:nvPr/>
        </p:nvSpPr>
        <p:spPr>
          <a:xfrm>
            <a:off x="2607412" y="520068"/>
            <a:ext cx="3763616" cy="3323040"/>
          </a:xfrm>
          <a:prstGeom prst="rect">
            <a:avLst/>
          </a:prstGeom>
          <a:noFill/>
          <a:ln>
            <a:solidFill>
              <a:srgbClr val="D8E4B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C14"/>
              </a:solidFill>
            </a:endParaRPr>
          </a:p>
        </p:txBody>
      </p:sp>
      <p:grpSp>
        <p:nvGrpSpPr>
          <p:cNvPr id="8" name="Group 7"/>
          <p:cNvGrpSpPr/>
          <p:nvPr/>
        </p:nvGrpSpPr>
        <p:grpSpPr>
          <a:xfrm>
            <a:off x="2665021" y="979235"/>
            <a:ext cx="4048907" cy="2748567"/>
            <a:chOff x="1928821" y="741371"/>
            <a:chExt cx="5804396" cy="3940264"/>
          </a:xfrm>
        </p:grpSpPr>
        <p:cxnSp>
          <p:nvCxnSpPr>
            <p:cNvPr id="9" name="Straight Connector 8"/>
            <p:cNvCxnSpPr/>
            <p:nvPr/>
          </p:nvCxnSpPr>
          <p:spPr>
            <a:xfrm>
              <a:off x="3925085" y="1414909"/>
              <a:ext cx="550921" cy="504980"/>
            </a:xfrm>
            <a:prstGeom prst="line">
              <a:avLst/>
            </a:prstGeom>
            <a:ln w="12700">
              <a:solidFill>
                <a:srgbClr val="D8E4BD"/>
              </a:solidFill>
              <a:headEnd type="ova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928821" y="1763097"/>
              <a:ext cx="1975901" cy="785451"/>
              <a:chOff x="562062" y="2729705"/>
              <a:chExt cx="1975901" cy="785450"/>
            </a:xfrm>
          </p:grpSpPr>
          <p:pic>
            <p:nvPicPr>
              <p:cNvPr id="42" name="Picture 41"/>
              <p:cNvPicPr>
                <a:picLocks noChangeAspect="1"/>
              </p:cNvPicPr>
              <p:nvPr/>
            </p:nvPicPr>
            <p:blipFill rotWithShape="1">
              <a:blip r:embed="rId4" cstate="screen">
                <a:extLst>
                  <a:ext uri="{28A0092B-C50C-407E-A947-70E740481C1C}">
                    <a14:useLocalDpi xmlns:a14="http://schemas.microsoft.com/office/drawing/2010/main"/>
                  </a:ext>
                </a:extLst>
              </a:blip>
              <a:srcRect l="2360" t="6634" r="1914" b="3232"/>
              <a:stretch/>
            </p:blipFill>
            <p:spPr>
              <a:xfrm>
                <a:off x="1351403" y="2729705"/>
                <a:ext cx="1186560" cy="785450"/>
              </a:xfrm>
              <a:prstGeom prst="rect">
                <a:avLst/>
              </a:prstGeom>
            </p:spPr>
          </p:pic>
          <p:sp>
            <p:nvSpPr>
              <p:cNvPr id="43" name="TextBox 42"/>
              <p:cNvSpPr txBox="1"/>
              <p:nvPr/>
            </p:nvSpPr>
            <p:spPr>
              <a:xfrm>
                <a:off x="562062" y="2830043"/>
                <a:ext cx="1143541" cy="617707"/>
              </a:xfrm>
              <a:prstGeom prst="rect">
                <a:avLst/>
              </a:prstGeom>
              <a:solidFill>
                <a:schemeClr val="bg1">
                  <a:alpha val="44000"/>
                </a:schemeClr>
              </a:solidFill>
              <a:effectLst/>
            </p:spPr>
            <p:txBody>
              <a:bodyPr wrap="square" rtlCol="0">
                <a:spAutoFit/>
              </a:bodyPr>
              <a:lstStyle/>
              <a:p>
                <a:pPr defTabSz="457200"/>
                <a:r>
                  <a:rPr lang="en-US" sz="1100" dirty="0" smtClean="0">
                    <a:solidFill>
                      <a:srgbClr val="000C14"/>
                    </a:solidFill>
                    <a:latin typeface="Roboto"/>
                    <a:cs typeface="Roboto"/>
                  </a:rPr>
                  <a:t>Census Data</a:t>
                </a:r>
                <a:endParaRPr lang="en-US" sz="1100" dirty="0">
                  <a:solidFill>
                    <a:srgbClr val="000C14"/>
                  </a:solidFill>
                  <a:latin typeface="Roboto"/>
                  <a:cs typeface="Roboto"/>
                </a:endParaRPr>
              </a:p>
            </p:txBody>
          </p:sp>
        </p:grpSp>
        <p:grpSp>
          <p:nvGrpSpPr>
            <p:cNvPr id="11" name="Group 10"/>
            <p:cNvGrpSpPr/>
            <p:nvPr/>
          </p:nvGrpSpPr>
          <p:grpSpPr>
            <a:xfrm>
              <a:off x="1928821" y="3900973"/>
              <a:ext cx="2062730" cy="754622"/>
              <a:chOff x="562060" y="4867586"/>
              <a:chExt cx="2062730" cy="754622"/>
            </a:xfrm>
          </p:grpSpPr>
          <p:pic>
            <p:nvPicPr>
              <p:cNvPr id="4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07906" y="4867586"/>
                <a:ext cx="1216884" cy="75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62060" y="4952509"/>
                <a:ext cx="1307428" cy="617707"/>
              </a:xfrm>
              <a:prstGeom prst="rect">
                <a:avLst/>
              </a:prstGeom>
              <a:solidFill>
                <a:schemeClr val="bg1">
                  <a:alpha val="44000"/>
                </a:schemeClr>
              </a:solidFill>
              <a:effectLst/>
            </p:spPr>
            <p:txBody>
              <a:bodyPr wrap="square" rtlCol="0">
                <a:spAutoFit/>
              </a:bodyPr>
              <a:lstStyle/>
              <a:p>
                <a:pPr defTabSz="457200"/>
                <a:r>
                  <a:rPr lang="en-US" sz="1100" dirty="0" smtClean="0">
                    <a:solidFill>
                      <a:srgbClr val="000C14"/>
                    </a:solidFill>
                    <a:latin typeface="Roboto"/>
                    <a:cs typeface="Roboto"/>
                  </a:rPr>
                  <a:t>Climate </a:t>
                </a:r>
              </a:p>
              <a:p>
                <a:pPr defTabSz="457200"/>
                <a:r>
                  <a:rPr lang="en-US" sz="1100" dirty="0" smtClean="0">
                    <a:solidFill>
                      <a:srgbClr val="000C14"/>
                    </a:solidFill>
                    <a:latin typeface="Roboto"/>
                    <a:cs typeface="Roboto"/>
                  </a:rPr>
                  <a:t>Locations</a:t>
                </a:r>
                <a:endParaRPr lang="en-US" sz="1100" dirty="0">
                  <a:solidFill>
                    <a:srgbClr val="000C14"/>
                  </a:solidFill>
                  <a:latin typeface="Roboto"/>
                  <a:cs typeface="Roboto"/>
                </a:endParaRPr>
              </a:p>
            </p:txBody>
          </p:sp>
        </p:grpSp>
        <p:sp>
          <p:nvSpPr>
            <p:cNvPr id="12" name="Cloud 11"/>
            <p:cNvSpPr/>
            <p:nvPr/>
          </p:nvSpPr>
          <p:spPr>
            <a:xfrm>
              <a:off x="4160087" y="1228263"/>
              <a:ext cx="2838174" cy="2975895"/>
            </a:xfrm>
            <a:prstGeom prst="cloud">
              <a:avLst/>
            </a:prstGeom>
            <a:solidFill>
              <a:srgbClr val="D8E4B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sz="1400" dirty="0">
                <a:solidFill>
                  <a:srgbClr val="000C14"/>
                </a:solidFill>
                <a:latin typeface="Roboto"/>
                <a:cs typeface="Roboto"/>
              </a:endParaRPr>
            </a:p>
            <a:p>
              <a:pPr algn="ctr" defTabSz="457200"/>
              <a:endParaRPr lang="en-US" sz="1400" dirty="0">
                <a:solidFill>
                  <a:srgbClr val="000C14"/>
                </a:solidFill>
                <a:latin typeface="Roboto"/>
                <a:cs typeface="Roboto"/>
              </a:endParaRPr>
            </a:p>
            <a:p>
              <a:pPr algn="ctr" defTabSz="457200"/>
              <a:endParaRPr lang="en-US" sz="1400" dirty="0">
                <a:solidFill>
                  <a:srgbClr val="000C14"/>
                </a:solidFill>
                <a:latin typeface="Roboto"/>
                <a:cs typeface="Roboto"/>
              </a:endParaRPr>
            </a:p>
            <a:p>
              <a:pPr algn="ctr" defTabSz="457200"/>
              <a:endParaRPr lang="en-US" sz="1400" dirty="0">
                <a:solidFill>
                  <a:srgbClr val="000C14"/>
                </a:solidFill>
                <a:latin typeface="Roboto"/>
                <a:cs typeface="Roboto"/>
              </a:endParaRPr>
            </a:p>
          </p:txBody>
        </p:sp>
        <p:sp>
          <p:nvSpPr>
            <p:cNvPr id="13" name="Rectangle 12"/>
            <p:cNvSpPr/>
            <p:nvPr/>
          </p:nvSpPr>
          <p:spPr>
            <a:xfrm>
              <a:off x="4498370" y="4063928"/>
              <a:ext cx="2301019" cy="617707"/>
            </a:xfrm>
            <a:prstGeom prst="rect">
              <a:avLst/>
            </a:prstGeom>
          </p:spPr>
          <p:txBody>
            <a:bodyPr wrap="square">
              <a:spAutoFit/>
            </a:bodyPr>
            <a:lstStyle/>
            <a:p>
              <a:pPr algn="ctr" defTabSz="457200"/>
              <a:r>
                <a:rPr lang="en-US" sz="1100" dirty="0" smtClean="0">
                  <a:solidFill>
                    <a:srgbClr val="000C14"/>
                  </a:solidFill>
                  <a:latin typeface="Roboto"/>
                  <a:cs typeface="Roboto"/>
                </a:rPr>
                <a:t>NREL supercomputer or Amazon Cloud</a:t>
              </a:r>
              <a:endParaRPr lang="en-US" sz="1100" dirty="0">
                <a:solidFill>
                  <a:srgbClr val="000C14"/>
                </a:solidFill>
                <a:latin typeface="Roboto"/>
                <a:cs typeface="Roboto"/>
              </a:endParaRPr>
            </a:p>
          </p:txBody>
        </p:sp>
        <p:sp>
          <p:nvSpPr>
            <p:cNvPr id="14" name="Rectangle 13"/>
            <p:cNvSpPr/>
            <p:nvPr/>
          </p:nvSpPr>
          <p:spPr>
            <a:xfrm>
              <a:off x="4447990" y="2771152"/>
              <a:ext cx="999844" cy="517833"/>
            </a:xfrm>
            <a:prstGeom prst="rect">
              <a:avLst/>
            </a:prstGeom>
            <a:solidFill>
              <a:srgbClr val="9BBB5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900" dirty="0" smtClean="0">
                  <a:solidFill>
                    <a:srgbClr val="000C14"/>
                  </a:solidFill>
                  <a:latin typeface="Roboto"/>
                  <a:cs typeface="Roboto"/>
                </a:rPr>
                <a:t>Baseline</a:t>
              </a:r>
            </a:p>
            <a:p>
              <a:pPr algn="ctr" defTabSz="457200"/>
              <a:r>
                <a:rPr lang="en-US" sz="900" dirty="0" smtClean="0">
                  <a:solidFill>
                    <a:srgbClr val="000C14"/>
                  </a:solidFill>
                  <a:latin typeface="Roboto"/>
                  <a:cs typeface="Roboto"/>
                </a:rPr>
                <a:t>Buildings</a:t>
              </a:r>
              <a:endParaRPr lang="en-US" sz="900" dirty="0">
                <a:solidFill>
                  <a:srgbClr val="000C14"/>
                </a:solidFill>
                <a:latin typeface="Roboto"/>
                <a:cs typeface="Roboto"/>
              </a:endParaRPr>
            </a:p>
          </p:txBody>
        </p:sp>
        <p:sp>
          <p:nvSpPr>
            <p:cNvPr id="15" name="Rectangle 14"/>
            <p:cNvSpPr/>
            <p:nvPr/>
          </p:nvSpPr>
          <p:spPr>
            <a:xfrm>
              <a:off x="5648881" y="2771152"/>
              <a:ext cx="999844" cy="517833"/>
            </a:xfrm>
            <a:prstGeom prst="rect">
              <a:avLst/>
            </a:prstGeom>
            <a:solidFill>
              <a:srgbClr val="9BBB5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900" dirty="0" smtClean="0">
                  <a:solidFill>
                    <a:srgbClr val="000C14"/>
                  </a:solidFill>
                  <a:latin typeface="Roboto"/>
                  <a:cs typeface="Roboto"/>
                </a:rPr>
                <a:t>Efficiency</a:t>
              </a:r>
            </a:p>
            <a:p>
              <a:pPr algn="ctr" defTabSz="457200"/>
              <a:r>
                <a:rPr lang="en-US" sz="900" dirty="0" smtClean="0">
                  <a:solidFill>
                    <a:srgbClr val="000C14"/>
                  </a:solidFill>
                  <a:latin typeface="Roboto"/>
                  <a:cs typeface="Roboto"/>
                </a:rPr>
                <a:t>Upgrades</a:t>
              </a:r>
              <a:endParaRPr lang="en-US" sz="900" dirty="0">
                <a:solidFill>
                  <a:srgbClr val="000C14"/>
                </a:solidFill>
                <a:latin typeface="Roboto"/>
                <a:cs typeface="Roboto"/>
              </a:endParaRPr>
            </a:p>
          </p:txBody>
        </p:sp>
        <p:cxnSp>
          <p:nvCxnSpPr>
            <p:cNvPr id="16" name="Elbow Connector 15"/>
            <p:cNvCxnSpPr/>
            <p:nvPr/>
          </p:nvCxnSpPr>
          <p:spPr>
            <a:xfrm rot="16200000" flipH="1">
              <a:off x="5087177" y="3152208"/>
              <a:ext cx="357057" cy="630613"/>
            </a:xfrm>
            <a:prstGeom prst="bentConnector3">
              <a:avLst>
                <a:gd name="adj1" fmla="val 50000"/>
              </a:avLst>
            </a:prstGeom>
            <a:ln>
              <a:solidFill>
                <a:srgbClr val="9BBB58"/>
              </a:solidFill>
              <a:tailEnd type="arrow"/>
            </a:ln>
            <a:effectLst/>
          </p:spPr>
          <p:style>
            <a:lnRef idx="2">
              <a:schemeClr val="dk1"/>
            </a:lnRef>
            <a:fillRef idx="0">
              <a:schemeClr val="dk1"/>
            </a:fillRef>
            <a:effectRef idx="1">
              <a:schemeClr val="dk1"/>
            </a:effectRef>
            <a:fontRef idx="minor">
              <a:schemeClr val="tx1"/>
            </a:fontRef>
          </p:style>
        </p:cxnSp>
        <p:cxnSp>
          <p:nvCxnSpPr>
            <p:cNvPr id="17" name="Elbow Connector 16"/>
            <p:cNvCxnSpPr/>
            <p:nvPr/>
          </p:nvCxnSpPr>
          <p:spPr>
            <a:xfrm rot="5400000">
              <a:off x="5687624" y="3182375"/>
              <a:ext cx="357057" cy="570279"/>
            </a:xfrm>
            <a:prstGeom prst="bentConnector3">
              <a:avLst>
                <a:gd name="adj1" fmla="val 50000"/>
              </a:avLst>
            </a:prstGeom>
            <a:ln>
              <a:solidFill>
                <a:srgbClr val="9BBB58"/>
              </a:solidFill>
              <a:tailEnd type="arrow"/>
            </a:ln>
            <a:effectLst/>
          </p:spPr>
          <p:style>
            <a:lnRef idx="2">
              <a:schemeClr val="dk1"/>
            </a:lnRef>
            <a:fillRef idx="0">
              <a:schemeClr val="dk1"/>
            </a:fillRef>
            <a:effectRef idx="1">
              <a:schemeClr val="dk1"/>
            </a:effectRef>
            <a:fontRef idx="minor">
              <a:schemeClr val="tx1"/>
            </a:fontRef>
          </p:style>
        </p:cxnSp>
        <p:pic>
          <p:nvPicPr>
            <p:cNvPr id="1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21848" y="3643831"/>
              <a:ext cx="969382" cy="4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a:stCxn id="42" idx="3"/>
            </p:cNvCxnSpPr>
            <p:nvPr/>
          </p:nvCxnSpPr>
          <p:spPr>
            <a:xfrm>
              <a:off x="3904724" y="2155821"/>
              <a:ext cx="338067" cy="208059"/>
            </a:xfrm>
            <a:prstGeom prst="line">
              <a:avLst/>
            </a:prstGeom>
            <a:ln>
              <a:solidFill>
                <a:srgbClr val="D8E4BD"/>
              </a:solidFill>
              <a:headEnd type="ova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160088" y="741371"/>
              <a:ext cx="3081558" cy="926561"/>
            </a:xfrm>
            <a:prstGeom prst="rect">
              <a:avLst/>
            </a:prstGeom>
            <a:solidFill>
              <a:schemeClr val="bg1">
                <a:alpha val="42000"/>
              </a:schemeClr>
            </a:solidFill>
          </p:spPr>
          <p:txBody>
            <a:bodyPr wrap="square">
              <a:spAutoFit/>
            </a:bodyPr>
            <a:lstStyle>
              <a:defPPr>
                <a:defRPr lang="en-US"/>
              </a:defPPr>
              <a:lvl1pPr algn="ctr">
                <a:defRPr>
                  <a:solidFill>
                    <a:schemeClr val="accent5">
                      <a:lumMod val="75000"/>
                    </a:schemeClr>
                  </a:solidFill>
                </a:defRPr>
              </a:lvl1pPr>
            </a:lstStyle>
            <a:p>
              <a:pPr defTabSz="457200"/>
              <a:r>
                <a:rPr lang="en-US" sz="1200" dirty="0" smtClean="0">
                  <a:solidFill>
                    <a:srgbClr val="000C14"/>
                  </a:solidFill>
                  <a:latin typeface="Roboto"/>
                  <a:cs typeface="Roboto"/>
                </a:rPr>
                <a:t>10s–100s of thousands of </a:t>
              </a:r>
              <a:br>
                <a:rPr lang="en-US" sz="1200" dirty="0" smtClean="0">
                  <a:solidFill>
                    <a:srgbClr val="000C14"/>
                  </a:solidFill>
                  <a:latin typeface="Roboto"/>
                  <a:cs typeface="Roboto"/>
                </a:rPr>
              </a:br>
              <a:r>
                <a:rPr lang="en-US" sz="1200" b="1" dirty="0" smtClean="0">
                  <a:solidFill>
                    <a:srgbClr val="000C14"/>
                  </a:solidFill>
                  <a:latin typeface="Roboto"/>
                  <a:cs typeface="Roboto"/>
                </a:rPr>
                <a:t>statistically representative models</a:t>
              </a:r>
              <a:endParaRPr lang="en-US" sz="1200" b="1" dirty="0">
                <a:solidFill>
                  <a:srgbClr val="000C14"/>
                </a:solidFill>
                <a:latin typeface="Roboto"/>
                <a:cs typeface="Roboto"/>
              </a:endParaRPr>
            </a:p>
          </p:txBody>
        </p:sp>
        <p:grpSp>
          <p:nvGrpSpPr>
            <p:cNvPr id="21" name="Group 20"/>
            <p:cNvGrpSpPr/>
            <p:nvPr/>
          </p:nvGrpSpPr>
          <p:grpSpPr>
            <a:xfrm>
              <a:off x="1928821" y="821408"/>
              <a:ext cx="1963848" cy="808525"/>
              <a:chOff x="562062" y="1788016"/>
              <a:chExt cx="1963848" cy="808524"/>
            </a:xfrm>
          </p:grpSpPr>
          <p:pic>
            <p:nvPicPr>
              <p:cNvPr id="38"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34852" y="1788016"/>
                <a:ext cx="1091058" cy="80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562062" y="1899892"/>
                <a:ext cx="1780791" cy="617706"/>
              </a:xfrm>
              <a:prstGeom prst="rect">
                <a:avLst/>
              </a:prstGeom>
              <a:solidFill>
                <a:schemeClr val="bg1">
                  <a:alpha val="44000"/>
                </a:schemeClr>
              </a:solidFill>
              <a:effectLst/>
            </p:spPr>
            <p:txBody>
              <a:bodyPr wrap="square" rtlCol="0">
                <a:spAutoFit/>
              </a:bodyPr>
              <a:lstStyle/>
              <a:p>
                <a:pPr defTabSz="457200"/>
                <a:r>
                  <a:rPr lang="en-US" sz="1100" dirty="0" smtClean="0">
                    <a:solidFill>
                      <a:srgbClr val="000C14"/>
                    </a:solidFill>
                    <a:latin typeface="Roboto"/>
                    <a:cs typeface="Roboto"/>
                  </a:rPr>
                  <a:t>Building</a:t>
                </a:r>
              </a:p>
              <a:p>
                <a:pPr defTabSz="457200"/>
                <a:r>
                  <a:rPr lang="en-US" sz="1100" dirty="0" smtClean="0">
                    <a:solidFill>
                      <a:srgbClr val="000C14"/>
                    </a:solidFill>
                    <a:latin typeface="Roboto"/>
                    <a:cs typeface="Roboto"/>
                  </a:rPr>
                  <a:t>Characteristics</a:t>
                </a:r>
                <a:endParaRPr lang="en-US" sz="1100" dirty="0">
                  <a:solidFill>
                    <a:srgbClr val="000C14"/>
                  </a:solidFill>
                  <a:latin typeface="Roboto"/>
                  <a:cs typeface="Roboto"/>
                </a:endParaRPr>
              </a:p>
            </p:txBody>
          </p:sp>
        </p:grpSp>
        <p:cxnSp>
          <p:nvCxnSpPr>
            <p:cNvPr id="22" name="Straight Connector 21"/>
            <p:cNvCxnSpPr/>
            <p:nvPr/>
          </p:nvCxnSpPr>
          <p:spPr>
            <a:xfrm flipV="1">
              <a:off x="3989478" y="3796051"/>
              <a:ext cx="617485" cy="458291"/>
            </a:xfrm>
            <a:prstGeom prst="line">
              <a:avLst/>
            </a:prstGeom>
            <a:ln>
              <a:solidFill>
                <a:srgbClr val="D8E4BD"/>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5400000" flipH="1" flipV="1">
              <a:off x="5082587" y="2249392"/>
              <a:ext cx="357057" cy="630613"/>
            </a:xfrm>
            <a:prstGeom prst="bentConnector3">
              <a:avLst>
                <a:gd name="adj1" fmla="val 50000"/>
              </a:avLst>
            </a:prstGeom>
            <a:ln>
              <a:solidFill>
                <a:srgbClr val="9BBB58"/>
              </a:solidFill>
              <a:headEnd type="arrow"/>
              <a:tailEnd type="none"/>
            </a:ln>
            <a:effectLst/>
          </p:spPr>
          <p:style>
            <a:lnRef idx="2">
              <a:schemeClr val="dk1"/>
            </a:lnRef>
            <a:fillRef idx="0">
              <a:schemeClr val="dk1"/>
            </a:fillRef>
            <a:effectRef idx="1">
              <a:schemeClr val="dk1"/>
            </a:effectRef>
            <a:fontRef idx="minor">
              <a:schemeClr val="tx1"/>
            </a:fontRef>
          </p:style>
        </p:cxnSp>
        <p:cxnSp>
          <p:nvCxnSpPr>
            <p:cNvPr id="24" name="Elbow Connector 23"/>
            <p:cNvCxnSpPr/>
            <p:nvPr/>
          </p:nvCxnSpPr>
          <p:spPr>
            <a:xfrm rot="16200000" flipV="1">
              <a:off x="5683033" y="2279559"/>
              <a:ext cx="357057" cy="570279"/>
            </a:xfrm>
            <a:prstGeom prst="bentConnector3">
              <a:avLst>
                <a:gd name="adj1" fmla="val 50000"/>
              </a:avLst>
            </a:prstGeom>
            <a:ln>
              <a:solidFill>
                <a:srgbClr val="9BBB58"/>
              </a:solidFill>
              <a:headEnd type="arrow"/>
              <a:tailEnd type="none"/>
            </a:ln>
            <a:effectLst/>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4606961" y="1591630"/>
              <a:ext cx="2076448" cy="794539"/>
              <a:chOff x="3537650" y="2454579"/>
              <a:chExt cx="2076448" cy="794538"/>
            </a:xfrm>
          </p:grpSpPr>
          <p:pic>
            <p:nvPicPr>
              <p:cNvPr id="32" name="Picture 3"/>
              <p:cNvPicPr>
                <a:picLocks noChangeAspect="1" noChangeArrowheads="1"/>
              </p:cNvPicPr>
              <p:nvPr/>
            </p:nvPicPr>
            <p:blipFill rotWithShape="1">
              <a:blip r:embed="rId8" cstate="email">
                <a:clrChange>
                  <a:clrFrom>
                    <a:srgbClr val="D1D1BA"/>
                  </a:clrFrom>
                  <a:clrTo>
                    <a:srgbClr val="D1D1BA">
                      <a:alpha val="0"/>
                    </a:srgbClr>
                  </a:clrTo>
                </a:clrChange>
                <a:extLst>
                  <a:ext uri="{28A0092B-C50C-407E-A947-70E740481C1C}">
                    <a14:useLocalDpi xmlns:a14="http://schemas.microsoft.com/office/drawing/2010/main" val="0"/>
                  </a:ext>
                </a:extLst>
              </a:blip>
              <a:srcRect l="61713" t="34368" r="2260" b="27176"/>
              <a:stretch/>
            </p:blipFill>
            <p:spPr bwMode="auto">
              <a:xfrm flipH="1">
                <a:off x="3585614" y="2454579"/>
                <a:ext cx="696726" cy="406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rotWithShape="1">
              <a:blip r:embed="rId8" cstate="email">
                <a:clrChange>
                  <a:clrFrom>
                    <a:srgbClr val="D1D1BA"/>
                  </a:clrFrom>
                  <a:clrTo>
                    <a:srgbClr val="D1D1BA">
                      <a:alpha val="0"/>
                    </a:srgbClr>
                  </a:clrTo>
                </a:clrChange>
                <a:extLst>
                  <a:ext uri="{28A0092B-C50C-407E-A947-70E740481C1C}">
                    <a14:useLocalDpi xmlns:a14="http://schemas.microsoft.com/office/drawing/2010/main" val="0"/>
                  </a:ext>
                </a:extLst>
              </a:blip>
              <a:srcRect l="61713" t="34368" r="2260" b="27176"/>
              <a:stretch/>
            </p:blipFill>
            <p:spPr bwMode="auto">
              <a:xfrm flipH="1">
                <a:off x="4200221" y="2842978"/>
                <a:ext cx="696726" cy="406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239325" y="2484861"/>
                <a:ext cx="7016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537650" y="2830042"/>
                <a:ext cx="7016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912423" y="2484861"/>
                <a:ext cx="7016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873132" y="2847480"/>
                <a:ext cx="7016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25"/>
            <p:cNvGrpSpPr/>
            <p:nvPr/>
          </p:nvGrpSpPr>
          <p:grpSpPr>
            <a:xfrm>
              <a:off x="1928821" y="2806802"/>
              <a:ext cx="2313970" cy="806587"/>
              <a:chOff x="562060" y="3773411"/>
              <a:chExt cx="2313970" cy="806587"/>
            </a:xfrm>
          </p:grpSpPr>
          <p:grpSp>
            <p:nvGrpSpPr>
              <p:cNvPr id="28" name="Group 27"/>
              <p:cNvGrpSpPr/>
              <p:nvPr/>
            </p:nvGrpSpPr>
            <p:grpSpPr>
              <a:xfrm>
                <a:off x="1391135" y="3773411"/>
                <a:ext cx="1484895" cy="806587"/>
                <a:chOff x="1391135" y="3773411"/>
                <a:chExt cx="1484895" cy="806587"/>
              </a:xfrm>
            </p:grpSpPr>
            <p:pic>
              <p:nvPicPr>
                <p:cNvPr id="30" name="Picture 2" descr="File:2012 12 14 Electricity Price-01.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9940"/>
                <a:stretch/>
              </p:blipFill>
              <p:spPr bwMode="auto">
                <a:xfrm>
                  <a:off x="1391135" y="3773411"/>
                  <a:ext cx="1195691" cy="806587"/>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flipV="1">
                  <a:off x="2589405" y="4187034"/>
                  <a:ext cx="286625" cy="3201"/>
                </a:xfrm>
                <a:prstGeom prst="line">
                  <a:avLst/>
                </a:prstGeom>
                <a:ln>
                  <a:solidFill>
                    <a:srgbClr val="D8E4BD"/>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562060" y="3966623"/>
                <a:ext cx="917731" cy="375036"/>
              </a:xfrm>
              <a:prstGeom prst="rect">
                <a:avLst/>
              </a:prstGeom>
              <a:solidFill>
                <a:schemeClr val="bg1">
                  <a:alpha val="44000"/>
                </a:schemeClr>
              </a:solidFill>
              <a:effectLst/>
            </p:spPr>
            <p:txBody>
              <a:bodyPr wrap="square" rtlCol="0">
                <a:spAutoFit/>
              </a:bodyPr>
              <a:lstStyle/>
              <a:p>
                <a:pPr defTabSz="457200"/>
                <a:r>
                  <a:rPr lang="en-US" sz="1100" dirty="0" smtClean="0">
                    <a:solidFill>
                      <a:srgbClr val="000C14"/>
                    </a:solidFill>
                    <a:latin typeface="Roboto"/>
                    <a:cs typeface="Roboto"/>
                  </a:rPr>
                  <a:t>Costs</a:t>
                </a:r>
                <a:endParaRPr lang="en-US" sz="1100" dirty="0">
                  <a:solidFill>
                    <a:srgbClr val="000C14"/>
                  </a:solidFill>
                  <a:latin typeface="Roboto"/>
                  <a:cs typeface="Roboto"/>
                </a:endParaRPr>
              </a:p>
            </p:txBody>
          </p:sp>
        </p:grpSp>
        <p:sp>
          <p:nvSpPr>
            <p:cNvPr id="27" name="Right Arrow 26"/>
            <p:cNvSpPr/>
            <p:nvPr/>
          </p:nvSpPr>
          <p:spPr>
            <a:xfrm>
              <a:off x="6907982" y="2326485"/>
              <a:ext cx="825235" cy="833476"/>
            </a:xfrm>
            <a:prstGeom prst="rightArrow">
              <a:avLst>
                <a:gd name="adj1" fmla="val 50000"/>
                <a:gd name="adj2" fmla="val 36894"/>
              </a:avLst>
            </a:prstGeom>
            <a:solidFill>
              <a:srgbClr val="D8E4B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sz="1400">
                <a:solidFill>
                  <a:srgbClr val="000C14"/>
                </a:solidFill>
                <a:latin typeface="Roboto"/>
                <a:cs typeface="Roboto"/>
              </a:endParaRPr>
            </a:p>
          </p:txBody>
        </p:sp>
      </p:grpSp>
      <p:sp>
        <p:nvSpPr>
          <p:cNvPr id="44" name="TextBox 43"/>
          <p:cNvSpPr txBox="1"/>
          <p:nvPr/>
        </p:nvSpPr>
        <p:spPr>
          <a:xfrm>
            <a:off x="415220" y="670734"/>
            <a:ext cx="2653414" cy="461665"/>
          </a:xfrm>
          <a:prstGeom prst="rect">
            <a:avLst/>
          </a:prstGeom>
          <a:noFill/>
        </p:spPr>
        <p:txBody>
          <a:bodyPr wrap="square" rtlCol="0">
            <a:spAutoFit/>
          </a:bodyPr>
          <a:lstStyle/>
          <a:p>
            <a:pPr algn="ctr"/>
            <a:r>
              <a:rPr lang="en-US" sz="2400" dirty="0" smtClean="0">
                <a:solidFill>
                  <a:srgbClr val="000C14"/>
                </a:solidFill>
                <a:latin typeface="Roboto Light"/>
                <a:cs typeface="Roboto Light"/>
              </a:rPr>
              <a:t>Problem</a:t>
            </a:r>
            <a:endParaRPr lang="en-US" sz="3200" dirty="0">
              <a:solidFill>
                <a:srgbClr val="000C14"/>
              </a:solidFill>
              <a:latin typeface="Roboto Light"/>
              <a:cs typeface="Roboto Light"/>
            </a:endParaRPr>
          </a:p>
        </p:txBody>
      </p:sp>
      <p:sp>
        <p:nvSpPr>
          <p:cNvPr id="45" name="TextBox 44"/>
          <p:cNvSpPr txBox="1"/>
          <p:nvPr/>
        </p:nvSpPr>
        <p:spPr>
          <a:xfrm>
            <a:off x="5981625" y="670734"/>
            <a:ext cx="2653414" cy="461665"/>
          </a:xfrm>
          <a:prstGeom prst="rect">
            <a:avLst/>
          </a:prstGeom>
          <a:noFill/>
        </p:spPr>
        <p:txBody>
          <a:bodyPr wrap="square" rtlCol="0">
            <a:spAutoFit/>
          </a:bodyPr>
          <a:lstStyle/>
          <a:p>
            <a:pPr algn="ctr"/>
            <a:r>
              <a:rPr lang="en-US" sz="2400" dirty="0" smtClean="0">
                <a:solidFill>
                  <a:srgbClr val="000C14"/>
                </a:solidFill>
                <a:latin typeface="Roboto Light"/>
                <a:cs typeface="Roboto Light"/>
              </a:rPr>
              <a:t>Solution</a:t>
            </a:r>
            <a:endParaRPr lang="en-US" sz="3200" dirty="0">
              <a:solidFill>
                <a:srgbClr val="000C14"/>
              </a:solidFill>
              <a:latin typeface="Roboto Light"/>
              <a:cs typeface="Roboto Light"/>
            </a:endParaRPr>
          </a:p>
        </p:txBody>
      </p:sp>
      <p:sp>
        <p:nvSpPr>
          <p:cNvPr id="46" name="TextBox 45"/>
          <p:cNvSpPr txBox="1"/>
          <p:nvPr/>
        </p:nvSpPr>
        <p:spPr>
          <a:xfrm>
            <a:off x="995753" y="4682771"/>
            <a:ext cx="2883504" cy="954107"/>
          </a:xfrm>
          <a:prstGeom prst="rect">
            <a:avLst/>
          </a:prstGeom>
          <a:noFill/>
        </p:spPr>
        <p:txBody>
          <a:bodyPr wrap="square" rtlCol="0">
            <a:spAutoFit/>
          </a:bodyPr>
          <a:lstStyle/>
          <a:p>
            <a:r>
              <a:rPr lang="en-US" sz="1400" dirty="0" smtClean="0">
                <a:solidFill>
                  <a:srgbClr val="000C14"/>
                </a:solidFill>
                <a:latin typeface="Roboto"/>
                <a:cs typeface="Roboto"/>
              </a:rPr>
              <a:t>Typical, non-granular analysis of energy efficiency potential can lead to </a:t>
            </a:r>
            <a:r>
              <a:rPr lang="en-US" sz="1400" b="1" dirty="0">
                <a:solidFill>
                  <a:srgbClr val="000C14"/>
                </a:solidFill>
                <a:latin typeface="Roboto"/>
                <a:cs typeface="Roboto"/>
              </a:rPr>
              <a:t>i</a:t>
            </a:r>
            <a:r>
              <a:rPr lang="en-US" sz="1400" b="1" dirty="0" smtClean="0">
                <a:solidFill>
                  <a:srgbClr val="000C14"/>
                </a:solidFill>
                <a:latin typeface="Roboto"/>
                <a:cs typeface="Roboto"/>
              </a:rPr>
              <a:t>ncorrect “all-or-nothing” </a:t>
            </a:r>
            <a:r>
              <a:rPr lang="en-US" sz="1400" b="1" dirty="0">
                <a:solidFill>
                  <a:srgbClr val="000C14"/>
                </a:solidFill>
                <a:latin typeface="Roboto"/>
                <a:cs typeface="Roboto"/>
              </a:rPr>
              <a:t>cost-</a:t>
            </a:r>
            <a:r>
              <a:rPr lang="en-US" sz="1400" b="1" dirty="0" smtClean="0">
                <a:solidFill>
                  <a:srgbClr val="000C14"/>
                </a:solidFill>
                <a:latin typeface="Roboto"/>
                <a:cs typeface="Roboto"/>
              </a:rPr>
              <a:t>effectiveness results</a:t>
            </a:r>
            <a:r>
              <a:rPr lang="en-US" sz="1400" dirty="0" smtClean="0">
                <a:solidFill>
                  <a:srgbClr val="000C14"/>
                </a:solidFill>
                <a:latin typeface="Roboto"/>
                <a:cs typeface="Roboto"/>
              </a:rPr>
              <a:t>. </a:t>
            </a:r>
          </a:p>
        </p:txBody>
      </p:sp>
      <p:pic>
        <p:nvPicPr>
          <p:cNvPr id="47" name="Picture 46"/>
          <p:cNvPicPr>
            <a:picLocks noChangeAspect="1"/>
          </p:cNvPicPr>
          <p:nvPr/>
        </p:nvPicPr>
        <p:blipFill>
          <a:blip r:embed="rId11"/>
          <a:stretch>
            <a:fillRect/>
          </a:stretch>
        </p:blipFill>
        <p:spPr>
          <a:xfrm>
            <a:off x="6609151" y="3944346"/>
            <a:ext cx="1451454" cy="529678"/>
          </a:xfrm>
          <a:prstGeom prst="rect">
            <a:avLst/>
          </a:prstGeom>
        </p:spPr>
      </p:pic>
      <p:sp>
        <p:nvSpPr>
          <p:cNvPr id="48" name="TextBox 47"/>
          <p:cNvSpPr txBox="1"/>
          <p:nvPr/>
        </p:nvSpPr>
        <p:spPr>
          <a:xfrm>
            <a:off x="418750" y="1038069"/>
            <a:ext cx="2653414" cy="307777"/>
          </a:xfrm>
          <a:prstGeom prst="rect">
            <a:avLst/>
          </a:prstGeom>
          <a:noFill/>
        </p:spPr>
        <p:txBody>
          <a:bodyPr wrap="square" rtlCol="0">
            <a:spAutoFit/>
          </a:bodyPr>
          <a:lstStyle/>
          <a:p>
            <a:pPr algn="ctr"/>
            <a:r>
              <a:rPr lang="en-US" sz="1400" dirty="0" smtClean="0">
                <a:solidFill>
                  <a:srgbClr val="000C14"/>
                </a:solidFill>
                <a:latin typeface="Roboto"/>
                <a:cs typeface="Roboto"/>
              </a:rPr>
              <a:t>Typical Approach</a:t>
            </a:r>
            <a:endParaRPr lang="en-US" sz="1400" dirty="0">
              <a:solidFill>
                <a:srgbClr val="000C14"/>
              </a:solidFill>
              <a:latin typeface="Roboto"/>
              <a:cs typeface="Roboto"/>
            </a:endParaRPr>
          </a:p>
        </p:txBody>
      </p:sp>
      <p:sp>
        <p:nvSpPr>
          <p:cNvPr id="49" name="TextBox 48"/>
          <p:cNvSpPr txBox="1"/>
          <p:nvPr/>
        </p:nvSpPr>
        <p:spPr>
          <a:xfrm>
            <a:off x="6379578" y="1038900"/>
            <a:ext cx="1832950" cy="307777"/>
          </a:xfrm>
          <a:prstGeom prst="rect">
            <a:avLst/>
          </a:prstGeom>
          <a:noFill/>
        </p:spPr>
        <p:txBody>
          <a:bodyPr wrap="square" rtlCol="0">
            <a:spAutoFit/>
          </a:bodyPr>
          <a:lstStyle/>
          <a:p>
            <a:pPr algn="ctr"/>
            <a:r>
              <a:rPr lang="en-US" sz="1400" dirty="0" smtClean="0">
                <a:solidFill>
                  <a:srgbClr val="000C14"/>
                </a:solidFill>
                <a:latin typeface="Roboto"/>
                <a:cs typeface="Roboto"/>
              </a:rPr>
              <a:t>High-Granularity</a:t>
            </a:r>
            <a:endParaRPr lang="en-US" sz="1400" dirty="0">
              <a:solidFill>
                <a:srgbClr val="000C14"/>
              </a:solidFill>
              <a:latin typeface="Roboto"/>
              <a:cs typeface="Roboto"/>
            </a:endParaRPr>
          </a:p>
        </p:txBody>
      </p:sp>
      <p:sp>
        <p:nvSpPr>
          <p:cNvPr id="57" name="TextBox 56"/>
          <p:cNvSpPr txBox="1"/>
          <p:nvPr/>
        </p:nvSpPr>
        <p:spPr>
          <a:xfrm>
            <a:off x="5205512" y="4682771"/>
            <a:ext cx="2855093" cy="1600438"/>
          </a:xfrm>
          <a:prstGeom prst="rect">
            <a:avLst/>
          </a:prstGeom>
          <a:noFill/>
        </p:spPr>
        <p:txBody>
          <a:bodyPr wrap="square" rtlCol="0">
            <a:spAutoFit/>
          </a:bodyPr>
          <a:lstStyle/>
          <a:p>
            <a:r>
              <a:rPr lang="en-US" sz="1400" dirty="0" err="1" smtClean="0">
                <a:solidFill>
                  <a:srgbClr val="000C14"/>
                </a:solidFill>
                <a:latin typeface="Roboto"/>
                <a:cs typeface="Roboto"/>
              </a:rPr>
              <a:t>ResStock’s</a:t>
            </a:r>
            <a:r>
              <a:rPr lang="en-US" sz="1400" dirty="0" smtClean="0">
                <a:solidFill>
                  <a:srgbClr val="000C14"/>
                </a:solidFill>
                <a:latin typeface="Roboto"/>
                <a:cs typeface="Roboto"/>
              </a:rPr>
              <a:t> highly granular approach leads to more nuanced results—and </a:t>
            </a:r>
            <a:r>
              <a:rPr lang="en-US" sz="1400" b="1" dirty="0" smtClean="0">
                <a:solidFill>
                  <a:srgbClr val="000C14"/>
                </a:solidFill>
                <a:latin typeface="Roboto"/>
                <a:cs typeface="Roboto"/>
              </a:rPr>
              <a:t>enables identification of opportunity targets </a:t>
            </a:r>
            <a:r>
              <a:rPr lang="en-US" sz="1400" dirty="0" smtClean="0">
                <a:solidFill>
                  <a:srgbClr val="000C14"/>
                </a:solidFill>
                <a:latin typeface="Roboto"/>
                <a:cs typeface="Roboto"/>
              </a:rPr>
              <a:t>within the building stock for particular efficiency measures. </a:t>
            </a:r>
            <a:endParaRPr lang="en-US" sz="1400" dirty="0">
              <a:solidFill>
                <a:srgbClr val="000C14"/>
              </a:solidFill>
              <a:latin typeface="Roboto"/>
              <a:cs typeface="Roboto"/>
            </a:endParaRPr>
          </a:p>
        </p:txBody>
      </p:sp>
      <p:sp>
        <p:nvSpPr>
          <p:cNvPr id="58" name="TextBox 57"/>
          <p:cNvSpPr txBox="1"/>
          <p:nvPr/>
        </p:nvSpPr>
        <p:spPr>
          <a:xfrm>
            <a:off x="994133" y="3958185"/>
            <a:ext cx="5376895" cy="461665"/>
          </a:xfrm>
          <a:prstGeom prst="rect">
            <a:avLst/>
          </a:prstGeom>
          <a:noFill/>
        </p:spPr>
        <p:txBody>
          <a:bodyPr wrap="square" rtlCol="0">
            <a:spAutoFit/>
          </a:bodyPr>
          <a:lstStyle/>
          <a:p>
            <a:r>
              <a:rPr lang="en-US" sz="1200" dirty="0" smtClean="0">
                <a:solidFill>
                  <a:srgbClr val="FFFFFF">
                    <a:lumMod val="75000"/>
                  </a:srgbClr>
                </a:solidFill>
                <a:latin typeface="Roboto"/>
                <a:cs typeface="Roboto"/>
              </a:rPr>
              <a:t>(The heatmaps above show the payback period for insulating wall cavities in various segments of the housing stock in Washington and Oregon.)</a:t>
            </a:r>
            <a:endParaRPr lang="en-US" sz="1200" dirty="0">
              <a:solidFill>
                <a:srgbClr val="000C14"/>
              </a:solidFill>
              <a:latin typeface="Roboto"/>
              <a:cs typeface="Roboto"/>
            </a:endParaRPr>
          </a:p>
        </p:txBody>
      </p:sp>
    </p:spTree>
    <p:extLst>
      <p:ext uri="{BB962C8B-B14F-4D97-AF65-F5344CB8AC3E}">
        <p14:creationId xmlns:p14="http://schemas.microsoft.com/office/powerpoint/2010/main" val="3772361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8860" y="152400"/>
            <a:ext cx="3468679" cy="2150581"/>
          </a:xfrm>
          <a:prstGeom prst="rect">
            <a:avLst/>
          </a:prstGeom>
        </p:spPr>
      </p:pic>
      <p:sp>
        <p:nvSpPr>
          <p:cNvPr id="2" name="Rectangle 1"/>
          <p:cNvSpPr/>
          <p:nvPr/>
        </p:nvSpPr>
        <p:spPr>
          <a:xfrm>
            <a:off x="457200" y="2286000"/>
            <a:ext cx="8382000" cy="4343400"/>
          </a:xfrm>
          <a:prstGeom prst="rect">
            <a:avLst/>
          </a:prstGeom>
          <a:solidFill>
            <a:schemeClr val="accent1">
              <a:lumMod val="20000"/>
              <a:lumOff val="80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8" name="Title 7"/>
          <p:cNvSpPr>
            <a:spLocks noGrp="1"/>
          </p:cNvSpPr>
          <p:nvPr>
            <p:ph type="title"/>
          </p:nvPr>
        </p:nvSpPr>
        <p:spPr>
          <a:xfrm>
            <a:off x="457200" y="152400"/>
            <a:ext cx="8229600" cy="1600200"/>
          </a:xfrm>
        </p:spPr>
        <p:txBody>
          <a:bodyPr>
            <a:normAutofit/>
          </a:bodyPr>
          <a:lstStyle/>
          <a:p>
            <a:pPr algn="l"/>
            <a:r>
              <a:rPr lang="en-US" sz="3200" b="1" dirty="0">
                <a:solidFill>
                  <a:srgbClr val="000C14"/>
                </a:solidFill>
                <a:latin typeface="Roboto"/>
                <a:cs typeface="Roboto"/>
              </a:rPr>
              <a:t>A</a:t>
            </a:r>
            <a:r>
              <a:rPr lang="en-US" sz="3200" b="1" dirty="0" smtClean="0">
                <a:solidFill>
                  <a:srgbClr val="000C14"/>
                </a:solidFill>
                <a:latin typeface="Roboto"/>
                <a:cs typeface="Roboto"/>
              </a:rPr>
              <a:t>ctionable results </a:t>
            </a:r>
            <a:r>
              <a:rPr lang="en-US" sz="3200" dirty="0" smtClean="0">
                <a:solidFill>
                  <a:srgbClr val="000C14"/>
                </a:solidFill>
                <a:latin typeface="Roboto"/>
                <a:cs typeface="Roboto"/>
              </a:rPr>
              <a:t>for</a:t>
            </a:r>
            <a:br>
              <a:rPr lang="en-US" sz="3200" dirty="0" smtClean="0">
                <a:solidFill>
                  <a:srgbClr val="000C14"/>
                </a:solidFill>
                <a:latin typeface="Roboto"/>
                <a:cs typeface="Roboto"/>
              </a:rPr>
            </a:br>
            <a:r>
              <a:rPr lang="en-US" sz="3200" dirty="0" smtClean="0">
                <a:solidFill>
                  <a:srgbClr val="000C14"/>
                </a:solidFill>
                <a:latin typeface="Roboto"/>
                <a:cs typeface="Roboto"/>
              </a:rPr>
              <a:t>states and cities  </a:t>
            </a:r>
            <a:endParaRPr lang="en-US" sz="3200" dirty="0">
              <a:solidFill>
                <a:srgbClr val="000C14"/>
              </a:solidFill>
              <a:latin typeface="Roboto"/>
              <a:cs typeface="Roboto"/>
            </a:endParaRPr>
          </a:p>
        </p:txBody>
      </p:sp>
      <p:grpSp>
        <p:nvGrpSpPr>
          <p:cNvPr id="4" name="Group 3"/>
          <p:cNvGrpSpPr/>
          <p:nvPr/>
        </p:nvGrpSpPr>
        <p:grpSpPr>
          <a:xfrm>
            <a:off x="2479777" y="2286000"/>
            <a:ext cx="6664223" cy="4418734"/>
            <a:chOff x="3509359" y="2286866"/>
            <a:chExt cx="5618954" cy="4418734"/>
          </a:xfrm>
        </p:grpSpPr>
        <p:graphicFrame>
          <p:nvGraphicFramePr>
            <p:cNvPr id="10" name="Chart 9"/>
            <p:cNvGraphicFramePr>
              <a:graphicFrameLocks/>
            </p:cNvGraphicFramePr>
            <p:nvPr>
              <p:extLst>
                <p:ext uri="{D42A27DB-BD31-4B8C-83A1-F6EECF244321}">
                  <p14:modId xmlns:p14="http://schemas.microsoft.com/office/powerpoint/2010/main" val="173903206"/>
                </p:ext>
              </p:extLst>
            </p:nvPr>
          </p:nvGraphicFramePr>
          <p:xfrm>
            <a:off x="7223313" y="2286866"/>
            <a:ext cx="1905000" cy="4418734"/>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p:cNvGrpSpPr/>
            <p:nvPr/>
          </p:nvGrpSpPr>
          <p:grpSpPr>
            <a:xfrm>
              <a:off x="3509359" y="2296881"/>
              <a:ext cx="3790154" cy="4408719"/>
              <a:chOff x="3509359" y="2296881"/>
              <a:chExt cx="3790154" cy="4408719"/>
            </a:xfrm>
          </p:grpSpPr>
          <p:graphicFrame>
            <p:nvGraphicFramePr>
              <p:cNvPr id="7" name="Chart 6"/>
              <p:cNvGraphicFramePr>
                <a:graphicFrameLocks/>
              </p:cNvGraphicFramePr>
              <p:nvPr>
                <p:extLst>
                  <p:ext uri="{D42A27DB-BD31-4B8C-83A1-F6EECF244321}">
                    <p14:modId xmlns:p14="http://schemas.microsoft.com/office/powerpoint/2010/main" val="2423737576"/>
                  </p:ext>
                </p:extLst>
              </p:nvPr>
            </p:nvGraphicFramePr>
            <p:xfrm>
              <a:off x="3509359" y="2296881"/>
              <a:ext cx="3790154" cy="4408719"/>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3770464" y="4876773"/>
                <a:ext cx="1863744" cy="377318"/>
              </a:xfrm>
              <a:prstGeom prst="rect">
                <a:avLst/>
              </a:prstGeom>
              <a:solidFill>
                <a:srgbClr val="F1F9F9"/>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100" dirty="0" smtClean="0">
                    <a:solidFill>
                      <a:prstClr val="black"/>
                    </a:solidFill>
                  </a:rPr>
                  <a:t>Upgrade Electric WH to HPWH</a:t>
                </a:r>
                <a:endParaRPr lang="en-US" sz="1100" dirty="0">
                  <a:solidFill>
                    <a:prstClr val="black"/>
                  </a:solidFill>
                </a:endParaRPr>
              </a:p>
            </p:txBody>
          </p:sp>
        </p:grpSp>
      </p:grpSp>
      <p:sp>
        <p:nvSpPr>
          <p:cNvPr id="13" name="Rounded Rectangle 12"/>
          <p:cNvSpPr/>
          <p:nvPr/>
        </p:nvSpPr>
        <p:spPr>
          <a:xfrm>
            <a:off x="762001" y="5243167"/>
            <a:ext cx="2145529" cy="1066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prstClr val="white"/>
                </a:solidFill>
              </a:rPr>
              <a:t>Utility </a:t>
            </a:r>
            <a:r>
              <a:rPr lang="en-US" b="1" dirty="0" smtClean="0">
                <a:solidFill>
                  <a:prstClr val="white"/>
                </a:solidFill>
              </a:rPr>
              <a:t>bills</a:t>
            </a:r>
          </a:p>
          <a:p>
            <a:pPr algn="ctr"/>
            <a:r>
              <a:rPr lang="en-US" sz="2000" b="1" dirty="0" smtClean="0">
                <a:solidFill>
                  <a:prstClr val="white"/>
                </a:solidFill>
              </a:rPr>
              <a:t>1.5</a:t>
            </a:r>
            <a:endParaRPr lang="en-US" sz="2000" b="1" dirty="0">
              <a:solidFill>
                <a:prstClr val="white"/>
              </a:solidFill>
            </a:endParaRPr>
          </a:p>
          <a:p>
            <a:pPr algn="ctr"/>
            <a:r>
              <a:rPr lang="en-US" sz="1400" dirty="0">
                <a:solidFill>
                  <a:prstClr val="white"/>
                </a:solidFill>
              </a:rPr>
              <a:t>b</a:t>
            </a:r>
            <a:r>
              <a:rPr lang="en-US" sz="1400" dirty="0" smtClean="0">
                <a:solidFill>
                  <a:prstClr val="white"/>
                </a:solidFill>
              </a:rPr>
              <a:t>illion dollars per year</a:t>
            </a:r>
            <a:endParaRPr lang="en-US" sz="1400" dirty="0">
              <a:solidFill>
                <a:prstClr val="white"/>
              </a:solidFill>
            </a:endParaRPr>
          </a:p>
        </p:txBody>
      </p:sp>
      <p:sp>
        <p:nvSpPr>
          <p:cNvPr id="14" name="Rectangle 13"/>
          <p:cNvSpPr/>
          <p:nvPr/>
        </p:nvSpPr>
        <p:spPr>
          <a:xfrm>
            <a:off x="762001" y="2438400"/>
            <a:ext cx="2438400" cy="1384995"/>
          </a:xfrm>
          <a:prstGeom prst="rect">
            <a:avLst/>
          </a:prstGeom>
        </p:spPr>
        <p:txBody>
          <a:bodyPr wrap="square">
            <a:spAutoFit/>
          </a:bodyPr>
          <a:lstStyle/>
          <a:p>
            <a:r>
              <a:rPr lang="en-US" sz="2800" dirty="0" smtClean="0">
                <a:solidFill>
                  <a:prstClr val="black"/>
                </a:solidFill>
                <a:latin typeface="Roboto"/>
                <a:cs typeface="Roboto"/>
              </a:rPr>
              <a:t>Cost-effective savings for </a:t>
            </a:r>
            <a:r>
              <a:rPr lang="en-US" sz="2800" b="1" dirty="0" smtClean="0">
                <a:solidFill>
                  <a:prstClr val="black"/>
                </a:solidFill>
                <a:latin typeface="Roboto"/>
                <a:cs typeface="Roboto"/>
              </a:rPr>
              <a:t>Virginia</a:t>
            </a:r>
            <a:endParaRPr lang="en-US" sz="3600" b="1" dirty="0">
              <a:solidFill>
                <a:prstClr val="black"/>
              </a:solidFill>
              <a:latin typeface="Roboto"/>
              <a:cs typeface="Roboto"/>
            </a:endParaRPr>
          </a:p>
        </p:txBody>
      </p:sp>
      <p:cxnSp>
        <p:nvCxnSpPr>
          <p:cNvPr id="17" name="Straight Connector 16"/>
          <p:cNvCxnSpPr/>
          <p:nvPr/>
        </p:nvCxnSpPr>
        <p:spPr>
          <a:xfrm flipV="1">
            <a:off x="457200" y="1066800"/>
            <a:ext cx="6705600" cy="1219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7239000" y="1066800"/>
            <a:ext cx="1600200" cy="1219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755129" y="2682711"/>
            <a:ext cx="2514600" cy="5334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prstClr val="black"/>
                </a:solidFill>
                <a:latin typeface="Roboto"/>
                <a:cs typeface="Roboto"/>
              </a:rPr>
              <a:t>Top 10 Upgrades</a:t>
            </a:r>
          </a:p>
        </p:txBody>
      </p:sp>
    </p:spTree>
    <p:extLst>
      <p:ext uri="{BB962C8B-B14F-4D97-AF65-F5344CB8AC3E}">
        <p14:creationId xmlns:p14="http://schemas.microsoft.com/office/powerpoint/2010/main" val="31488202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442" y="95569"/>
            <a:ext cx="8229600" cy="566928"/>
          </a:xfrm>
        </p:spPr>
        <p:txBody>
          <a:bodyPr/>
          <a:lstStyle/>
          <a:p>
            <a:r>
              <a:rPr lang="en-US" dirty="0" smtClean="0"/>
              <a:t>What about using less?</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Figure 8. Electric Efficiency Supply Curve for Colorado</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Picture 1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2902" y="1013460"/>
            <a:ext cx="7549799"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29540" y="4835893"/>
            <a:ext cx="86934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Source: Wilson, E., et al. Electric End-Use Energy Efficiency Potential in the U.S. Single-Family Housing Stock. January 2017. National Renewable Energy Laboratory.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http://www.nrel.gov/docs/fy17osti/65667.pdf</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0261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Illinois </a:t>
            </a:r>
            <a:r>
              <a:rPr lang="en-US" dirty="0" err="1" smtClean="0"/>
              <a:t>Resi</a:t>
            </a:r>
            <a:r>
              <a:rPr lang="en-US" dirty="0" smtClean="0"/>
              <a:t> Supply Curve</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1925" y="1524000"/>
            <a:ext cx="88201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16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smtClean="0">
                <a:solidFill>
                  <a:schemeClr val="accent6">
                    <a:lumMod val="50000"/>
                  </a:schemeClr>
                </a:solidFill>
              </a:rPr>
              <a:t>What are the high </a:t>
            </a:r>
            <a:r>
              <a:rPr lang="en-US" sz="6600" b="1" dirty="0" smtClean="0">
                <a:solidFill>
                  <a:schemeClr val="accent6">
                    <a:lumMod val="50000"/>
                  </a:schemeClr>
                </a:solidFill>
              </a:rPr>
              <a:t>priority RE projects</a:t>
            </a:r>
            <a:r>
              <a:rPr lang="en-US" sz="6600" dirty="0" smtClean="0">
                <a:solidFill>
                  <a:schemeClr val="accent6">
                    <a:lumMod val="50000"/>
                  </a:schemeClr>
                </a:solidFill>
              </a:rPr>
              <a:t> for my jurisdiction?</a:t>
            </a:r>
            <a:r>
              <a:rPr lang="en-US" sz="6600" dirty="0">
                <a:solidFill>
                  <a:schemeClr val="accent6">
                    <a:lumMod val="50000"/>
                  </a:schemeClr>
                </a:solidFill>
              </a:rPr>
              <a:t/>
            </a:r>
            <a:br>
              <a:rPr lang="en-US" sz="6600" dirty="0">
                <a:solidFill>
                  <a:schemeClr val="accent6">
                    <a:lumMod val="50000"/>
                  </a:schemeClr>
                </a:solidFill>
              </a:rPr>
            </a:br>
            <a:endParaRPr lang="en-US" sz="6600" dirty="0"/>
          </a:p>
        </p:txBody>
      </p:sp>
    </p:spTree>
    <p:extLst>
      <p:ext uri="{BB962C8B-B14F-4D97-AF65-F5344CB8AC3E}">
        <p14:creationId xmlns:p14="http://schemas.microsoft.com/office/powerpoint/2010/main" val="2133490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Elbow Connector 59"/>
          <p:cNvCxnSpPr/>
          <p:nvPr/>
        </p:nvCxnSpPr>
        <p:spPr>
          <a:xfrm rot="16200000" flipH="1">
            <a:off x="3265929" y="2213441"/>
            <a:ext cx="1295739" cy="707449"/>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803041" y="1946803"/>
            <a:ext cx="0" cy="1268232"/>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5400000">
            <a:off x="5042053" y="2203197"/>
            <a:ext cx="1295738" cy="727938"/>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493000" y="1646508"/>
            <a:ext cx="0" cy="544608"/>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V="1">
            <a:off x="4972312" y="4753151"/>
            <a:ext cx="1054769" cy="48379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648200" y="4467661"/>
            <a:ext cx="2" cy="1021829"/>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3322960" y="4730332"/>
            <a:ext cx="1057508" cy="532167"/>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5400000" flipH="1" flipV="1">
            <a:off x="1438006" y="4629740"/>
            <a:ext cx="1971988" cy="332509"/>
          </a:xfrm>
          <a:prstGeom prst="bentConnector3">
            <a:avLst>
              <a:gd name="adj1" fmla="val -1789"/>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H="1" flipV="1">
            <a:off x="2257746" y="2534659"/>
            <a:ext cx="332509" cy="1360753"/>
          </a:xfrm>
          <a:prstGeom prst="bentConnector2">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966801" y="4419599"/>
            <a:ext cx="623455"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966801" y="3505199"/>
            <a:ext cx="623455"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590255" y="3835504"/>
            <a:ext cx="623455" cy="1"/>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4986" y="2208409"/>
            <a:ext cx="1787453" cy="822960"/>
          </a:xfrm>
          <a:prstGeom prst="snip1Rect">
            <a:avLst/>
          </a:prstGeom>
          <a:solidFill>
            <a:schemeClr val="accent1"/>
          </a:solidFill>
          <a:ln>
            <a:noFill/>
          </a:ln>
        </p:spPr>
        <p:txBody>
          <a:bodyPr wrap="square" lIns="91440" tIns="0" bIns="0" rtlCol="0" anchor="ctr" anchorCtr="0">
            <a:noAutofit/>
          </a:bodyPr>
          <a:lstStyle/>
          <a:p>
            <a:pPr defTabSz="914186" fontAlgn="auto">
              <a:spcBef>
                <a:spcPts val="0"/>
              </a:spcBef>
              <a:spcAft>
                <a:spcPts val="0"/>
              </a:spcAft>
            </a:pPr>
            <a:r>
              <a:rPr lang="en-US" sz="1100" b="1" dirty="0">
                <a:ln w="3175">
                  <a:noFill/>
                </a:ln>
                <a:solidFill>
                  <a:prstClr val="white"/>
                </a:solidFill>
                <a:latin typeface="Calibri"/>
                <a:cs typeface="+mn-cs"/>
              </a:rPr>
              <a:t>Renewable Generation</a:t>
            </a:r>
          </a:p>
          <a:p>
            <a:pPr defTabSz="914186" fontAlgn="auto">
              <a:spcBef>
                <a:spcPts val="0"/>
              </a:spcBef>
              <a:spcAft>
                <a:spcPts val="0"/>
              </a:spcAft>
            </a:pPr>
            <a:r>
              <a:rPr lang="en-US" sz="1050" dirty="0">
                <a:solidFill>
                  <a:prstClr val="white"/>
                </a:solidFill>
                <a:latin typeface="Calibri"/>
                <a:cs typeface="+mn-cs"/>
              </a:rPr>
              <a:t>Solar PV</a:t>
            </a:r>
          </a:p>
          <a:p>
            <a:pPr defTabSz="914186" fontAlgn="auto">
              <a:spcBef>
                <a:spcPts val="0"/>
              </a:spcBef>
              <a:spcAft>
                <a:spcPts val="0"/>
              </a:spcAft>
            </a:pPr>
            <a:r>
              <a:rPr lang="en-US" sz="1050" dirty="0">
                <a:solidFill>
                  <a:prstClr val="white"/>
                </a:solidFill>
                <a:latin typeface="Calibri"/>
                <a:cs typeface="+mn-cs"/>
              </a:rPr>
              <a:t>Wind</a:t>
            </a:r>
          </a:p>
          <a:p>
            <a:pPr defTabSz="914186" fontAlgn="auto">
              <a:spcBef>
                <a:spcPts val="0"/>
              </a:spcBef>
              <a:spcAft>
                <a:spcPts val="0"/>
              </a:spcAft>
            </a:pPr>
            <a:r>
              <a:rPr lang="en-US" sz="1050" dirty="0">
                <a:solidFill>
                  <a:prstClr val="white"/>
                </a:solidFill>
                <a:latin typeface="Calibri"/>
                <a:cs typeface="+mn-cs"/>
              </a:rPr>
              <a:t>Biomass, etc.</a:t>
            </a:r>
          </a:p>
        </p:txBody>
      </p:sp>
      <p:sp>
        <p:nvSpPr>
          <p:cNvPr id="18" name="TextBox 17"/>
          <p:cNvSpPr txBox="1"/>
          <p:nvPr/>
        </p:nvSpPr>
        <p:spPr>
          <a:xfrm>
            <a:off x="594360" y="3930228"/>
            <a:ext cx="1787453" cy="822960"/>
          </a:xfrm>
          <a:prstGeom prst="snip1Rect">
            <a:avLst/>
          </a:prstGeom>
          <a:solidFill>
            <a:schemeClr val="accent1"/>
          </a:solidFill>
          <a:ln>
            <a:noFill/>
          </a:ln>
        </p:spPr>
        <p:txBody>
          <a:bodyPr wrap="square" lIns="91440" rtlCol="0" anchor="ctr" anchorCtr="0">
            <a:noAutofit/>
          </a:bodyPr>
          <a:lstStyle/>
          <a:p>
            <a:pPr defTabSz="914186"/>
            <a:r>
              <a:rPr lang="en-US" sz="1100" b="1" dirty="0">
                <a:ln w="3175">
                  <a:noFill/>
                </a:ln>
                <a:solidFill>
                  <a:prstClr val="white"/>
                </a:solidFill>
                <a:latin typeface="Calibri"/>
              </a:rPr>
              <a:t>Energy Storage</a:t>
            </a:r>
          </a:p>
          <a:p>
            <a:pPr defTabSz="914186" fontAlgn="auto">
              <a:spcBef>
                <a:spcPts val="0"/>
              </a:spcBef>
              <a:spcAft>
                <a:spcPts val="0"/>
              </a:spcAft>
            </a:pPr>
            <a:r>
              <a:rPr lang="en-US" sz="1050" dirty="0" smtClean="0">
                <a:solidFill>
                  <a:prstClr val="white"/>
                </a:solidFill>
                <a:latin typeface="Calibri"/>
              </a:rPr>
              <a:t>Batteries</a:t>
            </a:r>
          </a:p>
          <a:p>
            <a:pPr defTabSz="914186"/>
            <a:r>
              <a:rPr lang="en-US" sz="1050" dirty="0" smtClean="0">
                <a:solidFill>
                  <a:prstClr val="white"/>
                </a:solidFill>
              </a:rPr>
              <a:t>Thermal storage</a:t>
            </a:r>
            <a:endParaRPr lang="en-US" sz="1050" dirty="0">
              <a:solidFill>
                <a:prstClr val="white"/>
              </a:solidFill>
            </a:endParaRPr>
          </a:p>
          <a:p>
            <a:pPr defTabSz="914186" fontAlgn="auto">
              <a:spcBef>
                <a:spcPts val="0"/>
              </a:spcBef>
              <a:spcAft>
                <a:spcPts val="0"/>
              </a:spcAft>
            </a:pPr>
            <a:r>
              <a:rPr lang="en-US" sz="1050" dirty="0" smtClean="0">
                <a:solidFill>
                  <a:prstClr val="white"/>
                </a:solidFill>
                <a:latin typeface="Calibri"/>
              </a:rPr>
              <a:t>Water tanks</a:t>
            </a:r>
            <a:endParaRPr lang="en-US" sz="1050" dirty="0">
              <a:solidFill>
                <a:prstClr val="white"/>
              </a:solidFill>
              <a:latin typeface="Calibri"/>
            </a:endParaRPr>
          </a:p>
        </p:txBody>
      </p:sp>
      <p:sp>
        <p:nvSpPr>
          <p:cNvPr id="19" name="TextBox 18"/>
          <p:cNvSpPr txBox="1"/>
          <p:nvPr/>
        </p:nvSpPr>
        <p:spPr>
          <a:xfrm>
            <a:off x="594986" y="3072384"/>
            <a:ext cx="1787453" cy="822960"/>
          </a:xfrm>
          <a:prstGeom prst="snip1Rect">
            <a:avLst/>
          </a:prstGeom>
          <a:solidFill>
            <a:schemeClr val="accent1"/>
          </a:solidFill>
          <a:ln>
            <a:noFill/>
          </a:ln>
        </p:spPr>
        <p:txBody>
          <a:bodyPr wrap="square" lIns="91440" tIns="0" bIns="0" rtlCol="0" anchor="ctr" anchorCtr="0">
            <a:noAutofit/>
          </a:bodyPr>
          <a:lstStyle/>
          <a:p>
            <a:pPr defTabSz="914186" fontAlgn="auto">
              <a:spcBef>
                <a:spcPts val="0"/>
              </a:spcBef>
              <a:spcAft>
                <a:spcPts val="0"/>
              </a:spcAft>
            </a:pPr>
            <a:r>
              <a:rPr lang="en-US" sz="1100" b="1" dirty="0">
                <a:ln w="3175">
                  <a:noFill/>
                </a:ln>
                <a:solidFill>
                  <a:prstClr val="white"/>
                </a:solidFill>
                <a:latin typeface="Calibri"/>
              </a:rPr>
              <a:t>Conventional Generation</a:t>
            </a:r>
          </a:p>
          <a:p>
            <a:pPr defTabSz="914186" fontAlgn="auto">
              <a:spcBef>
                <a:spcPts val="0"/>
              </a:spcBef>
              <a:spcAft>
                <a:spcPts val="0"/>
              </a:spcAft>
            </a:pPr>
            <a:r>
              <a:rPr lang="en-US" sz="1050" dirty="0">
                <a:solidFill>
                  <a:prstClr val="white"/>
                </a:solidFill>
                <a:latin typeface="Calibri"/>
              </a:rPr>
              <a:t>Electric </a:t>
            </a:r>
            <a:r>
              <a:rPr lang="en-US" sz="1050" dirty="0" smtClean="0">
                <a:solidFill>
                  <a:prstClr val="white"/>
                </a:solidFill>
                <a:latin typeface="Calibri"/>
              </a:rPr>
              <a:t>Grid</a:t>
            </a:r>
          </a:p>
          <a:p>
            <a:pPr defTabSz="914186" fontAlgn="auto">
              <a:spcBef>
                <a:spcPts val="0"/>
              </a:spcBef>
              <a:spcAft>
                <a:spcPts val="0"/>
              </a:spcAft>
            </a:pPr>
            <a:r>
              <a:rPr lang="en-US" sz="1050" dirty="0" smtClean="0">
                <a:solidFill>
                  <a:prstClr val="white"/>
                </a:solidFill>
              </a:rPr>
              <a:t>Fuel Supply</a:t>
            </a:r>
            <a:endParaRPr lang="en-US" sz="1050" dirty="0">
              <a:solidFill>
                <a:prstClr val="white"/>
              </a:solidFill>
              <a:latin typeface="Calibri"/>
            </a:endParaRPr>
          </a:p>
          <a:p>
            <a:pPr defTabSz="914186" fontAlgn="auto">
              <a:spcBef>
                <a:spcPts val="0"/>
              </a:spcBef>
              <a:spcAft>
                <a:spcPts val="0"/>
              </a:spcAft>
            </a:pPr>
            <a:r>
              <a:rPr lang="en-US" sz="1050" dirty="0" smtClean="0">
                <a:solidFill>
                  <a:prstClr val="white"/>
                </a:solidFill>
                <a:latin typeface="Calibri"/>
              </a:rPr>
              <a:t>Conventional Generators</a:t>
            </a:r>
            <a:endParaRPr lang="en-US" sz="1050" dirty="0">
              <a:solidFill>
                <a:prstClr val="white"/>
              </a:solidFill>
              <a:latin typeface="Calibri"/>
            </a:endParaRPr>
          </a:p>
        </p:txBody>
      </p:sp>
      <p:sp>
        <p:nvSpPr>
          <p:cNvPr id="20" name="TextBox 19"/>
          <p:cNvSpPr txBox="1"/>
          <p:nvPr/>
        </p:nvSpPr>
        <p:spPr>
          <a:xfrm>
            <a:off x="594984" y="4800600"/>
            <a:ext cx="1787453" cy="731520"/>
          </a:xfrm>
          <a:prstGeom prst="snip1Rect">
            <a:avLst/>
          </a:prstGeom>
          <a:solidFill>
            <a:schemeClr val="accent1"/>
          </a:solidFill>
          <a:ln>
            <a:noFill/>
          </a:ln>
        </p:spPr>
        <p:txBody>
          <a:bodyPr wrap="square" lIns="91440" tIns="0" bIns="0" rtlCol="0" anchor="ctr" anchorCtr="0">
            <a:noAutofit/>
          </a:bodyPr>
          <a:lstStyle/>
          <a:p>
            <a:pPr defTabSz="914186"/>
            <a:r>
              <a:rPr lang="en-US" sz="1100" b="1" dirty="0" err="1">
                <a:ln w="3175">
                  <a:noFill/>
                </a:ln>
                <a:solidFill>
                  <a:prstClr val="white"/>
                </a:solidFill>
                <a:latin typeface="Calibri"/>
              </a:rPr>
              <a:t>Dispatchable</a:t>
            </a:r>
            <a:r>
              <a:rPr lang="en-US" sz="1100" b="1" dirty="0">
                <a:ln w="3175">
                  <a:noFill/>
                </a:ln>
                <a:solidFill>
                  <a:prstClr val="white"/>
                </a:solidFill>
                <a:latin typeface="Calibri"/>
              </a:rPr>
              <a:t> Technologies</a:t>
            </a:r>
          </a:p>
          <a:p>
            <a:pPr defTabSz="914186"/>
            <a:r>
              <a:rPr lang="en-US" sz="1050" dirty="0">
                <a:solidFill>
                  <a:prstClr val="white"/>
                </a:solidFill>
              </a:rPr>
              <a:t>Heating and Cooling</a:t>
            </a:r>
          </a:p>
          <a:p>
            <a:pPr defTabSz="914186" fontAlgn="auto">
              <a:spcBef>
                <a:spcPts val="0"/>
              </a:spcBef>
              <a:spcAft>
                <a:spcPts val="0"/>
              </a:spcAft>
            </a:pPr>
            <a:r>
              <a:rPr lang="en-US" sz="1050" dirty="0" smtClean="0">
                <a:solidFill>
                  <a:prstClr val="white"/>
                </a:solidFill>
                <a:latin typeface="Calibri"/>
              </a:rPr>
              <a:t>Water Treatment</a:t>
            </a:r>
            <a:endParaRPr lang="en-US" sz="1050" dirty="0">
              <a:solidFill>
                <a:prstClr val="white"/>
              </a:solidFill>
              <a:latin typeface="Calibri"/>
            </a:endParaRPr>
          </a:p>
        </p:txBody>
      </p:sp>
      <p:sp>
        <p:nvSpPr>
          <p:cNvPr id="30" name="TextBox 29"/>
          <p:cNvSpPr txBox="1"/>
          <p:nvPr/>
        </p:nvSpPr>
        <p:spPr>
          <a:xfrm>
            <a:off x="1092360" y="1590168"/>
            <a:ext cx="943714" cy="328644"/>
          </a:xfrm>
          <a:prstGeom prst="rect">
            <a:avLst/>
          </a:prstGeom>
          <a:solidFill>
            <a:schemeClr val="accent1"/>
          </a:solidFill>
          <a:ln>
            <a:noFill/>
          </a:ln>
        </p:spPr>
        <p:txBody>
          <a:bodyPr wrap="square" lIns="182880" rtlCol="0" anchor="ctr" anchorCtr="0">
            <a:noAutofit/>
          </a:bodyPr>
          <a:lstStyle>
            <a:defPPr>
              <a:defRPr lang="en-US"/>
            </a:defPPr>
            <a:lvl1pPr>
              <a:defRPr sz="1200">
                <a:ln>
                  <a:solidFill>
                    <a:schemeClr val="bg1"/>
                  </a:solidFill>
                </a:ln>
                <a:solidFill>
                  <a:schemeClr val="bg1"/>
                </a:solidFill>
              </a:defRPr>
            </a:lvl1pPr>
          </a:lstStyle>
          <a:p>
            <a:pPr defTabSz="914186" fontAlgn="auto">
              <a:spcBef>
                <a:spcPts val="0"/>
              </a:spcBef>
              <a:spcAft>
                <a:spcPts val="0"/>
              </a:spcAft>
            </a:pPr>
            <a:r>
              <a:rPr lang="en-US" dirty="0">
                <a:ln>
                  <a:solidFill>
                    <a:prstClr val="white"/>
                  </a:solidFill>
                </a:ln>
                <a:solidFill>
                  <a:prstClr val="white"/>
                </a:solidFill>
                <a:latin typeface="Calibri"/>
                <a:cs typeface="+mn-cs"/>
              </a:rPr>
              <a:t>Resources</a:t>
            </a:r>
          </a:p>
        </p:txBody>
      </p:sp>
      <p:sp>
        <p:nvSpPr>
          <p:cNvPr id="31" name="TextBox 30"/>
          <p:cNvSpPr txBox="1"/>
          <p:nvPr/>
        </p:nvSpPr>
        <p:spPr>
          <a:xfrm>
            <a:off x="2313164" y="1317057"/>
            <a:ext cx="1566241" cy="856668"/>
          </a:xfrm>
          <a:prstGeom prst="roundRect">
            <a:avLst/>
          </a:prstGeom>
          <a:solidFill>
            <a:schemeClr val="accent1"/>
          </a:solidFill>
          <a:ln>
            <a:noFill/>
          </a:ln>
        </p:spPr>
        <p:txBody>
          <a:bodyPr wrap="square" lIns="182880" rtlCol="0" anchor="ctr" anchorCtr="0">
            <a:noAutofit/>
          </a:bodyPr>
          <a:lstStyle/>
          <a:p>
            <a:pPr algn="ctr" defTabSz="914186"/>
            <a:r>
              <a:rPr lang="nl-NL" sz="1100" b="1" dirty="0">
                <a:ln w="3175">
                  <a:noFill/>
                </a:ln>
                <a:solidFill>
                  <a:prstClr val="white"/>
                </a:solidFill>
                <a:latin typeface="Calibri"/>
              </a:rPr>
              <a:t>Goals</a:t>
            </a:r>
            <a:r>
              <a:rPr lang="nl-NL" sz="1100" dirty="0">
                <a:ln>
                  <a:solidFill>
                    <a:prstClr val="white"/>
                  </a:solidFill>
                </a:ln>
                <a:solidFill>
                  <a:prstClr val="white"/>
                </a:solidFill>
                <a:latin typeface="Calibri"/>
                <a:cs typeface="+mn-cs"/>
              </a:rPr>
              <a:t/>
            </a:r>
            <a:br>
              <a:rPr lang="nl-NL" sz="1100" dirty="0">
                <a:ln>
                  <a:solidFill>
                    <a:prstClr val="white"/>
                  </a:solidFill>
                </a:ln>
                <a:solidFill>
                  <a:prstClr val="white"/>
                </a:solidFill>
                <a:latin typeface="Calibri"/>
                <a:cs typeface="+mn-cs"/>
              </a:rPr>
            </a:br>
            <a:r>
              <a:rPr lang="nl-NL" sz="1050" dirty="0">
                <a:solidFill>
                  <a:prstClr val="white"/>
                </a:solidFill>
              </a:rPr>
              <a:t>Minimize Cost</a:t>
            </a:r>
          </a:p>
          <a:p>
            <a:pPr algn="ctr" defTabSz="914186" fontAlgn="auto">
              <a:spcBef>
                <a:spcPts val="0"/>
              </a:spcBef>
              <a:spcAft>
                <a:spcPts val="0"/>
              </a:spcAft>
            </a:pPr>
            <a:r>
              <a:rPr lang="nl-NL" sz="1050" dirty="0" smtClean="0">
                <a:solidFill>
                  <a:prstClr val="white"/>
                </a:solidFill>
                <a:latin typeface="Calibri"/>
              </a:rPr>
              <a:t>Net Zero</a:t>
            </a:r>
          </a:p>
          <a:p>
            <a:pPr algn="ctr" defTabSz="914186" fontAlgn="auto">
              <a:spcBef>
                <a:spcPts val="0"/>
              </a:spcBef>
              <a:spcAft>
                <a:spcPts val="0"/>
              </a:spcAft>
            </a:pPr>
            <a:r>
              <a:rPr lang="nl-NL" sz="1050" dirty="0" smtClean="0">
                <a:solidFill>
                  <a:prstClr val="white"/>
                </a:solidFill>
                <a:latin typeface="Calibri"/>
              </a:rPr>
              <a:t>Resiliency</a:t>
            </a:r>
            <a:endParaRPr lang="nl-NL" sz="1050" dirty="0">
              <a:solidFill>
                <a:prstClr val="white"/>
              </a:solidFill>
              <a:latin typeface="Calibri"/>
            </a:endParaRPr>
          </a:p>
        </p:txBody>
      </p:sp>
      <p:sp>
        <p:nvSpPr>
          <p:cNvPr id="32" name="TextBox 31"/>
          <p:cNvSpPr txBox="1"/>
          <p:nvPr/>
        </p:nvSpPr>
        <p:spPr>
          <a:xfrm>
            <a:off x="4025620" y="1317057"/>
            <a:ext cx="1566241" cy="844841"/>
          </a:xfrm>
          <a:prstGeom prst="roundRect">
            <a:avLst/>
          </a:prstGeom>
          <a:solidFill>
            <a:schemeClr val="accent1"/>
          </a:solidFill>
          <a:ln>
            <a:noFill/>
          </a:ln>
        </p:spPr>
        <p:txBody>
          <a:bodyPr wrap="square" lIns="182880" rtlCol="0" anchor="ctr" anchorCtr="0">
            <a:noAutofit/>
          </a:bodyPr>
          <a:lstStyle/>
          <a:p>
            <a:pPr algn="ctr" defTabSz="914186"/>
            <a:r>
              <a:rPr lang="nl-NL" sz="1100" b="1" dirty="0">
                <a:ln w="3175">
                  <a:noFill/>
                </a:ln>
                <a:solidFill>
                  <a:prstClr val="white"/>
                </a:solidFill>
                <a:latin typeface="Calibri"/>
              </a:rPr>
              <a:t>Economics</a:t>
            </a:r>
          </a:p>
          <a:p>
            <a:pPr algn="ctr" defTabSz="914186" fontAlgn="auto">
              <a:spcBef>
                <a:spcPts val="0"/>
              </a:spcBef>
              <a:spcAft>
                <a:spcPts val="0"/>
              </a:spcAft>
            </a:pPr>
            <a:r>
              <a:rPr lang="en-US" sz="1050" dirty="0" smtClean="0">
                <a:solidFill>
                  <a:prstClr val="white"/>
                </a:solidFill>
                <a:latin typeface="Calibri"/>
                <a:cs typeface="+mn-cs"/>
              </a:rPr>
              <a:t>Financial Parameters</a:t>
            </a:r>
            <a:endParaRPr lang="en-US" sz="1050" dirty="0">
              <a:solidFill>
                <a:prstClr val="white"/>
              </a:solidFill>
              <a:latin typeface="Calibri"/>
              <a:cs typeface="+mn-cs"/>
            </a:endParaRPr>
          </a:p>
          <a:p>
            <a:pPr algn="ctr" defTabSz="914186" fontAlgn="auto">
              <a:spcBef>
                <a:spcPts val="0"/>
              </a:spcBef>
              <a:spcAft>
                <a:spcPts val="0"/>
              </a:spcAft>
            </a:pPr>
            <a:r>
              <a:rPr lang="en-US" sz="1050" dirty="0">
                <a:solidFill>
                  <a:prstClr val="white"/>
                </a:solidFill>
                <a:latin typeface="Calibri"/>
                <a:cs typeface="+mn-cs"/>
              </a:rPr>
              <a:t>Technology Costs</a:t>
            </a:r>
          </a:p>
          <a:p>
            <a:pPr algn="ctr" defTabSz="914186" fontAlgn="auto">
              <a:spcBef>
                <a:spcPts val="0"/>
              </a:spcBef>
              <a:spcAft>
                <a:spcPts val="0"/>
              </a:spcAft>
            </a:pPr>
            <a:r>
              <a:rPr lang="en-US" sz="1050" dirty="0">
                <a:solidFill>
                  <a:prstClr val="white"/>
                </a:solidFill>
                <a:latin typeface="Calibri"/>
                <a:cs typeface="+mn-cs"/>
              </a:rPr>
              <a:t>Incentives</a:t>
            </a:r>
          </a:p>
        </p:txBody>
      </p:sp>
      <p:sp>
        <p:nvSpPr>
          <p:cNvPr id="42" name="TextBox 41"/>
          <p:cNvSpPr txBox="1"/>
          <p:nvPr/>
        </p:nvSpPr>
        <p:spPr>
          <a:xfrm>
            <a:off x="5463935" y="5943600"/>
            <a:ext cx="708265" cy="403411"/>
          </a:xfrm>
          <a:prstGeom prst="rect">
            <a:avLst/>
          </a:prstGeom>
          <a:noFill/>
        </p:spPr>
        <p:txBody>
          <a:bodyPr wrap="square" rtlCol="0" anchor="ctr" anchorCtr="0">
            <a:noAutofit/>
          </a:bodyPr>
          <a:lstStyle/>
          <a:p>
            <a:pPr algn="ctr" defTabSz="914186" fontAlgn="auto">
              <a:spcBef>
                <a:spcPts val="0"/>
              </a:spcBef>
              <a:spcAft>
                <a:spcPts val="0"/>
              </a:spcAft>
            </a:pPr>
            <a:r>
              <a:rPr lang="en-US" sz="1100" dirty="0">
                <a:ln>
                  <a:solidFill>
                    <a:prstClr val="black"/>
                  </a:solidFill>
                </a:ln>
                <a:solidFill>
                  <a:prstClr val="black"/>
                </a:solidFill>
                <a:latin typeface="Calibri"/>
                <a:cs typeface="+mn-cs"/>
              </a:rPr>
              <a:t>Water Demand</a:t>
            </a:r>
          </a:p>
        </p:txBody>
      </p:sp>
      <p:sp>
        <p:nvSpPr>
          <p:cNvPr id="43" name="TextBox 42"/>
          <p:cNvSpPr txBox="1"/>
          <p:nvPr/>
        </p:nvSpPr>
        <p:spPr>
          <a:xfrm>
            <a:off x="4343400" y="5616389"/>
            <a:ext cx="708265" cy="403411"/>
          </a:xfrm>
          <a:prstGeom prst="rect">
            <a:avLst/>
          </a:prstGeom>
          <a:noFill/>
        </p:spPr>
        <p:txBody>
          <a:bodyPr wrap="square" rtlCol="0" anchor="ctr" anchorCtr="0">
            <a:noAutofit/>
          </a:bodyPr>
          <a:lstStyle/>
          <a:p>
            <a:pPr algn="ctr" defTabSz="914186" fontAlgn="auto">
              <a:spcBef>
                <a:spcPts val="0"/>
              </a:spcBef>
              <a:spcAft>
                <a:spcPts val="0"/>
              </a:spcAft>
            </a:pPr>
            <a:r>
              <a:rPr lang="en-US" sz="1100" dirty="0">
                <a:ln>
                  <a:solidFill>
                    <a:prstClr val="black"/>
                  </a:solidFill>
                </a:ln>
                <a:solidFill>
                  <a:prstClr val="black"/>
                </a:solidFill>
                <a:latin typeface="Calibri"/>
                <a:cs typeface="+mn-cs"/>
              </a:rPr>
              <a:t>Electric </a:t>
            </a:r>
            <a:r>
              <a:rPr lang="en-US" sz="1100" dirty="0" smtClean="0">
                <a:ln>
                  <a:solidFill>
                    <a:prstClr val="black"/>
                  </a:solidFill>
                </a:ln>
                <a:solidFill>
                  <a:prstClr val="black"/>
                </a:solidFill>
                <a:latin typeface="Calibri"/>
                <a:cs typeface="+mn-cs"/>
              </a:rPr>
              <a:t>Loads</a:t>
            </a:r>
            <a:endParaRPr lang="en-US" sz="1100" dirty="0">
              <a:ln>
                <a:solidFill>
                  <a:prstClr val="black"/>
                </a:solidFill>
              </a:ln>
              <a:solidFill>
                <a:prstClr val="black"/>
              </a:solidFill>
              <a:latin typeface="Calibri"/>
              <a:cs typeface="+mn-cs"/>
            </a:endParaRPr>
          </a:p>
        </p:txBody>
      </p:sp>
      <p:sp>
        <p:nvSpPr>
          <p:cNvPr id="46" name="TextBox 45"/>
          <p:cNvSpPr txBox="1"/>
          <p:nvPr/>
        </p:nvSpPr>
        <p:spPr>
          <a:xfrm>
            <a:off x="3254135" y="5943600"/>
            <a:ext cx="708265" cy="403411"/>
          </a:xfrm>
          <a:prstGeom prst="rect">
            <a:avLst/>
          </a:prstGeom>
          <a:noFill/>
        </p:spPr>
        <p:txBody>
          <a:bodyPr wrap="square" rtlCol="0" anchor="ctr" anchorCtr="0">
            <a:noAutofit/>
          </a:bodyPr>
          <a:lstStyle/>
          <a:p>
            <a:pPr algn="ctr" defTabSz="914186" fontAlgn="auto">
              <a:spcBef>
                <a:spcPts val="0"/>
              </a:spcBef>
              <a:spcAft>
                <a:spcPts val="0"/>
              </a:spcAft>
            </a:pPr>
            <a:r>
              <a:rPr lang="en-US" sz="1100" dirty="0">
                <a:ln>
                  <a:solidFill>
                    <a:prstClr val="black"/>
                  </a:solidFill>
                </a:ln>
                <a:solidFill>
                  <a:prstClr val="black"/>
                </a:solidFill>
                <a:latin typeface="Calibri"/>
                <a:cs typeface="+mn-cs"/>
              </a:rPr>
              <a:t>Thermal </a:t>
            </a:r>
            <a:r>
              <a:rPr lang="en-US" sz="1100" dirty="0" smtClean="0">
                <a:ln>
                  <a:solidFill>
                    <a:prstClr val="black"/>
                  </a:solidFill>
                </a:ln>
                <a:solidFill>
                  <a:prstClr val="black"/>
                </a:solidFill>
                <a:latin typeface="Calibri"/>
                <a:cs typeface="+mn-cs"/>
              </a:rPr>
              <a:t>Loads</a:t>
            </a:r>
            <a:endParaRPr lang="en-US" sz="1100" dirty="0">
              <a:ln>
                <a:solidFill>
                  <a:prstClr val="black"/>
                </a:solidFill>
              </a:ln>
              <a:solidFill>
                <a:prstClr val="black"/>
              </a:solidFill>
              <a:latin typeface="Calibri"/>
              <a:cs typeface="+mn-cs"/>
            </a:endParaRPr>
          </a:p>
        </p:txBody>
      </p:sp>
      <p:sp>
        <p:nvSpPr>
          <p:cNvPr id="47" name="TextBox 46"/>
          <p:cNvSpPr txBox="1"/>
          <p:nvPr/>
        </p:nvSpPr>
        <p:spPr>
          <a:xfrm>
            <a:off x="5738076" y="1317057"/>
            <a:ext cx="1566241" cy="844841"/>
          </a:xfrm>
          <a:prstGeom prst="roundRect">
            <a:avLst/>
          </a:prstGeom>
          <a:solidFill>
            <a:schemeClr val="accent1"/>
          </a:solidFill>
          <a:ln>
            <a:noFill/>
          </a:ln>
        </p:spPr>
        <p:txBody>
          <a:bodyPr wrap="square" lIns="182880" rtlCol="0" anchor="ctr" anchorCtr="0">
            <a:noAutofit/>
          </a:bodyPr>
          <a:lstStyle/>
          <a:p>
            <a:pPr algn="ctr" defTabSz="914186"/>
            <a:r>
              <a:rPr lang="nl-NL" sz="1100" b="1" dirty="0">
                <a:ln w="3175">
                  <a:noFill/>
                </a:ln>
                <a:solidFill>
                  <a:prstClr val="white"/>
                </a:solidFill>
                <a:latin typeface="Calibri"/>
              </a:rPr>
              <a:t>Utility Costs</a:t>
            </a:r>
          </a:p>
          <a:p>
            <a:pPr algn="ctr" defTabSz="914186" fontAlgn="auto">
              <a:spcBef>
                <a:spcPts val="0"/>
              </a:spcBef>
              <a:spcAft>
                <a:spcPts val="0"/>
              </a:spcAft>
            </a:pPr>
            <a:r>
              <a:rPr lang="en-US" sz="1050" dirty="0" smtClean="0">
                <a:solidFill>
                  <a:prstClr val="white"/>
                </a:solidFill>
                <a:latin typeface="Calibri"/>
              </a:rPr>
              <a:t>Energy Charges</a:t>
            </a:r>
          </a:p>
          <a:p>
            <a:pPr algn="ctr" defTabSz="914186" fontAlgn="auto">
              <a:spcBef>
                <a:spcPts val="0"/>
              </a:spcBef>
              <a:spcAft>
                <a:spcPts val="0"/>
              </a:spcAft>
            </a:pPr>
            <a:r>
              <a:rPr lang="en-US" sz="1050" dirty="0">
                <a:solidFill>
                  <a:prstClr val="white"/>
                </a:solidFill>
              </a:rPr>
              <a:t>Demand  Charges</a:t>
            </a:r>
            <a:endParaRPr lang="en-US" sz="1050" dirty="0">
              <a:solidFill>
                <a:prstClr val="white"/>
              </a:solidFill>
              <a:latin typeface="Calibri"/>
            </a:endParaRPr>
          </a:p>
          <a:p>
            <a:pPr algn="ctr" defTabSz="914186" fontAlgn="auto">
              <a:spcBef>
                <a:spcPts val="0"/>
              </a:spcBef>
              <a:spcAft>
                <a:spcPts val="0"/>
              </a:spcAft>
            </a:pPr>
            <a:r>
              <a:rPr lang="en-US" sz="1050" dirty="0" smtClean="0">
                <a:solidFill>
                  <a:prstClr val="white"/>
                </a:solidFill>
                <a:latin typeface="Calibri"/>
              </a:rPr>
              <a:t>Escalation Rate</a:t>
            </a:r>
            <a:endParaRPr lang="en-US" sz="1050" dirty="0">
              <a:solidFill>
                <a:prstClr val="white"/>
              </a:solidFill>
              <a:latin typeface="Calibri"/>
            </a:endParaRPr>
          </a:p>
        </p:txBody>
      </p:sp>
      <p:cxnSp>
        <p:nvCxnSpPr>
          <p:cNvPr id="64" name="Straight Arrow Connector 63"/>
          <p:cNvCxnSpPr/>
          <p:nvPr/>
        </p:nvCxnSpPr>
        <p:spPr>
          <a:xfrm flipH="1">
            <a:off x="6022649" y="3833338"/>
            <a:ext cx="548640" cy="1"/>
          </a:xfrm>
          <a:prstGeom prst="straightConnector1">
            <a:avLst/>
          </a:prstGeom>
          <a:ln w="1905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574536" y="3480883"/>
            <a:ext cx="1714791" cy="676656"/>
          </a:xfrm>
          <a:prstGeom prst="roundRect">
            <a:avLst/>
          </a:prstGeom>
          <a:solidFill>
            <a:schemeClr val="accent4"/>
          </a:solidFill>
          <a:ln>
            <a:noFill/>
          </a:ln>
        </p:spPr>
        <p:txBody>
          <a:bodyPr wrap="square" lIns="91440" rtlCol="0" anchor="ctr" anchorCtr="0">
            <a:noAutofit/>
          </a:bodyPr>
          <a:lstStyle/>
          <a:p>
            <a:pPr defTabSz="914186"/>
            <a:r>
              <a:rPr lang="en-US" sz="1100" b="1" dirty="0">
                <a:ln w="3175">
                  <a:noFill/>
                </a:ln>
                <a:solidFill>
                  <a:prstClr val="white"/>
                </a:solidFill>
                <a:latin typeface="Calibri"/>
              </a:rPr>
              <a:t>Operations</a:t>
            </a:r>
          </a:p>
          <a:p>
            <a:pPr defTabSz="914186"/>
            <a:r>
              <a:rPr lang="en-US" sz="1100" b="1" dirty="0">
                <a:ln w="3175">
                  <a:noFill/>
                </a:ln>
                <a:solidFill>
                  <a:prstClr val="white"/>
                </a:solidFill>
                <a:latin typeface="Calibri"/>
              </a:rPr>
              <a:t>Optimal Dispatch</a:t>
            </a:r>
          </a:p>
        </p:txBody>
      </p:sp>
      <p:sp>
        <p:nvSpPr>
          <p:cNvPr id="58" name="Rounded Rectangle 57"/>
          <p:cNvSpPr/>
          <p:nvPr/>
        </p:nvSpPr>
        <p:spPr>
          <a:xfrm>
            <a:off x="3216916" y="3215036"/>
            <a:ext cx="2840182" cy="1252624"/>
          </a:xfrm>
          <a:prstGeom prst="roundRect">
            <a:avLst/>
          </a:prstGeom>
          <a:solidFill>
            <a:srgbClr val="000000"/>
          </a:solidFill>
          <a:ln w="57150">
            <a:noFill/>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14186" fontAlgn="auto">
              <a:spcBef>
                <a:spcPts val="0"/>
              </a:spcBef>
              <a:spcAft>
                <a:spcPts val="0"/>
              </a:spcAft>
            </a:pPr>
            <a:r>
              <a:rPr lang="en-US" sz="2200" b="1" dirty="0">
                <a:solidFill>
                  <a:schemeClr val="bg1"/>
                </a:solidFill>
              </a:rPr>
              <a:t>REopt</a:t>
            </a:r>
          </a:p>
          <a:p>
            <a:pPr algn="ctr" defTabSz="914186" fontAlgn="auto">
              <a:spcBef>
                <a:spcPts val="0"/>
              </a:spcBef>
              <a:spcAft>
                <a:spcPts val="0"/>
              </a:spcAft>
            </a:pPr>
            <a:r>
              <a:rPr lang="en-US" b="1" dirty="0">
                <a:solidFill>
                  <a:schemeClr val="bg1"/>
                </a:solidFill>
              </a:rPr>
              <a:t>Energy Planning </a:t>
            </a:r>
            <a:r>
              <a:rPr lang="en-US" b="1" dirty="0" smtClean="0">
                <a:solidFill>
                  <a:schemeClr val="bg1"/>
                </a:solidFill>
              </a:rPr>
              <a:t>Platform</a:t>
            </a:r>
          </a:p>
          <a:p>
            <a:pPr algn="ctr" defTabSz="914186"/>
            <a:r>
              <a:rPr lang="en-US" sz="1400" b="1" i="1" dirty="0">
                <a:solidFill>
                  <a:schemeClr val="bg1"/>
                </a:solidFill>
              </a:rPr>
              <a:t>Techno-economic </a:t>
            </a:r>
            <a:r>
              <a:rPr lang="en-US" sz="1400" b="1" i="1" dirty="0" smtClean="0">
                <a:solidFill>
                  <a:schemeClr val="bg1"/>
                </a:solidFill>
              </a:rPr>
              <a:t>Optimization</a:t>
            </a:r>
            <a:endParaRPr lang="en-US" b="1" dirty="0">
              <a:solidFill>
                <a:schemeClr val="bg1"/>
              </a:solidFill>
            </a:endParaRPr>
          </a:p>
        </p:txBody>
      </p:sp>
      <p:sp>
        <p:nvSpPr>
          <p:cNvPr id="2" name="Title 1"/>
          <p:cNvSpPr>
            <a:spLocks noGrp="1"/>
          </p:cNvSpPr>
          <p:nvPr>
            <p:ph type="title"/>
          </p:nvPr>
        </p:nvSpPr>
        <p:spPr>
          <a:xfrm>
            <a:off x="152400" y="120501"/>
            <a:ext cx="8229600" cy="566928"/>
          </a:xfrm>
        </p:spPr>
        <p:txBody>
          <a:bodyPr/>
          <a:lstStyle/>
          <a:p>
            <a:r>
              <a:rPr lang="en-US" b="1" dirty="0" err="1" smtClean="0"/>
              <a:t>REopt</a:t>
            </a:r>
            <a:r>
              <a:rPr lang="en-US" b="1" dirty="0" smtClean="0"/>
              <a:t> Inputs and Output</a:t>
            </a:r>
            <a:endParaRPr lang="en-US" b="1" dirty="0"/>
          </a:p>
        </p:txBody>
      </p:sp>
      <p:sp>
        <p:nvSpPr>
          <p:cNvPr id="45" name="TextBox 44"/>
          <p:cNvSpPr txBox="1"/>
          <p:nvPr/>
        </p:nvSpPr>
        <p:spPr>
          <a:xfrm>
            <a:off x="594360" y="5586984"/>
            <a:ext cx="1787453" cy="731520"/>
          </a:xfrm>
          <a:prstGeom prst="snip1Rect">
            <a:avLst/>
          </a:prstGeom>
          <a:solidFill>
            <a:schemeClr val="accent1"/>
          </a:solidFill>
          <a:ln>
            <a:noFill/>
          </a:ln>
        </p:spPr>
        <p:txBody>
          <a:bodyPr wrap="square" lIns="91440" rtlCol="0" anchor="ctr" anchorCtr="0">
            <a:noAutofit/>
          </a:bodyPr>
          <a:lstStyle/>
          <a:p>
            <a:pPr defTabSz="914186"/>
            <a:r>
              <a:rPr lang="en-US" sz="1100" b="1" dirty="0">
                <a:ln w="3175">
                  <a:noFill/>
                </a:ln>
                <a:solidFill>
                  <a:prstClr val="white"/>
                </a:solidFill>
                <a:latin typeface="Calibri"/>
              </a:rPr>
              <a:t>Energy Conservation Measures</a:t>
            </a:r>
          </a:p>
        </p:txBody>
      </p:sp>
      <p:sp>
        <p:nvSpPr>
          <p:cNvPr id="5" name="TextBox 4"/>
          <p:cNvSpPr txBox="1"/>
          <p:nvPr/>
        </p:nvSpPr>
        <p:spPr>
          <a:xfrm>
            <a:off x="3213710" y="6248400"/>
            <a:ext cx="2958490" cy="338554"/>
          </a:xfrm>
          <a:prstGeom prst="rect">
            <a:avLst/>
          </a:prstGeom>
          <a:noFill/>
        </p:spPr>
        <p:txBody>
          <a:bodyPr wrap="square" rtlCol="0">
            <a:spAutoFit/>
          </a:bodyPr>
          <a:lstStyle/>
          <a:p>
            <a:pPr algn="ctr"/>
            <a:r>
              <a:rPr lang="en-US" sz="1600" dirty="0">
                <a:ln>
                  <a:solidFill>
                    <a:sysClr val="windowText" lastClr="000000"/>
                  </a:solidFill>
                </a:ln>
                <a:solidFill>
                  <a:srgbClr val="000000"/>
                </a:solidFill>
                <a:latin typeface="Calibri"/>
              </a:rPr>
              <a:t>Loads</a:t>
            </a:r>
          </a:p>
        </p:txBody>
      </p:sp>
      <p:sp>
        <p:nvSpPr>
          <p:cNvPr id="56" name="TextBox 55"/>
          <p:cNvSpPr txBox="1"/>
          <p:nvPr/>
        </p:nvSpPr>
        <p:spPr>
          <a:xfrm rot="16200000">
            <a:off x="-1733370" y="4094180"/>
            <a:ext cx="4110096" cy="338554"/>
          </a:xfrm>
          <a:prstGeom prst="rect">
            <a:avLst/>
          </a:prstGeom>
          <a:noFill/>
        </p:spPr>
        <p:txBody>
          <a:bodyPr wrap="square" rtlCol="0">
            <a:spAutoFit/>
          </a:bodyPr>
          <a:lstStyle/>
          <a:p>
            <a:pPr algn="ctr"/>
            <a:r>
              <a:rPr lang="en-US" sz="1600" dirty="0" smtClean="0">
                <a:ln>
                  <a:solidFill>
                    <a:sysClr val="windowText" lastClr="000000"/>
                  </a:solidFill>
                </a:ln>
                <a:solidFill>
                  <a:srgbClr val="000000"/>
                </a:solidFill>
                <a:latin typeface="Calibri"/>
              </a:rPr>
              <a:t>Technology Options</a:t>
            </a:r>
            <a:endParaRPr lang="en-US" sz="1600" dirty="0">
              <a:ln>
                <a:solidFill>
                  <a:sysClr val="windowText" lastClr="000000"/>
                </a:solidFill>
              </a:ln>
              <a:solidFill>
                <a:srgbClr val="000000"/>
              </a:solidFill>
              <a:latin typeface="Calibri"/>
            </a:endParaRPr>
          </a:p>
        </p:txBody>
      </p:sp>
      <p:sp>
        <p:nvSpPr>
          <p:cNvPr id="68" name="TextBox 67"/>
          <p:cNvSpPr txBox="1"/>
          <p:nvPr/>
        </p:nvSpPr>
        <p:spPr>
          <a:xfrm>
            <a:off x="2313163" y="728246"/>
            <a:ext cx="4991153" cy="338554"/>
          </a:xfrm>
          <a:prstGeom prst="rect">
            <a:avLst/>
          </a:prstGeom>
          <a:noFill/>
        </p:spPr>
        <p:txBody>
          <a:bodyPr wrap="square" rtlCol="0">
            <a:spAutoFit/>
          </a:bodyPr>
          <a:lstStyle/>
          <a:p>
            <a:pPr algn="ctr"/>
            <a:r>
              <a:rPr lang="en-US" sz="1600" dirty="0" smtClean="0">
                <a:ln>
                  <a:solidFill>
                    <a:sysClr val="windowText" lastClr="000000"/>
                  </a:solidFill>
                </a:ln>
                <a:solidFill>
                  <a:srgbClr val="000000"/>
                </a:solidFill>
                <a:latin typeface="Calibri"/>
              </a:rPr>
              <a:t>Drivers</a:t>
            </a:r>
            <a:endParaRPr lang="en-US" sz="1600" dirty="0">
              <a:ln>
                <a:solidFill>
                  <a:sysClr val="windowText" lastClr="000000"/>
                </a:solidFill>
              </a:ln>
              <a:solidFill>
                <a:srgbClr val="000000"/>
              </a:solidFill>
              <a:latin typeface="Calibri"/>
            </a:endParaRPr>
          </a:p>
        </p:txBody>
      </p:sp>
      <p:cxnSp>
        <p:nvCxnSpPr>
          <p:cNvPr id="70" name="Straight Arrow Connector 69"/>
          <p:cNvCxnSpPr/>
          <p:nvPr/>
        </p:nvCxnSpPr>
        <p:spPr>
          <a:xfrm flipH="1">
            <a:off x="2105346" y="5220550"/>
            <a:ext cx="485455"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5400000">
            <a:off x="7446312" y="3616586"/>
            <a:ext cx="2559479" cy="460639"/>
          </a:xfrm>
          <a:prstGeom prst="rect">
            <a:avLst/>
          </a:prstGeom>
          <a:noFill/>
        </p:spPr>
        <p:txBody>
          <a:bodyPr wrap="square" rtlCol="0">
            <a:spAutoFit/>
          </a:bodyPr>
          <a:lstStyle/>
          <a:p>
            <a:pPr algn="ctr">
              <a:lnSpc>
                <a:spcPts val="1400"/>
              </a:lnSpc>
            </a:pPr>
            <a:r>
              <a:rPr lang="en-US" sz="1600" dirty="0" smtClean="0">
                <a:ln>
                  <a:solidFill>
                    <a:sysClr val="windowText" lastClr="000000"/>
                  </a:solidFill>
                </a:ln>
                <a:solidFill>
                  <a:srgbClr val="000000"/>
                </a:solidFill>
                <a:latin typeface="Calibri"/>
              </a:rPr>
              <a:t>Optimized Minimum</a:t>
            </a:r>
          </a:p>
          <a:p>
            <a:pPr algn="ctr">
              <a:lnSpc>
                <a:spcPts val="1400"/>
              </a:lnSpc>
            </a:pPr>
            <a:r>
              <a:rPr lang="en-US" sz="1600" dirty="0" smtClean="0">
                <a:ln>
                  <a:solidFill>
                    <a:sysClr val="windowText" lastClr="000000"/>
                  </a:solidFill>
                </a:ln>
                <a:solidFill>
                  <a:srgbClr val="000000"/>
                </a:solidFill>
                <a:latin typeface="Calibri"/>
              </a:rPr>
              <a:t>Cost Solution</a:t>
            </a:r>
            <a:endParaRPr lang="en-US" sz="1600" dirty="0">
              <a:ln>
                <a:solidFill>
                  <a:sysClr val="windowText" lastClr="000000"/>
                </a:solidFill>
              </a:ln>
              <a:solidFill>
                <a:srgbClr val="000000"/>
              </a:solidFill>
              <a:latin typeface="Calibri"/>
            </a:endParaRPr>
          </a:p>
        </p:txBody>
      </p:sp>
      <p:sp>
        <p:nvSpPr>
          <p:cNvPr id="53" name="TextBox 52"/>
          <p:cNvSpPr txBox="1"/>
          <p:nvPr/>
        </p:nvSpPr>
        <p:spPr>
          <a:xfrm>
            <a:off x="6571158" y="2569906"/>
            <a:ext cx="1706933" cy="675500"/>
          </a:xfrm>
          <a:prstGeom prst="roundRect">
            <a:avLst/>
          </a:prstGeom>
          <a:solidFill>
            <a:schemeClr val="accent4"/>
          </a:solidFill>
          <a:ln>
            <a:noFill/>
          </a:ln>
        </p:spPr>
        <p:txBody>
          <a:bodyPr wrap="square" lIns="91440" rtlCol="0" anchor="ctr" anchorCtr="0">
            <a:noAutofit/>
          </a:bodyPr>
          <a:lstStyle/>
          <a:p>
            <a:pPr defTabSz="914186"/>
            <a:r>
              <a:rPr lang="en-US" sz="1100" b="1" dirty="0">
                <a:ln w="3175">
                  <a:noFill/>
                </a:ln>
                <a:solidFill>
                  <a:prstClr val="white"/>
                </a:solidFill>
                <a:latin typeface="Calibri"/>
              </a:rPr>
              <a:t>Technologies </a:t>
            </a:r>
          </a:p>
          <a:p>
            <a:pPr defTabSz="914186"/>
            <a:r>
              <a:rPr lang="en-US" sz="1100" b="1" dirty="0">
                <a:ln w="3175">
                  <a:noFill/>
                </a:ln>
                <a:solidFill>
                  <a:prstClr val="white"/>
                </a:solidFill>
                <a:latin typeface="Calibri"/>
              </a:rPr>
              <a:t>Technology Mix</a:t>
            </a:r>
          </a:p>
          <a:p>
            <a:pPr defTabSz="914186"/>
            <a:r>
              <a:rPr lang="en-US" sz="1100" b="1" dirty="0">
                <a:ln w="3175">
                  <a:noFill/>
                </a:ln>
                <a:solidFill>
                  <a:prstClr val="white"/>
                </a:solidFill>
                <a:latin typeface="Calibri"/>
              </a:rPr>
              <a:t>Technology Size</a:t>
            </a:r>
          </a:p>
        </p:txBody>
      </p:sp>
      <p:sp>
        <p:nvSpPr>
          <p:cNvPr id="57" name="TextBox 56"/>
          <p:cNvSpPr txBox="1"/>
          <p:nvPr/>
        </p:nvSpPr>
        <p:spPr>
          <a:xfrm>
            <a:off x="6571157" y="4449988"/>
            <a:ext cx="1706933" cy="676656"/>
          </a:xfrm>
          <a:prstGeom prst="roundRect">
            <a:avLst/>
          </a:prstGeom>
          <a:solidFill>
            <a:schemeClr val="accent4"/>
          </a:solidFill>
          <a:ln>
            <a:noFill/>
          </a:ln>
        </p:spPr>
        <p:txBody>
          <a:bodyPr wrap="square" lIns="91440" rtlCol="0" anchor="ctr" anchorCtr="0">
            <a:noAutofit/>
          </a:bodyPr>
          <a:lstStyle/>
          <a:p>
            <a:pPr defTabSz="914186"/>
            <a:r>
              <a:rPr lang="en-US" sz="1100" b="1" dirty="0">
                <a:ln w="3175">
                  <a:noFill/>
                </a:ln>
                <a:solidFill>
                  <a:prstClr val="white"/>
                </a:solidFill>
                <a:latin typeface="Calibri"/>
              </a:rPr>
              <a:t>Project Economics </a:t>
            </a:r>
          </a:p>
          <a:p>
            <a:pPr defTabSz="914186" fontAlgn="auto">
              <a:spcBef>
                <a:spcPts val="0"/>
              </a:spcBef>
              <a:spcAft>
                <a:spcPts val="0"/>
              </a:spcAft>
            </a:pPr>
            <a:r>
              <a:rPr lang="en-US" sz="1100" b="1" dirty="0" err="1">
                <a:ln w="3175">
                  <a:noFill/>
                </a:ln>
                <a:solidFill>
                  <a:prstClr val="white"/>
                </a:solidFill>
                <a:latin typeface="Calibri"/>
              </a:rPr>
              <a:t>CapEx</a:t>
            </a:r>
            <a:r>
              <a:rPr lang="en-US" sz="1100" b="1" dirty="0">
                <a:ln w="3175">
                  <a:noFill/>
                </a:ln>
                <a:solidFill>
                  <a:prstClr val="white"/>
                </a:solidFill>
                <a:latin typeface="Calibri"/>
              </a:rPr>
              <a:t>, </a:t>
            </a:r>
            <a:r>
              <a:rPr lang="en-US" sz="1100" b="1" dirty="0" err="1">
                <a:ln w="3175">
                  <a:noFill/>
                </a:ln>
                <a:solidFill>
                  <a:prstClr val="white"/>
                </a:solidFill>
                <a:latin typeface="Calibri"/>
              </a:rPr>
              <a:t>OpEx</a:t>
            </a:r>
            <a:endParaRPr lang="en-US" sz="1100" b="1" dirty="0">
              <a:ln w="3175">
                <a:noFill/>
              </a:ln>
              <a:solidFill>
                <a:prstClr val="white"/>
              </a:solidFill>
              <a:latin typeface="Calibri"/>
            </a:endParaRPr>
          </a:p>
          <a:p>
            <a:pPr defTabSz="914186" fontAlgn="auto">
              <a:spcBef>
                <a:spcPts val="0"/>
              </a:spcBef>
              <a:spcAft>
                <a:spcPts val="0"/>
              </a:spcAft>
            </a:pPr>
            <a:r>
              <a:rPr lang="en-US" sz="1100" b="1" dirty="0">
                <a:ln w="3175">
                  <a:noFill/>
                </a:ln>
                <a:solidFill>
                  <a:prstClr val="white"/>
                </a:solidFill>
                <a:latin typeface="Calibri"/>
              </a:rPr>
              <a:t>Net Present Value</a:t>
            </a:r>
          </a:p>
        </p:txBody>
      </p:sp>
      <p:pic>
        <p:nvPicPr>
          <p:cNvPr id="75" name="Picture 4" descr="http://www.freeiconspng.com/uploads/data-analytic-icon-6.png"/>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0267" y="3428100"/>
            <a:ext cx="541438" cy="55532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8" name="Picture 12" descr="http://www.landsker.co.uk/wp-content/uploads/2014/03/planning-businessplans.png"/>
          <p:cNvPicPr>
            <a:picLocks noChangeAspect="1" noChangeArrowheads="1"/>
          </p:cNvPicPr>
          <p:nvPr/>
        </p:nvPicPr>
        <p:blipFill>
          <a:blip r:embed="rId4" cstate="email">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910267" y="4341708"/>
            <a:ext cx="541438" cy="541439"/>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0" name="Straight Arrow Connector 79"/>
          <p:cNvCxnSpPr/>
          <p:nvPr/>
        </p:nvCxnSpPr>
        <p:spPr>
          <a:xfrm flipH="1">
            <a:off x="6296969" y="2909128"/>
            <a:ext cx="275381" cy="1"/>
          </a:xfrm>
          <a:prstGeom prst="straightConnector1">
            <a:avLst/>
          </a:prstGeom>
          <a:ln w="1905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6305674" y="4757097"/>
            <a:ext cx="257626" cy="1"/>
          </a:xfrm>
          <a:prstGeom prst="straightConnector1">
            <a:avLst/>
          </a:prstGeom>
          <a:ln w="1905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05674" y="2909129"/>
            <a:ext cx="9050" cy="18690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3" name="Picture 33" descr="http://rgsenergy.com/images/icon_sun.png"/>
          <p:cNvPicPr>
            <a:picLocks noChangeAspect="1" noChangeArrowheads="1"/>
          </p:cNvPicPr>
          <p:nvPr/>
        </p:nvPicPr>
        <p:blipFill>
          <a:blip r:embed="rId6" cstate="email">
            <a:duotone>
              <a:schemeClr val="accent4">
                <a:shade val="45000"/>
                <a:satMod val="135000"/>
              </a:schemeClr>
              <a:prstClr val="white"/>
            </a:duotone>
            <a:extLst>
              <a:ext uri="{BEBA8EAE-BF5A-486C-A8C5-ECC9F3942E4B}">
                <a14:imgProps xmlns:a14="http://schemas.microsoft.com/office/drawing/2010/main">
                  <a14:imgLayer r:embed="rId7">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909560" y="2423160"/>
            <a:ext cx="548640"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1" name="Picture 33" descr="http://rgsenergy.com/images/icon_sun.png"/>
          <p:cNvPicPr>
            <a:picLocks noChangeAspect="1" noChangeArrowheads="1"/>
          </p:cNvPicPr>
          <p:nvPr/>
        </p:nvPicPr>
        <p:blipFill>
          <a:blip r:embed="rId8" cstate="email">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Effect>
                      <a14:brightnessContrast bright="-30000" contrast="40000"/>
                    </a14:imgEffect>
                  </a14:imgLayer>
                </a14:imgProps>
              </a:ext>
              <a:ext uri="{28A0092B-C50C-407E-A947-70E740481C1C}">
                <a14:useLocalDpi xmlns:a14="http://schemas.microsoft.com/office/drawing/2010/main" val="0"/>
              </a:ext>
            </a:extLst>
          </a:blip>
          <a:srcRect/>
          <a:stretch>
            <a:fillRect/>
          </a:stretch>
        </p:blipFill>
        <p:spPr bwMode="auto">
          <a:xfrm>
            <a:off x="670560" y="1465157"/>
            <a:ext cx="548640"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2" name="Picture 4" descr="Image result for goals icon"/>
          <p:cNvPicPr>
            <a:picLocks noChangeAspect="1" noChangeArrowheads="1"/>
          </p:cNvPicPr>
          <p:nvPr/>
        </p:nvPicPr>
        <p:blipFill>
          <a:blip r:embed="rId10" cstate="email">
            <a:duotone>
              <a:schemeClr val="accent1">
                <a:shade val="45000"/>
                <a:satMod val="135000"/>
              </a:schemeClr>
              <a:prstClr val="white"/>
            </a:duoton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105346" y="1066800"/>
            <a:ext cx="548640"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3" name="Picture 10" descr="http://www.cpmconstruction.com/wp-content/uploads/2013/07/finpage_icon.png"/>
          <p:cNvPicPr>
            <a:picLocks noChangeAspect="1" noChangeArrowheads="1"/>
          </p:cNvPicPr>
          <p:nvPr/>
        </p:nvPicPr>
        <p:blipFill>
          <a:blip r:embed="rId12" cstate="email">
            <a:duotone>
              <a:schemeClr val="accent1">
                <a:shade val="45000"/>
                <a:satMod val="135000"/>
              </a:schemeClr>
              <a:prstClr val="white"/>
            </a:duotone>
            <a:extLst>
              <a:ext uri="{BEBA8EAE-BF5A-486C-A8C5-ECC9F3942E4B}">
                <a14:imgProps xmlns:a14="http://schemas.microsoft.com/office/drawing/2010/main">
                  <a14:imgLayer r:embed="rId13">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86200" y="1066800"/>
            <a:ext cx="548640"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4" name="Picture 31" descr="http://www.precisebp.com/images/utility-icon-51b6b6eb.png"/>
          <p:cNvPicPr>
            <a:picLocks noChangeAspect="1" noChangeArrowheads="1"/>
          </p:cNvPicPr>
          <p:nvPr/>
        </p:nvPicPr>
        <p:blipFill>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623560" y="1061817"/>
            <a:ext cx="548640" cy="5486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Picture 2" descr="https://pixabay.com/static/uploads/photo/2014/04/03/00/42/power-plug-309142_640.png"/>
          <p:cNvPicPr>
            <a:picLocks noChangeAspect="1" noChangeArrowheads="1"/>
          </p:cNvPicPr>
          <p:nvPr/>
        </p:nvPicPr>
        <p:blipFill>
          <a:blip r:embed="rId16" cstate="email">
            <a:duotone>
              <a:schemeClr val="accent1">
                <a:shade val="45000"/>
                <a:satMod val="135000"/>
              </a:schemeClr>
              <a:prstClr val="white"/>
            </a:duotone>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40428" y="4815840"/>
            <a:ext cx="822960" cy="82296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7" name="Picture 3" descr="Image result for natural gas icon"/>
          <p:cNvPicPr>
            <a:picLocks noChangeAspect="1" noChangeArrowheads="1"/>
          </p:cNvPicPr>
          <p:nvPr/>
        </p:nvPicPr>
        <p:blipFill>
          <a:blip r:embed="rId18" cstate="email">
            <a:duotone>
              <a:schemeClr val="accent1">
                <a:shade val="45000"/>
                <a:satMod val="135000"/>
              </a:schemeClr>
              <a:prstClr val="white"/>
            </a:duotone>
            <a:extLst>
              <a:ext uri="{BEBA8EAE-BF5A-486C-A8C5-ECC9F3942E4B}">
                <a14:imgProps xmlns:a14="http://schemas.microsoft.com/office/drawing/2010/main">
                  <a14:imgLayer r:embed="rId19">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84402" y="5120640"/>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 descr="http://teambottle.nl/wp-content/uploads/2015/10/icon-water.png"/>
          <p:cNvPicPr>
            <a:picLocks noChangeAspect="1" noChangeArrowheads="1"/>
          </p:cNvPicPr>
          <p:nvPr/>
        </p:nvPicPr>
        <p:blipFill>
          <a:blip r:embed="rId20" cstate="email">
            <a:duotone>
              <a:schemeClr val="accent1">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49240" y="5120640"/>
            <a:ext cx="822960" cy="822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32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Using RE to Extend Probability of Surviving Outage</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233507563"/>
              </p:ext>
            </p:extLst>
          </p:nvPr>
        </p:nvGraphicFramePr>
        <p:xfrm>
          <a:off x="34159" y="3405353"/>
          <a:ext cx="9109841" cy="32716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52271" y="5661634"/>
            <a:ext cx="1745673" cy="307777"/>
          </a:xfrm>
          <a:prstGeom prst="rect">
            <a:avLst/>
          </a:prstGeom>
          <a:noFill/>
        </p:spPr>
        <p:txBody>
          <a:bodyPr wrap="square" rtlCol="0">
            <a:spAutoFit/>
          </a:bodyPr>
          <a:lstStyle/>
          <a:p>
            <a:pPr algn="ctr"/>
            <a:r>
              <a:rPr lang="en-US" sz="1400" b="1" dirty="0" smtClean="0">
                <a:solidFill>
                  <a:schemeClr val="bg1"/>
                </a:solidFill>
              </a:rPr>
              <a:t>Base case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29373550"/>
              </p:ext>
            </p:extLst>
          </p:nvPr>
        </p:nvGraphicFramePr>
        <p:xfrm>
          <a:off x="536030" y="1846178"/>
          <a:ext cx="8186157" cy="1371600"/>
        </p:xfrm>
        <a:graphic>
          <a:graphicData uri="http://schemas.openxmlformats.org/drawingml/2006/table">
            <a:tbl>
              <a:tblPr firstRow="1" bandRow="1">
                <a:tableStyleId>{2D5ABB26-0587-4C30-8999-92F81FD0307C}</a:tableStyleId>
              </a:tblPr>
              <a:tblGrid>
                <a:gridCol w="2019300"/>
                <a:gridCol w="1283745"/>
                <a:gridCol w="1220778"/>
                <a:gridCol w="1220778"/>
                <a:gridCol w="1220778"/>
                <a:gridCol w="1220778"/>
              </a:tblGrid>
              <a:tr h="256740">
                <a:tc>
                  <a:txBody>
                    <a:bodyPr/>
                    <a:lstStyle/>
                    <a:p>
                      <a:pPr algn="ctr" fontAlgn="b"/>
                      <a:r>
                        <a:rPr lang="en-US" sz="1600" u="none" strike="noStrike" dirty="0">
                          <a:effectLst/>
                        </a:rPr>
                        <a:t> </a:t>
                      </a:r>
                      <a:endParaRPr lang="en-US" sz="1600" b="1" i="0" u="none" strike="noStrike" dirty="0">
                        <a:effectLst/>
                        <a:latin typeface="+mn-lt"/>
                      </a:endParaRPr>
                    </a:p>
                  </a:txBody>
                  <a:tcPr marL="45720" marR="45720" anchor="ctr"/>
                </a:tc>
                <a:tc>
                  <a:txBody>
                    <a:bodyPr/>
                    <a:lstStyle/>
                    <a:p>
                      <a:pPr algn="ctr" fontAlgn="ctr"/>
                      <a:r>
                        <a:rPr lang="en-US" sz="1600" u="sng" strike="noStrike" dirty="0" smtClean="0">
                          <a:effectLst/>
                        </a:rPr>
                        <a:t>Generator</a:t>
                      </a:r>
                      <a:endParaRPr lang="en-US" sz="1600" b="1" i="0" u="sng" strike="noStrike" dirty="0">
                        <a:effectLst/>
                        <a:latin typeface="+mn-lt"/>
                      </a:endParaRPr>
                    </a:p>
                  </a:txBody>
                  <a:tcPr marL="45720" marR="45720" anchor="b"/>
                </a:tc>
                <a:tc>
                  <a:txBody>
                    <a:bodyPr/>
                    <a:lstStyle/>
                    <a:p>
                      <a:pPr algn="ctr" fontAlgn="ctr"/>
                      <a:r>
                        <a:rPr lang="en-US" sz="1600" u="sng" strike="noStrike" dirty="0" smtClean="0">
                          <a:effectLst/>
                        </a:rPr>
                        <a:t>Solar</a:t>
                      </a:r>
                      <a:r>
                        <a:rPr lang="en-US" sz="1600" u="sng" strike="noStrike" baseline="0" dirty="0" smtClean="0">
                          <a:effectLst/>
                        </a:rPr>
                        <a:t> PV</a:t>
                      </a:r>
                      <a:endParaRPr lang="en-US" sz="1600" b="1" i="0" u="sng" strike="noStrike" dirty="0">
                        <a:effectLst/>
                        <a:latin typeface="+mn-lt"/>
                      </a:endParaRPr>
                    </a:p>
                  </a:txBody>
                  <a:tcPr marL="45720" marR="45720" anchor="b"/>
                </a:tc>
                <a:tc>
                  <a:txBody>
                    <a:bodyPr/>
                    <a:lstStyle/>
                    <a:p>
                      <a:pPr algn="ctr" fontAlgn="ctr"/>
                      <a:r>
                        <a:rPr lang="en-US" sz="1600" u="sng" strike="noStrike" dirty="0" smtClean="0">
                          <a:effectLst/>
                        </a:rPr>
                        <a:t>Storage</a:t>
                      </a:r>
                      <a:endParaRPr lang="en-US" sz="1600" b="1" i="0" u="sng" strike="noStrike" dirty="0">
                        <a:effectLst/>
                        <a:latin typeface="+mn-lt"/>
                      </a:endParaRPr>
                    </a:p>
                  </a:txBody>
                  <a:tcPr marL="45720" marR="45720" anchor="b"/>
                </a:tc>
                <a:tc>
                  <a:txBody>
                    <a:bodyPr/>
                    <a:lstStyle/>
                    <a:p>
                      <a:pPr algn="ctr" fontAlgn="ctr"/>
                      <a:r>
                        <a:rPr lang="en-US" sz="1600" u="sng" strike="noStrike" dirty="0" smtClean="0">
                          <a:effectLst/>
                        </a:rPr>
                        <a:t>Lifecycle Cost</a:t>
                      </a:r>
                      <a:endParaRPr lang="en-US" sz="1600" b="1" i="0" u="sng" strike="noStrike" dirty="0">
                        <a:effectLst/>
                        <a:latin typeface="+mn-lt"/>
                      </a:endParaRPr>
                    </a:p>
                  </a:txBody>
                  <a:tcPr marL="45720" marR="45720" anchor="b"/>
                </a:tc>
                <a:tc>
                  <a:txBody>
                    <a:bodyPr/>
                    <a:lstStyle/>
                    <a:p>
                      <a:pPr algn="r" fontAlgn="ctr"/>
                      <a:r>
                        <a:rPr lang="en-US" sz="1600" u="sng" strike="noStrike" dirty="0" smtClean="0">
                          <a:effectLst/>
                        </a:rPr>
                        <a:t>Outage</a:t>
                      </a:r>
                      <a:endParaRPr lang="en-US" sz="1600" b="1" i="0" u="sng" strike="noStrike" dirty="0">
                        <a:effectLst/>
                        <a:latin typeface="+mn-lt"/>
                      </a:endParaRPr>
                    </a:p>
                  </a:txBody>
                  <a:tcPr marL="45720" marR="45720" anchor="b"/>
                </a:tc>
              </a:tr>
              <a:tr h="164403">
                <a:tc>
                  <a:txBody>
                    <a:bodyPr/>
                    <a:lstStyle/>
                    <a:p>
                      <a:pPr algn="l" fontAlgn="b"/>
                      <a:r>
                        <a:rPr lang="en-US" sz="1600" b="1" u="none" strike="noStrike" dirty="0" smtClean="0">
                          <a:solidFill>
                            <a:schemeClr val="bg1"/>
                          </a:solidFill>
                          <a:effectLst/>
                        </a:rPr>
                        <a:t>1. Base case</a:t>
                      </a:r>
                      <a:endParaRPr lang="en-US" sz="1600" b="1" i="0" u="none" strike="noStrike" dirty="0">
                        <a:solidFill>
                          <a:schemeClr val="bg1"/>
                        </a:solidFill>
                        <a:effectLst/>
                        <a:latin typeface="+mn-lt"/>
                      </a:endParaRPr>
                    </a:p>
                  </a:txBody>
                  <a:tcPr marL="45720" marR="45720" anchor="ctr">
                    <a:solidFill>
                      <a:schemeClr val="bg1">
                        <a:lumMod val="65000"/>
                      </a:schemeClr>
                    </a:solidFill>
                  </a:tcPr>
                </a:tc>
                <a:tc>
                  <a:txBody>
                    <a:bodyPr/>
                    <a:lstStyle/>
                    <a:p>
                      <a:pPr algn="r" fontAlgn="b"/>
                      <a:r>
                        <a:rPr lang="en-US" sz="1600" b="1" u="none" strike="noStrike" dirty="0" smtClean="0">
                          <a:solidFill>
                            <a:schemeClr val="bg1"/>
                          </a:solidFill>
                          <a:effectLst/>
                        </a:rPr>
                        <a:t>2.5</a:t>
                      </a:r>
                      <a:r>
                        <a:rPr lang="en-US" sz="1600" b="1" u="none" strike="noStrike" baseline="0" dirty="0" smtClean="0">
                          <a:solidFill>
                            <a:schemeClr val="bg1"/>
                          </a:solidFill>
                          <a:effectLst/>
                        </a:rPr>
                        <a:t> MW</a:t>
                      </a:r>
                      <a:endParaRPr lang="en-US" sz="1600" b="1" i="0" u="none" strike="noStrike" dirty="0">
                        <a:solidFill>
                          <a:schemeClr val="bg1"/>
                        </a:solidFill>
                        <a:effectLst/>
                        <a:latin typeface="+mn-lt"/>
                      </a:endParaRPr>
                    </a:p>
                  </a:txBody>
                  <a:tcPr marL="45720" marR="45720" anchor="ctr">
                    <a:solidFill>
                      <a:schemeClr val="bg1">
                        <a:lumMod val="65000"/>
                      </a:schemeClr>
                    </a:solidFill>
                  </a:tcPr>
                </a:tc>
                <a:tc>
                  <a:txBody>
                    <a:bodyPr/>
                    <a:lstStyle/>
                    <a:p>
                      <a:pPr algn="r"/>
                      <a:r>
                        <a:rPr lang="en-US" b="1" dirty="0" smtClean="0">
                          <a:solidFill>
                            <a:schemeClr val="bg1"/>
                          </a:solidFill>
                        </a:rPr>
                        <a:t>-</a:t>
                      </a:r>
                      <a:endParaRPr lang="en-US" b="1" dirty="0">
                        <a:solidFill>
                          <a:schemeClr val="bg1"/>
                        </a:solidFill>
                      </a:endParaRPr>
                    </a:p>
                  </a:txBody>
                  <a:tcPr marL="45720" marR="45720" anchor="ctr">
                    <a:solidFill>
                      <a:schemeClr val="bg1">
                        <a:lumMod val="65000"/>
                      </a:schemeClr>
                    </a:solidFill>
                  </a:tcPr>
                </a:tc>
                <a:tc>
                  <a:txBody>
                    <a:bodyPr/>
                    <a:lstStyle/>
                    <a:p>
                      <a:pPr algn="r"/>
                      <a:r>
                        <a:rPr lang="en-US" b="1" dirty="0" smtClean="0">
                          <a:solidFill>
                            <a:schemeClr val="bg1"/>
                          </a:solidFill>
                        </a:rPr>
                        <a:t>-</a:t>
                      </a:r>
                      <a:endParaRPr lang="en-US" b="1" dirty="0">
                        <a:solidFill>
                          <a:schemeClr val="bg1"/>
                        </a:solidFill>
                      </a:endParaRPr>
                    </a:p>
                  </a:txBody>
                  <a:tcPr marL="45720" marR="45720" anchor="ctr">
                    <a:solidFill>
                      <a:schemeClr val="bg1">
                        <a:lumMod val="65000"/>
                      </a:schemeClr>
                    </a:solidFill>
                  </a:tcPr>
                </a:tc>
                <a:tc>
                  <a:txBody>
                    <a:bodyPr/>
                    <a:lstStyle/>
                    <a:p>
                      <a:pPr algn="r" fontAlgn="b"/>
                      <a:r>
                        <a:rPr lang="en-US" sz="1600" b="1" u="none" strike="noStrike" dirty="0" smtClean="0">
                          <a:solidFill>
                            <a:schemeClr val="bg1"/>
                          </a:solidFill>
                          <a:effectLst/>
                        </a:rPr>
                        <a:t>$20 million</a:t>
                      </a:r>
                      <a:endParaRPr lang="en-US" sz="1600" b="1" i="0" u="none" strike="noStrike" dirty="0">
                        <a:solidFill>
                          <a:schemeClr val="bg1"/>
                        </a:solidFill>
                        <a:effectLst/>
                        <a:latin typeface="+mn-lt"/>
                      </a:endParaRPr>
                    </a:p>
                  </a:txBody>
                  <a:tcPr marL="45720" marR="45720" anchor="ctr">
                    <a:solidFill>
                      <a:schemeClr val="bg1">
                        <a:lumMod val="65000"/>
                      </a:schemeClr>
                    </a:solidFill>
                  </a:tcPr>
                </a:tc>
                <a:tc>
                  <a:txBody>
                    <a:bodyPr/>
                    <a:lstStyle/>
                    <a:p>
                      <a:pPr algn="r" fontAlgn="b"/>
                      <a:r>
                        <a:rPr lang="en-US" sz="1600" b="1" u="none" strike="noStrike" dirty="0" smtClean="0">
                          <a:solidFill>
                            <a:schemeClr val="bg1"/>
                          </a:solidFill>
                          <a:effectLst/>
                        </a:rPr>
                        <a:t>5 days</a:t>
                      </a:r>
                      <a:endParaRPr lang="en-US" sz="1600" b="1" i="0" u="none" strike="noStrike" dirty="0">
                        <a:solidFill>
                          <a:schemeClr val="bg1"/>
                        </a:solidFill>
                        <a:effectLst/>
                        <a:latin typeface="+mn-lt"/>
                      </a:endParaRPr>
                    </a:p>
                  </a:txBody>
                  <a:tcPr marL="45720" marR="45720" anchor="ctr">
                    <a:solidFill>
                      <a:schemeClr val="bg1">
                        <a:lumMod val="65000"/>
                      </a:schemeClr>
                    </a:solidFill>
                  </a:tcPr>
                </a:tc>
              </a:tr>
              <a:tr h="164403">
                <a:tc>
                  <a:txBody>
                    <a:bodyPr/>
                    <a:lstStyle/>
                    <a:p>
                      <a:pPr algn="l" fontAlgn="b"/>
                      <a:r>
                        <a:rPr lang="en-US" sz="1600" b="1" u="none" strike="noStrike" dirty="0" smtClean="0">
                          <a:solidFill>
                            <a:schemeClr val="bg1"/>
                          </a:solidFill>
                          <a:effectLst/>
                        </a:rPr>
                        <a:t>2. Lowest cost solution</a:t>
                      </a:r>
                      <a:endParaRPr lang="en-US" sz="1600" b="1" i="0" u="none" strike="noStrike" dirty="0">
                        <a:solidFill>
                          <a:schemeClr val="bg1"/>
                        </a:solidFill>
                        <a:effectLst/>
                        <a:latin typeface="+mn-lt"/>
                      </a:endParaRPr>
                    </a:p>
                  </a:txBody>
                  <a:tcPr marL="45720" marR="45720" anchor="ctr">
                    <a:solidFill>
                      <a:schemeClr val="tx2"/>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b="1" u="none" strike="noStrike" dirty="0" smtClean="0">
                          <a:solidFill>
                            <a:schemeClr val="bg1"/>
                          </a:solidFill>
                          <a:effectLst/>
                        </a:rPr>
                        <a:t>2.5</a:t>
                      </a:r>
                      <a:r>
                        <a:rPr lang="en-US" sz="1600" b="1" u="none" strike="noStrike" baseline="0" dirty="0" smtClean="0">
                          <a:solidFill>
                            <a:schemeClr val="bg1"/>
                          </a:solidFill>
                          <a:effectLst/>
                        </a:rPr>
                        <a:t> MW</a:t>
                      </a:r>
                      <a:endParaRPr lang="en-US" sz="1600" b="1" i="0" u="none" strike="noStrike" dirty="0" smtClean="0">
                        <a:solidFill>
                          <a:schemeClr val="bg1"/>
                        </a:solidFill>
                        <a:effectLst/>
                        <a:latin typeface="+mn-lt"/>
                      </a:endParaRPr>
                    </a:p>
                  </a:txBody>
                  <a:tcPr marL="45720" marR="45720" anchor="ctr">
                    <a:solidFill>
                      <a:schemeClr val="tx2"/>
                    </a:solidFill>
                  </a:tcPr>
                </a:tc>
                <a:tc>
                  <a:txBody>
                    <a:bodyPr/>
                    <a:lstStyle/>
                    <a:p>
                      <a:pPr algn="r" fontAlgn="b"/>
                      <a:r>
                        <a:rPr lang="en-US" sz="1600" b="1" u="none" strike="noStrike" baseline="0" dirty="0" smtClean="0">
                          <a:solidFill>
                            <a:schemeClr val="bg1"/>
                          </a:solidFill>
                          <a:effectLst/>
                        </a:rPr>
                        <a:t>625 kW </a:t>
                      </a:r>
                      <a:endParaRPr lang="en-US" sz="1600" b="1" i="0" u="none" strike="noStrike" dirty="0">
                        <a:solidFill>
                          <a:schemeClr val="bg1"/>
                        </a:solidFill>
                        <a:effectLst/>
                        <a:latin typeface="+mn-lt"/>
                      </a:endParaRPr>
                    </a:p>
                  </a:txBody>
                  <a:tcPr marL="45720" marR="45720" anchor="ctr">
                    <a:solidFill>
                      <a:schemeClr val="tx2"/>
                    </a:solidFill>
                  </a:tcPr>
                </a:tc>
                <a:tc>
                  <a:txBody>
                    <a:bodyPr/>
                    <a:lstStyle/>
                    <a:p>
                      <a:pPr algn="r" fontAlgn="b"/>
                      <a:r>
                        <a:rPr lang="en-US" sz="1600" b="1" u="none" strike="noStrike" baseline="0" dirty="0" smtClean="0">
                          <a:solidFill>
                            <a:schemeClr val="bg1"/>
                          </a:solidFill>
                          <a:effectLst/>
                        </a:rPr>
                        <a:t>175 kWh </a:t>
                      </a:r>
                      <a:endParaRPr lang="en-US" sz="1600" b="1" i="0" u="none" strike="noStrike" dirty="0">
                        <a:solidFill>
                          <a:schemeClr val="bg1"/>
                        </a:solidFill>
                        <a:effectLst/>
                        <a:latin typeface="+mn-lt"/>
                      </a:endParaRPr>
                    </a:p>
                  </a:txBody>
                  <a:tcPr marL="45720" marR="45720" anchor="ctr">
                    <a:solidFill>
                      <a:schemeClr val="tx2"/>
                    </a:solidFill>
                  </a:tcPr>
                </a:tc>
                <a:tc>
                  <a:txBody>
                    <a:bodyPr/>
                    <a:lstStyle/>
                    <a:p>
                      <a:pPr algn="r" fontAlgn="b"/>
                      <a:r>
                        <a:rPr lang="en-US" sz="1600" b="1" u="none" strike="noStrike" dirty="0" smtClean="0">
                          <a:solidFill>
                            <a:schemeClr val="bg1"/>
                          </a:solidFill>
                          <a:effectLst/>
                        </a:rPr>
                        <a:t>$19.5 million</a:t>
                      </a:r>
                      <a:endParaRPr lang="en-US" sz="1600" b="1" i="0" u="none" strike="noStrike" dirty="0">
                        <a:solidFill>
                          <a:schemeClr val="bg1"/>
                        </a:solidFill>
                        <a:effectLst/>
                        <a:latin typeface="+mn-lt"/>
                      </a:endParaRPr>
                    </a:p>
                  </a:txBody>
                  <a:tcPr marL="45720" marR="45720" anchor="ctr">
                    <a:solidFill>
                      <a:schemeClr val="tx2"/>
                    </a:solidFill>
                  </a:tcPr>
                </a:tc>
                <a:tc>
                  <a:txBody>
                    <a:bodyPr/>
                    <a:lstStyle/>
                    <a:p>
                      <a:pPr algn="r" fontAlgn="b"/>
                      <a:r>
                        <a:rPr lang="en-US" sz="1600" b="1" u="none" strike="noStrike" dirty="0" smtClean="0">
                          <a:solidFill>
                            <a:schemeClr val="bg1"/>
                          </a:solidFill>
                          <a:effectLst/>
                        </a:rPr>
                        <a:t>6 days</a:t>
                      </a:r>
                      <a:endParaRPr lang="en-US" sz="1600" b="1" i="0" u="none" strike="noStrike" dirty="0">
                        <a:solidFill>
                          <a:schemeClr val="bg1"/>
                        </a:solidFill>
                        <a:effectLst/>
                        <a:latin typeface="+mn-lt"/>
                      </a:endParaRPr>
                    </a:p>
                  </a:txBody>
                  <a:tcPr marL="45720" marR="45720" anchor="ctr">
                    <a:solidFill>
                      <a:schemeClr val="tx2"/>
                    </a:solidFill>
                  </a:tcPr>
                </a:tc>
              </a:tr>
              <a:tr h="164403">
                <a:tc>
                  <a:txBody>
                    <a:bodyPr/>
                    <a:lstStyle/>
                    <a:p>
                      <a:pPr algn="l" fontAlgn="b"/>
                      <a:r>
                        <a:rPr lang="en-US" sz="1600" b="1" u="none" strike="noStrike" dirty="0" smtClean="0">
                          <a:solidFill>
                            <a:schemeClr val="bg1"/>
                          </a:solidFill>
                          <a:effectLst/>
                        </a:rPr>
                        <a:t>3. Proposed</a:t>
                      </a:r>
                      <a:r>
                        <a:rPr lang="en-US" sz="1600" b="1" u="none" strike="noStrike" baseline="0" dirty="0" smtClean="0">
                          <a:solidFill>
                            <a:schemeClr val="bg1"/>
                          </a:solidFill>
                          <a:effectLst/>
                        </a:rPr>
                        <a:t> system</a:t>
                      </a:r>
                      <a:endParaRPr lang="en-US" sz="1600" b="1" i="0" u="none" strike="noStrike" dirty="0">
                        <a:solidFill>
                          <a:schemeClr val="bg1"/>
                        </a:solidFill>
                        <a:effectLst/>
                        <a:latin typeface="+mn-lt"/>
                      </a:endParaRPr>
                    </a:p>
                  </a:txBody>
                  <a:tcPr marL="45720" marR="45720" anchor="ctr">
                    <a:solidFill>
                      <a:schemeClr val="accent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b="1" u="none" strike="noStrike" dirty="0" smtClean="0">
                          <a:solidFill>
                            <a:schemeClr val="bg1"/>
                          </a:solidFill>
                          <a:effectLst/>
                        </a:rPr>
                        <a:t>2.5</a:t>
                      </a:r>
                      <a:r>
                        <a:rPr lang="en-US" sz="1600" b="1" u="none" strike="noStrike" baseline="0" dirty="0" smtClean="0">
                          <a:solidFill>
                            <a:schemeClr val="bg1"/>
                          </a:solidFill>
                          <a:effectLst/>
                        </a:rPr>
                        <a:t> MW</a:t>
                      </a:r>
                      <a:endParaRPr lang="en-US" sz="1600" b="1" i="0" u="none" strike="noStrike" baseline="0" dirty="0" smtClean="0">
                        <a:solidFill>
                          <a:schemeClr val="bg1"/>
                        </a:solidFill>
                        <a:effectLst/>
                        <a:latin typeface="+mn-lt"/>
                      </a:endParaRPr>
                    </a:p>
                  </a:txBody>
                  <a:tcPr marL="45720" marR="45720" anchor="ctr">
                    <a:solidFill>
                      <a:schemeClr val="accent1"/>
                    </a:solidFill>
                  </a:tcPr>
                </a:tc>
                <a:tc>
                  <a:txBody>
                    <a:bodyPr/>
                    <a:lstStyle/>
                    <a:p>
                      <a:pPr algn="r" fontAlgn="b"/>
                      <a:r>
                        <a:rPr lang="en-US" sz="1600" b="1" u="none" strike="noStrike" baseline="0" dirty="0" smtClean="0">
                          <a:solidFill>
                            <a:schemeClr val="bg1"/>
                          </a:solidFill>
                          <a:effectLst/>
                        </a:rPr>
                        <a:t>2 MW</a:t>
                      </a:r>
                      <a:endParaRPr lang="en-US" sz="1600" b="1" i="0" u="none" strike="noStrike" dirty="0">
                        <a:solidFill>
                          <a:schemeClr val="bg1"/>
                        </a:solidFill>
                        <a:effectLst/>
                        <a:latin typeface="+mn-lt"/>
                      </a:endParaRPr>
                    </a:p>
                  </a:txBody>
                  <a:tcPr marL="45720" marR="45720" anchor="ctr">
                    <a:solidFill>
                      <a:schemeClr val="accent1"/>
                    </a:solidFill>
                  </a:tcPr>
                </a:tc>
                <a:tc>
                  <a:txBody>
                    <a:bodyPr/>
                    <a:lstStyle/>
                    <a:p>
                      <a:pPr algn="r" fontAlgn="b"/>
                      <a:r>
                        <a:rPr lang="en-US" sz="1600" b="1" u="none" strike="noStrike" dirty="0" smtClean="0">
                          <a:solidFill>
                            <a:schemeClr val="bg1"/>
                          </a:solidFill>
                          <a:effectLst/>
                        </a:rPr>
                        <a:t>500 kWh</a:t>
                      </a:r>
                      <a:endParaRPr lang="en-US" sz="1600" b="1" i="0" u="none" strike="noStrike" dirty="0">
                        <a:solidFill>
                          <a:schemeClr val="bg1"/>
                        </a:solidFill>
                        <a:effectLst/>
                        <a:latin typeface="+mn-lt"/>
                      </a:endParaRPr>
                    </a:p>
                  </a:txBody>
                  <a:tcPr marL="45720" marR="45720" anchor="ctr">
                    <a:solidFill>
                      <a:schemeClr val="accent1"/>
                    </a:solidFill>
                  </a:tcPr>
                </a:tc>
                <a:tc>
                  <a:txBody>
                    <a:bodyPr/>
                    <a:lstStyle/>
                    <a:p>
                      <a:pPr algn="r" fontAlgn="b"/>
                      <a:r>
                        <a:rPr lang="en-US" sz="1600" b="1" u="none" strike="noStrike" dirty="0" smtClean="0">
                          <a:solidFill>
                            <a:schemeClr val="bg1"/>
                          </a:solidFill>
                          <a:effectLst/>
                        </a:rPr>
                        <a:t>$20 .1million</a:t>
                      </a:r>
                      <a:endParaRPr lang="en-US" sz="1600" b="1" i="0" u="none" strike="noStrike" dirty="0">
                        <a:solidFill>
                          <a:schemeClr val="bg1"/>
                        </a:solidFill>
                        <a:effectLst/>
                        <a:latin typeface="+mn-lt"/>
                      </a:endParaRPr>
                    </a:p>
                  </a:txBody>
                  <a:tcPr marL="45720" marR="45720" anchor="ctr">
                    <a:solidFill>
                      <a:schemeClr val="accent1"/>
                    </a:solidFill>
                  </a:tcPr>
                </a:tc>
                <a:tc>
                  <a:txBody>
                    <a:bodyPr/>
                    <a:lstStyle/>
                    <a:p>
                      <a:pPr algn="r" fontAlgn="b"/>
                      <a:r>
                        <a:rPr lang="en-US" sz="1600" b="1" u="none" strike="noStrike" dirty="0" smtClean="0">
                          <a:solidFill>
                            <a:schemeClr val="bg1"/>
                          </a:solidFill>
                          <a:effectLst/>
                        </a:rPr>
                        <a:t>9 days</a:t>
                      </a:r>
                      <a:endParaRPr lang="en-US" sz="1600" b="1" i="0" u="none" strike="noStrike" dirty="0">
                        <a:solidFill>
                          <a:schemeClr val="bg1"/>
                        </a:solidFill>
                        <a:effectLst/>
                        <a:latin typeface="+mn-lt"/>
                      </a:endParaRPr>
                    </a:p>
                  </a:txBody>
                  <a:tcPr marL="45720" marR="45720" anchor="ctr">
                    <a:solidFill>
                      <a:schemeClr val="accent1"/>
                    </a:solidFill>
                  </a:tcPr>
                </a:tc>
              </a:tr>
            </a:tbl>
          </a:graphicData>
        </a:graphic>
      </p:graphicFrame>
      <p:sp>
        <p:nvSpPr>
          <p:cNvPr id="11" name="TextBox 10"/>
          <p:cNvSpPr txBox="1"/>
          <p:nvPr/>
        </p:nvSpPr>
        <p:spPr>
          <a:xfrm>
            <a:off x="4583743" y="5076860"/>
            <a:ext cx="895917" cy="738664"/>
          </a:xfrm>
          <a:prstGeom prst="rect">
            <a:avLst/>
          </a:prstGeom>
          <a:noFill/>
        </p:spPr>
        <p:txBody>
          <a:bodyPr wrap="square" rtlCol="0">
            <a:spAutoFit/>
          </a:bodyPr>
          <a:lstStyle/>
          <a:p>
            <a:r>
              <a:rPr lang="en-US" sz="1400" b="1" dirty="0" smtClean="0">
                <a:solidFill>
                  <a:schemeClr val="bg1"/>
                </a:solidFill>
              </a:rPr>
              <a:t>Lowest cost solution</a:t>
            </a:r>
          </a:p>
        </p:txBody>
      </p:sp>
      <p:sp>
        <p:nvSpPr>
          <p:cNvPr id="12" name="TextBox 11"/>
          <p:cNvSpPr txBox="1"/>
          <p:nvPr/>
        </p:nvSpPr>
        <p:spPr>
          <a:xfrm>
            <a:off x="6400800" y="5294545"/>
            <a:ext cx="2494811" cy="523220"/>
          </a:xfrm>
          <a:prstGeom prst="rect">
            <a:avLst/>
          </a:prstGeom>
          <a:noFill/>
        </p:spPr>
        <p:txBody>
          <a:bodyPr wrap="square" rtlCol="0">
            <a:spAutoFit/>
          </a:bodyPr>
          <a:lstStyle/>
          <a:p>
            <a:pPr algn="ctr"/>
            <a:r>
              <a:rPr lang="en-US" sz="1400" b="1" dirty="0" smtClean="0">
                <a:solidFill>
                  <a:schemeClr val="bg1"/>
                </a:solidFill>
              </a:rPr>
              <a:t>Proposed system </a:t>
            </a:r>
          </a:p>
          <a:p>
            <a:pPr algn="ctr"/>
            <a:r>
              <a:rPr lang="en-US" sz="1400" b="1" dirty="0" smtClean="0">
                <a:solidFill>
                  <a:schemeClr val="bg1"/>
                </a:solidFill>
              </a:rPr>
              <a:t>(given site goals &amp; constraints)</a:t>
            </a:r>
          </a:p>
        </p:txBody>
      </p:sp>
      <p:sp>
        <p:nvSpPr>
          <p:cNvPr id="13" name="TextBox 12"/>
          <p:cNvSpPr txBox="1"/>
          <p:nvPr/>
        </p:nvSpPr>
        <p:spPr>
          <a:xfrm>
            <a:off x="303406" y="835923"/>
            <a:ext cx="8592207" cy="1015663"/>
          </a:xfrm>
          <a:prstGeom prst="rect">
            <a:avLst/>
          </a:prstGeom>
          <a:noFill/>
        </p:spPr>
        <p:txBody>
          <a:bodyPr wrap="square" rtlCol="0">
            <a:spAutoFit/>
          </a:bodyPr>
          <a:lstStyle/>
          <a:p>
            <a:r>
              <a:rPr lang="en-US" sz="2000" dirty="0">
                <a:solidFill>
                  <a:schemeClr val="accent6">
                    <a:lumMod val="50000"/>
                  </a:schemeClr>
                </a:solidFill>
                <a:latin typeface="+mn-lt"/>
              </a:rPr>
              <a:t>NREL evaluated thousands of random grid </a:t>
            </a:r>
            <a:r>
              <a:rPr lang="en-US" sz="2000" dirty="0" smtClean="0">
                <a:solidFill>
                  <a:schemeClr val="accent6">
                    <a:lumMod val="50000"/>
                  </a:schemeClr>
                </a:solidFill>
                <a:latin typeface="+mn-lt"/>
              </a:rPr>
              <a:t>outages and </a:t>
            </a:r>
            <a:r>
              <a:rPr lang="en-US" sz="2000" dirty="0">
                <a:solidFill>
                  <a:schemeClr val="accent6">
                    <a:lumMod val="50000"/>
                  </a:schemeClr>
                </a:solidFill>
                <a:latin typeface="+mn-lt"/>
              </a:rPr>
              <a:t>durations throughout the </a:t>
            </a:r>
            <a:r>
              <a:rPr lang="en-US" sz="2000" dirty="0" smtClean="0">
                <a:solidFill>
                  <a:schemeClr val="accent6">
                    <a:lumMod val="50000"/>
                  </a:schemeClr>
                </a:solidFill>
                <a:latin typeface="+mn-lt"/>
              </a:rPr>
              <a:t>year and compared </a:t>
            </a:r>
            <a:r>
              <a:rPr lang="en-US" sz="2000" dirty="0">
                <a:solidFill>
                  <a:schemeClr val="accent6">
                    <a:lumMod val="50000"/>
                  </a:schemeClr>
                </a:solidFill>
                <a:latin typeface="+mn-lt"/>
              </a:rPr>
              <a:t>number of </a:t>
            </a:r>
            <a:r>
              <a:rPr lang="en-US" sz="2000" dirty="0" smtClean="0">
                <a:solidFill>
                  <a:schemeClr val="accent6">
                    <a:lumMod val="50000"/>
                  </a:schemeClr>
                </a:solidFill>
                <a:latin typeface="+mn-lt"/>
              </a:rPr>
              <a:t>hours the </a:t>
            </a:r>
            <a:r>
              <a:rPr lang="en-US" sz="2000" dirty="0">
                <a:solidFill>
                  <a:schemeClr val="accent6">
                    <a:lumMod val="50000"/>
                  </a:schemeClr>
                </a:solidFill>
                <a:latin typeface="+mn-lt"/>
              </a:rPr>
              <a:t>site could survive </a:t>
            </a:r>
            <a:r>
              <a:rPr lang="en-US" sz="2000" dirty="0" smtClean="0">
                <a:solidFill>
                  <a:schemeClr val="accent6">
                    <a:lumMod val="50000"/>
                  </a:schemeClr>
                </a:solidFill>
                <a:latin typeface="+mn-lt"/>
              </a:rPr>
              <a:t>with a </a:t>
            </a:r>
            <a:r>
              <a:rPr lang="en-US" sz="2000" dirty="0">
                <a:solidFill>
                  <a:schemeClr val="accent6">
                    <a:lumMod val="50000"/>
                  </a:schemeClr>
                </a:solidFill>
                <a:latin typeface="+mn-lt"/>
              </a:rPr>
              <a:t>diesel </a:t>
            </a:r>
            <a:r>
              <a:rPr lang="en-US" sz="2000" dirty="0" smtClean="0">
                <a:solidFill>
                  <a:schemeClr val="accent6">
                    <a:lumMod val="50000"/>
                  </a:schemeClr>
                </a:solidFill>
                <a:latin typeface="+mn-lt"/>
              </a:rPr>
              <a:t>generator </a:t>
            </a:r>
            <a:r>
              <a:rPr lang="en-US" sz="2000" dirty="0">
                <a:solidFill>
                  <a:schemeClr val="accent6">
                    <a:lumMod val="50000"/>
                  </a:schemeClr>
                </a:solidFill>
                <a:latin typeface="+mn-lt"/>
              </a:rPr>
              <a:t>and fixed fuel supply </a:t>
            </a:r>
            <a:r>
              <a:rPr lang="en-US" sz="2000" dirty="0" smtClean="0">
                <a:solidFill>
                  <a:schemeClr val="accent6">
                    <a:lumMod val="50000"/>
                  </a:schemeClr>
                </a:solidFill>
                <a:latin typeface="+mn-lt"/>
              </a:rPr>
              <a:t>vs</a:t>
            </a:r>
            <a:r>
              <a:rPr lang="en-US" sz="2000" dirty="0">
                <a:solidFill>
                  <a:schemeClr val="accent6">
                    <a:lumMod val="50000"/>
                  </a:schemeClr>
                </a:solidFill>
                <a:latin typeface="+mn-lt"/>
              </a:rPr>
              <a:t>. generator augmented with PV and </a:t>
            </a:r>
            <a:r>
              <a:rPr lang="en-US" sz="2000" dirty="0" smtClean="0">
                <a:solidFill>
                  <a:schemeClr val="accent6">
                    <a:lumMod val="50000"/>
                  </a:schemeClr>
                </a:solidFill>
                <a:latin typeface="+mn-lt"/>
              </a:rPr>
              <a:t>battery</a:t>
            </a:r>
            <a:endParaRPr lang="en-US" sz="2000" dirty="0">
              <a:solidFill>
                <a:schemeClr val="accent6">
                  <a:lumMod val="50000"/>
                </a:schemeClr>
              </a:solidFill>
              <a:latin typeface="+mn-lt"/>
            </a:endParaRPr>
          </a:p>
        </p:txBody>
      </p:sp>
    </p:spTree>
    <p:extLst>
      <p:ext uri="{BB962C8B-B14F-4D97-AF65-F5344CB8AC3E}">
        <p14:creationId xmlns:p14="http://schemas.microsoft.com/office/powerpoint/2010/main" val="3034839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5569"/>
            <a:ext cx="8229600" cy="566928"/>
          </a:xfrm>
        </p:spPr>
        <p:txBody>
          <a:bodyPr/>
          <a:lstStyle/>
          <a:p>
            <a:r>
              <a:rPr lang="en-US" dirty="0" smtClean="0"/>
              <a:t>Miami University of Ohio	</a:t>
            </a:r>
            <a:endParaRPr lang="en-US" dirty="0"/>
          </a:p>
        </p:txBody>
      </p:sp>
      <p:sp>
        <p:nvSpPr>
          <p:cNvPr id="5" name="Content Placeholder 2"/>
          <p:cNvSpPr txBox="1">
            <a:spLocks/>
          </p:cNvSpPr>
          <p:nvPr/>
        </p:nvSpPr>
        <p:spPr>
          <a:xfrm>
            <a:off x="87005" y="990600"/>
            <a:ext cx="8763000" cy="2226734"/>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2800" b="0" kern="1200">
                <a:solidFill>
                  <a:schemeClr val="accent6">
                    <a:lumMod val="50000"/>
                  </a:schemeClr>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600" kern="1200">
                <a:solidFill>
                  <a:schemeClr val="accent6">
                    <a:lumMod val="50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Evaluate low-carbon, cost effective </a:t>
            </a:r>
            <a:r>
              <a:rPr lang="en-US" sz="2400" b="1" dirty="0" smtClean="0"/>
              <a:t>master plans </a:t>
            </a:r>
            <a:r>
              <a:rPr lang="en-US" sz="2400" dirty="0" smtClean="0"/>
              <a:t>for the campus</a:t>
            </a:r>
          </a:p>
          <a:p>
            <a:r>
              <a:rPr lang="en-US" sz="2400" dirty="0" smtClean="0"/>
              <a:t>Technologies included: </a:t>
            </a:r>
            <a:r>
              <a:rPr lang="en-US" sz="2400" b="1" dirty="0" smtClean="0"/>
              <a:t>PV, GSHP, thermal and electrical storage, CHP/HRSG</a:t>
            </a:r>
          </a:p>
          <a:p>
            <a:r>
              <a:rPr lang="en-US" sz="2400" dirty="0" smtClean="0"/>
              <a:t>Evaluated </a:t>
            </a:r>
            <a:r>
              <a:rPr lang="en-US" sz="2400" b="1" dirty="0" smtClean="0"/>
              <a:t>staged implementation </a:t>
            </a:r>
            <a:r>
              <a:rPr lang="en-US" sz="2400" dirty="0" smtClean="0"/>
              <a:t>of the technologies to meet progressing carbon reduction goals and future load profiles</a:t>
            </a:r>
          </a:p>
          <a:p>
            <a:r>
              <a:rPr lang="en-US" sz="2400" dirty="0" smtClean="0"/>
              <a:t>Required modeling of existing steam plant, detailed load analysis, evaluation of multiple detailed engineering reports, and detailed modeling of PJM large customer tariff</a:t>
            </a:r>
            <a:endParaRPr lang="en-US" sz="1900" dirty="0"/>
          </a:p>
        </p:txBody>
      </p:sp>
      <p:graphicFrame>
        <p:nvGraphicFramePr>
          <p:cNvPr id="6" name="Content Placeholder 4"/>
          <p:cNvGraphicFramePr>
            <a:graphicFrameLocks/>
          </p:cNvGraphicFramePr>
          <p:nvPr>
            <p:extLst>
              <p:ext uri="{D42A27DB-BD31-4B8C-83A1-F6EECF244321}">
                <p14:modId xmlns:p14="http://schemas.microsoft.com/office/powerpoint/2010/main" val="663951778"/>
              </p:ext>
            </p:extLst>
          </p:nvPr>
        </p:nvGraphicFramePr>
        <p:xfrm>
          <a:off x="959073" y="3217334"/>
          <a:ext cx="7609194" cy="3352800"/>
        </p:xfrm>
        <a:graphic>
          <a:graphicData uri="http://schemas.openxmlformats.org/drawingml/2006/table">
            <a:tbl>
              <a:tblPr firstRow="1" bandRow="1">
                <a:tableStyleId>{5C22544A-7EE6-4342-B048-85BDC9FD1C3A}</a:tableStyleId>
              </a:tblPr>
              <a:tblGrid>
                <a:gridCol w="895199"/>
                <a:gridCol w="3267477"/>
                <a:gridCol w="1745639"/>
                <a:gridCol w="1700879"/>
              </a:tblGrid>
              <a:tr h="233218">
                <a:tc>
                  <a:txBody>
                    <a:bodyPr/>
                    <a:lstStyle/>
                    <a:p>
                      <a:r>
                        <a:rPr lang="en-US" sz="1400" dirty="0" smtClean="0">
                          <a:solidFill>
                            <a:schemeClr val="bg1"/>
                          </a:solidFill>
                        </a:rPr>
                        <a:t>Year</a:t>
                      </a:r>
                      <a:endParaRPr lang="en-US" sz="1400" dirty="0">
                        <a:solidFill>
                          <a:schemeClr val="bg1"/>
                        </a:solidFill>
                      </a:endParaRPr>
                    </a:p>
                  </a:txBody>
                  <a:tcPr/>
                </a:tc>
                <a:tc>
                  <a:txBody>
                    <a:bodyPr/>
                    <a:lstStyle/>
                    <a:p>
                      <a:r>
                        <a:rPr lang="en-US" sz="1400" dirty="0" smtClean="0">
                          <a:solidFill>
                            <a:schemeClr val="bg1"/>
                          </a:solidFill>
                        </a:rPr>
                        <a:t>Project</a:t>
                      </a:r>
                      <a:endParaRPr lang="en-US" sz="1400" dirty="0">
                        <a:solidFill>
                          <a:schemeClr val="bg1"/>
                        </a:solidFill>
                      </a:endParaRPr>
                    </a:p>
                  </a:txBody>
                  <a:tcPr/>
                </a:tc>
                <a:tc>
                  <a:txBody>
                    <a:bodyPr/>
                    <a:lstStyle/>
                    <a:p>
                      <a:r>
                        <a:rPr lang="en-US" sz="1400" dirty="0" smtClean="0">
                          <a:solidFill>
                            <a:schemeClr val="bg1"/>
                          </a:solidFill>
                        </a:rPr>
                        <a:t>Coal</a:t>
                      </a:r>
                      <a:endParaRPr lang="en-US" sz="1400" dirty="0">
                        <a:solidFill>
                          <a:schemeClr val="bg1"/>
                        </a:solidFill>
                      </a:endParaRPr>
                    </a:p>
                  </a:txBody>
                  <a:tcPr/>
                </a:tc>
                <a:tc>
                  <a:txBody>
                    <a:bodyPr/>
                    <a:lstStyle/>
                    <a:p>
                      <a:r>
                        <a:rPr lang="en-US" sz="1400" dirty="0" smtClean="0">
                          <a:solidFill>
                            <a:schemeClr val="bg1"/>
                          </a:solidFill>
                        </a:rPr>
                        <a:t>Carbon Goal</a:t>
                      </a:r>
                      <a:endParaRPr lang="en-US" sz="1400" dirty="0">
                        <a:solidFill>
                          <a:schemeClr val="bg1"/>
                        </a:solidFill>
                      </a:endParaRPr>
                    </a:p>
                  </a:txBody>
                  <a:tcPr/>
                </a:tc>
              </a:tr>
              <a:tr h="233218">
                <a:tc>
                  <a:txBody>
                    <a:bodyPr/>
                    <a:lstStyle/>
                    <a:p>
                      <a:r>
                        <a:rPr lang="en-US" sz="1400" dirty="0" smtClean="0">
                          <a:solidFill>
                            <a:schemeClr val="accent6">
                              <a:lumMod val="50000"/>
                            </a:schemeClr>
                          </a:solidFill>
                        </a:rPr>
                        <a:t>2014</a:t>
                      </a:r>
                      <a:endParaRPr lang="en-US" sz="1400" dirty="0">
                        <a:solidFill>
                          <a:schemeClr val="accent6">
                            <a:lumMod val="50000"/>
                          </a:schemeClr>
                        </a:solidFill>
                      </a:endParaRPr>
                    </a:p>
                  </a:txBody>
                  <a:tcPr/>
                </a:tc>
                <a:tc>
                  <a:txBody>
                    <a:bodyPr/>
                    <a:lstStyle/>
                    <a:p>
                      <a:r>
                        <a:rPr lang="en-US" sz="1400" i="1" dirty="0" smtClean="0">
                          <a:solidFill>
                            <a:schemeClr val="accent6">
                              <a:lumMod val="75000"/>
                            </a:schemeClr>
                          </a:solidFill>
                        </a:rPr>
                        <a:t>GSHP Western Ph.</a:t>
                      </a:r>
                      <a:r>
                        <a:rPr lang="en-US" sz="1400" i="1" baseline="0" dirty="0" smtClean="0">
                          <a:solidFill>
                            <a:schemeClr val="accent6">
                              <a:lumMod val="75000"/>
                            </a:schemeClr>
                          </a:solidFill>
                        </a:rPr>
                        <a:t> 1 (done)</a:t>
                      </a:r>
                      <a:endParaRPr lang="en-US" sz="1400" i="1" dirty="0">
                        <a:solidFill>
                          <a:schemeClr val="accent6">
                            <a:lumMod val="75000"/>
                          </a:schemeClr>
                        </a:solidFill>
                      </a:endParaRPr>
                    </a:p>
                  </a:txBody>
                  <a:tcPr/>
                </a:tc>
                <a:tc>
                  <a:txBody>
                    <a:bodyPr/>
                    <a:lstStyle/>
                    <a:p>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r>
              <a:tr h="233218">
                <a:tc>
                  <a:txBody>
                    <a:bodyPr/>
                    <a:lstStyle/>
                    <a:p>
                      <a:r>
                        <a:rPr lang="en-US" sz="1400" dirty="0" smtClean="0">
                          <a:solidFill>
                            <a:schemeClr val="accent6">
                              <a:lumMod val="50000"/>
                            </a:schemeClr>
                          </a:solidFill>
                        </a:rPr>
                        <a:t>2015</a:t>
                      </a:r>
                      <a:endParaRPr lang="en-US" sz="1400" dirty="0">
                        <a:solidFill>
                          <a:schemeClr val="accent6">
                            <a:lumMod val="50000"/>
                          </a:schemeClr>
                        </a:solidFill>
                      </a:endParaRPr>
                    </a:p>
                  </a:txBody>
                  <a:tcPr/>
                </a:tc>
                <a:tc>
                  <a:txBody>
                    <a:bodyPr/>
                    <a:lstStyle/>
                    <a:p>
                      <a:r>
                        <a:rPr lang="en-US" sz="1400" i="1" dirty="0" smtClean="0">
                          <a:solidFill>
                            <a:schemeClr val="accent6">
                              <a:lumMod val="75000"/>
                            </a:schemeClr>
                          </a:solidFill>
                        </a:rPr>
                        <a:t>East Quad SHC</a:t>
                      </a:r>
                      <a:endParaRPr lang="en-US" sz="1400" i="1" dirty="0">
                        <a:solidFill>
                          <a:schemeClr val="accent6">
                            <a:lumMod val="75000"/>
                          </a:schemeClr>
                        </a:solidFill>
                      </a:endParaRPr>
                    </a:p>
                  </a:txBody>
                  <a:tcPr/>
                </a:tc>
                <a:tc>
                  <a:txBody>
                    <a:bodyPr/>
                    <a:lstStyle/>
                    <a:p>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r>
              <a:tr h="233218">
                <a:tc>
                  <a:txBody>
                    <a:bodyPr/>
                    <a:lstStyle/>
                    <a:p>
                      <a:r>
                        <a:rPr lang="en-US" sz="1400" dirty="0" smtClean="0">
                          <a:solidFill>
                            <a:schemeClr val="accent6">
                              <a:lumMod val="50000"/>
                            </a:schemeClr>
                          </a:solidFill>
                        </a:rPr>
                        <a:t>2016</a:t>
                      </a:r>
                      <a:endParaRPr lang="en-US" sz="1400" dirty="0">
                        <a:solidFill>
                          <a:schemeClr val="accent6">
                            <a:lumMod val="50000"/>
                          </a:schemeClr>
                        </a:solidFill>
                      </a:endParaRPr>
                    </a:p>
                  </a:txBody>
                  <a:tcPr/>
                </a:tc>
                <a:tc>
                  <a:txBody>
                    <a:bodyPr/>
                    <a:lstStyle/>
                    <a:p>
                      <a:r>
                        <a:rPr lang="en-US" sz="1400" i="1" dirty="0" smtClean="0">
                          <a:solidFill>
                            <a:schemeClr val="accent6">
                              <a:lumMod val="75000"/>
                            </a:schemeClr>
                          </a:solidFill>
                        </a:rPr>
                        <a:t>North Quad SHC</a:t>
                      </a:r>
                      <a:endParaRPr lang="en-US" sz="1400" i="1" dirty="0">
                        <a:solidFill>
                          <a:schemeClr val="accent6">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50000"/>
                            </a:schemeClr>
                          </a:solidFill>
                        </a:rPr>
                        <a:t>7000</a:t>
                      </a:r>
                      <a:r>
                        <a:rPr lang="en-US" sz="1400" baseline="0" dirty="0" smtClean="0">
                          <a:solidFill>
                            <a:schemeClr val="accent6">
                              <a:lumMod val="50000"/>
                            </a:schemeClr>
                          </a:solidFill>
                        </a:rPr>
                        <a:t> ton max</a:t>
                      </a:r>
                      <a:endParaRPr lang="en-US" sz="1400" dirty="0" smtClean="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r>
              <a:tr h="233218">
                <a:tc>
                  <a:txBody>
                    <a:bodyPr/>
                    <a:lstStyle/>
                    <a:p>
                      <a:r>
                        <a:rPr lang="en-US" sz="1400" dirty="0" smtClean="0">
                          <a:solidFill>
                            <a:schemeClr val="accent6">
                              <a:lumMod val="50000"/>
                            </a:schemeClr>
                          </a:solidFill>
                        </a:rPr>
                        <a:t>2017</a:t>
                      </a:r>
                      <a:endParaRPr lang="en-US" sz="1400" dirty="0">
                        <a:solidFill>
                          <a:schemeClr val="accent6">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50000"/>
                            </a:schemeClr>
                          </a:solidFill>
                        </a:rPr>
                        <a:t>GSHP Western Ph.</a:t>
                      </a:r>
                      <a:r>
                        <a:rPr lang="en-US" sz="1400" baseline="0" dirty="0" smtClean="0">
                          <a:solidFill>
                            <a:schemeClr val="accent6">
                              <a:lumMod val="50000"/>
                            </a:schemeClr>
                          </a:solidFill>
                        </a:rPr>
                        <a:t> 2</a:t>
                      </a:r>
                      <a:endParaRPr lang="en-US" sz="1400" dirty="0" smtClean="0">
                        <a:solidFill>
                          <a:schemeClr val="accent6">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r>
              <a:tr h="233218">
                <a:tc>
                  <a:txBody>
                    <a:bodyPr/>
                    <a:lstStyle/>
                    <a:p>
                      <a:r>
                        <a:rPr lang="en-US" sz="1400" dirty="0" smtClean="0">
                          <a:solidFill>
                            <a:schemeClr val="accent6">
                              <a:lumMod val="50000"/>
                            </a:schemeClr>
                          </a:solidFill>
                        </a:rPr>
                        <a:t>2020</a:t>
                      </a:r>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c>
                  <a:txBody>
                    <a:bodyPr/>
                    <a:lstStyle/>
                    <a:p>
                      <a:r>
                        <a:rPr lang="en-US" sz="1400" dirty="0" smtClean="0">
                          <a:solidFill>
                            <a:schemeClr val="accent6">
                              <a:lumMod val="50000"/>
                            </a:schemeClr>
                          </a:solidFill>
                        </a:rPr>
                        <a:t>80% of 2008</a:t>
                      </a:r>
                      <a:endParaRPr lang="en-US" sz="1400" dirty="0">
                        <a:solidFill>
                          <a:schemeClr val="accent6">
                            <a:lumMod val="50000"/>
                          </a:schemeClr>
                        </a:solidFill>
                      </a:endParaRPr>
                    </a:p>
                  </a:txBody>
                  <a:tcPr/>
                </a:tc>
              </a:tr>
              <a:tr h="233218">
                <a:tc rowSpan="3">
                  <a:txBody>
                    <a:bodyPr/>
                    <a:lstStyle/>
                    <a:p>
                      <a:r>
                        <a:rPr lang="en-US" sz="1400" dirty="0" smtClean="0">
                          <a:solidFill>
                            <a:schemeClr val="accent6">
                              <a:lumMod val="50000"/>
                            </a:schemeClr>
                          </a:solidFill>
                        </a:rPr>
                        <a:t>2025</a:t>
                      </a:r>
                      <a:endParaRPr lang="en-US" sz="1400" dirty="0">
                        <a:solidFill>
                          <a:schemeClr val="accent6">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50000"/>
                            </a:schemeClr>
                          </a:solidFill>
                        </a:rPr>
                        <a:t>GSHP Western Ph.</a:t>
                      </a:r>
                      <a:r>
                        <a:rPr lang="en-US" sz="1400" baseline="0" dirty="0" smtClean="0">
                          <a:solidFill>
                            <a:schemeClr val="accent6">
                              <a:lumMod val="50000"/>
                            </a:schemeClr>
                          </a:solidFill>
                        </a:rPr>
                        <a:t> 3</a:t>
                      </a:r>
                      <a:endParaRPr lang="en-US" sz="1400" dirty="0" smtClean="0">
                        <a:solidFill>
                          <a:schemeClr val="accent6">
                            <a:lumMod val="50000"/>
                          </a:schemeClr>
                        </a:solidFill>
                      </a:endParaRPr>
                    </a:p>
                  </a:txBody>
                  <a:tcPr/>
                </a:tc>
                <a:tc>
                  <a:txBody>
                    <a:bodyPr/>
                    <a:lstStyle/>
                    <a:p>
                      <a:r>
                        <a:rPr lang="en-US" sz="1400" dirty="0" smtClean="0">
                          <a:solidFill>
                            <a:schemeClr val="accent6">
                              <a:lumMod val="50000"/>
                            </a:schemeClr>
                          </a:solidFill>
                        </a:rPr>
                        <a:t>No coal</a:t>
                      </a:r>
                      <a:endParaRPr lang="en-US" sz="1400" dirty="0">
                        <a:solidFill>
                          <a:schemeClr val="accent6">
                            <a:lumMod val="50000"/>
                          </a:schemeClr>
                        </a:solidFill>
                      </a:endParaRPr>
                    </a:p>
                  </a:txBody>
                  <a:tcPr/>
                </a:tc>
                <a:tc>
                  <a:txBody>
                    <a:bodyPr/>
                    <a:lstStyle/>
                    <a:p>
                      <a:r>
                        <a:rPr lang="en-US" sz="1400" dirty="0" smtClean="0">
                          <a:solidFill>
                            <a:schemeClr val="accent6">
                              <a:lumMod val="50000"/>
                            </a:schemeClr>
                          </a:solidFill>
                        </a:rPr>
                        <a:t>70% of 2008</a:t>
                      </a:r>
                      <a:endParaRPr lang="en-US" sz="1400" dirty="0">
                        <a:solidFill>
                          <a:schemeClr val="accent6">
                            <a:lumMod val="50000"/>
                          </a:schemeClr>
                        </a:solidFill>
                      </a:endParaRPr>
                    </a:p>
                  </a:txBody>
                  <a:tcPr/>
                </a:tc>
              </a:tr>
              <a:tr h="233218">
                <a:tc vMerge="1">
                  <a:txBody>
                    <a:bodyPr/>
                    <a:lstStyle/>
                    <a:p>
                      <a:endParaRPr lang="en-US" dirty="0">
                        <a:solidFill>
                          <a:schemeClr val="accent6">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50000"/>
                            </a:schemeClr>
                          </a:solidFill>
                        </a:rPr>
                        <a:t>GSHP North</a:t>
                      </a:r>
                      <a:r>
                        <a:rPr lang="en-US" sz="1400" baseline="0" dirty="0" smtClean="0">
                          <a:solidFill>
                            <a:schemeClr val="accent6">
                              <a:lumMod val="50000"/>
                            </a:schemeClr>
                          </a:solidFill>
                        </a:rPr>
                        <a:t> Campus</a:t>
                      </a:r>
                      <a:endParaRPr lang="en-US" sz="1400" dirty="0" smtClean="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r>
              <a:tr h="233218">
                <a:tc vMerge="1">
                  <a:txBody>
                    <a:bodyPr/>
                    <a:lstStyle/>
                    <a:p>
                      <a:endParaRPr lang="en-US" dirty="0">
                        <a:solidFill>
                          <a:schemeClr val="accent6">
                            <a:lumMod val="50000"/>
                          </a:schemeClr>
                        </a:solidFill>
                      </a:endParaRPr>
                    </a:p>
                  </a:txBody>
                  <a:tcPr/>
                </a:tc>
                <a:tc>
                  <a:txBody>
                    <a:bodyPr/>
                    <a:lstStyle/>
                    <a:p>
                      <a:r>
                        <a:rPr lang="en-US" sz="1400" dirty="0" smtClean="0">
                          <a:solidFill>
                            <a:schemeClr val="accent6">
                              <a:lumMod val="50000"/>
                            </a:schemeClr>
                          </a:solidFill>
                        </a:rPr>
                        <a:t>New boilers, CHP</a:t>
                      </a:r>
                      <a:endParaRPr lang="en-US" sz="1400" dirty="0">
                        <a:solidFill>
                          <a:schemeClr val="accent6">
                            <a:lumMod val="50000"/>
                          </a:schemeClr>
                        </a:solidFill>
                      </a:endParaRPr>
                    </a:p>
                  </a:txBody>
                  <a:tcPr/>
                </a:tc>
                <a:tc>
                  <a:txBody>
                    <a:bodyPr/>
                    <a:lstStyle/>
                    <a:p>
                      <a:endParaRPr lang="en-US" sz="140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r>
              <a:tr h="233218">
                <a:tc>
                  <a:txBody>
                    <a:bodyPr/>
                    <a:lstStyle/>
                    <a:p>
                      <a:r>
                        <a:rPr lang="en-US" sz="1400" dirty="0" smtClean="0">
                          <a:solidFill>
                            <a:schemeClr val="accent6">
                              <a:lumMod val="50000"/>
                            </a:schemeClr>
                          </a:solidFill>
                        </a:rPr>
                        <a:t>2030</a:t>
                      </a:r>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c>
                  <a:txBody>
                    <a:bodyPr/>
                    <a:lstStyle/>
                    <a:p>
                      <a:endParaRPr lang="en-US" sz="1400">
                        <a:solidFill>
                          <a:schemeClr val="accent6">
                            <a:lumMod val="50000"/>
                          </a:schemeClr>
                        </a:solidFill>
                      </a:endParaRPr>
                    </a:p>
                  </a:txBody>
                  <a:tcPr/>
                </a:tc>
                <a:tc>
                  <a:txBody>
                    <a:bodyPr/>
                    <a:lstStyle/>
                    <a:p>
                      <a:r>
                        <a:rPr lang="en-US" sz="1400" dirty="0" smtClean="0">
                          <a:solidFill>
                            <a:schemeClr val="accent6">
                              <a:lumMod val="50000"/>
                            </a:schemeClr>
                          </a:solidFill>
                        </a:rPr>
                        <a:t>50% of 2008</a:t>
                      </a:r>
                      <a:endParaRPr lang="en-US" sz="1400" dirty="0">
                        <a:solidFill>
                          <a:schemeClr val="accent6">
                            <a:lumMod val="50000"/>
                          </a:schemeClr>
                        </a:solidFill>
                      </a:endParaRPr>
                    </a:p>
                  </a:txBody>
                  <a:tcPr/>
                </a:tc>
              </a:tr>
              <a:tr h="233218">
                <a:tc>
                  <a:txBody>
                    <a:bodyPr/>
                    <a:lstStyle/>
                    <a:p>
                      <a:r>
                        <a:rPr lang="en-US" sz="1400" dirty="0" smtClean="0">
                          <a:solidFill>
                            <a:schemeClr val="accent6">
                              <a:lumMod val="50000"/>
                            </a:schemeClr>
                          </a:solidFill>
                        </a:rPr>
                        <a:t>2040</a:t>
                      </a:r>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c>
                  <a:txBody>
                    <a:bodyPr/>
                    <a:lstStyle/>
                    <a:p>
                      <a:endParaRPr lang="en-US" sz="1400">
                        <a:solidFill>
                          <a:schemeClr val="accent6">
                            <a:lumMod val="50000"/>
                          </a:schemeClr>
                        </a:solidFill>
                      </a:endParaRPr>
                    </a:p>
                  </a:txBody>
                  <a:tcPr/>
                </a:tc>
                <a:tc>
                  <a:txBody>
                    <a:bodyPr/>
                    <a:lstStyle/>
                    <a:p>
                      <a:r>
                        <a:rPr lang="en-US" sz="1400" dirty="0" smtClean="0">
                          <a:solidFill>
                            <a:schemeClr val="accent6">
                              <a:lumMod val="50000"/>
                            </a:schemeClr>
                          </a:solidFill>
                        </a:rPr>
                        <a:t>25% of 2008</a:t>
                      </a:r>
                      <a:endParaRPr lang="en-US" sz="1400" dirty="0">
                        <a:solidFill>
                          <a:schemeClr val="accent6">
                            <a:lumMod val="50000"/>
                          </a:schemeClr>
                        </a:solidFill>
                      </a:endParaRPr>
                    </a:p>
                  </a:txBody>
                  <a:tcPr/>
                </a:tc>
              </a:tr>
            </a:tbl>
          </a:graphicData>
        </a:graphic>
      </p:graphicFrame>
    </p:spTree>
    <p:extLst>
      <p:ext uri="{BB962C8B-B14F-4D97-AF65-F5344CB8AC3E}">
        <p14:creationId xmlns:p14="http://schemas.microsoft.com/office/powerpoint/2010/main" val="2701012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PV Levelized Cost of Electricity Compared to Utility Rate</a:t>
            </a:r>
          </a:p>
        </p:txBody>
      </p:sp>
      <p:pic>
        <p:nvPicPr>
          <p:cNvPr id="5" name="Picture 2" descr="Y:\7A40\Renewable Energy Optimization\REO 3.0\Projects\FEMP 400\Maps from Billy\New folder\FEMP Priority 01 PV v2-01.jpg"/>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t="5506"/>
          <a:stretch/>
        </p:blipFill>
        <p:spPr bwMode="auto">
          <a:xfrm>
            <a:off x="1143023" y="994540"/>
            <a:ext cx="7517175" cy="54889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9455" y="2647343"/>
            <a:ext cx="185006" cy="16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829341" y="4072268"/>
            <a:ext cx="1573619" cy="850605"/>
          </a:xfrm>
          <a:prstGeom prst="wedgeRectCallout">
            <a:avLst>
              <a:gd name="adj1" fmla="val 23066"/>
              <a:gd name="adj2" fmla="val -66412"/>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accent6">
                    <a:lumMod val="75000"/>
                  </a:schemeClr>
                </a:solidFill>
              </a:rPr>
              <a:t>Project opportunity</a:t>
            </a:r>
          </a:p>
          <a:p>
            <a:pPr marL="285750" indent="-285750">
              <a:buFont typeface="Arial" panose="020B0604020202020204" pitchFamily="34" charset="0"/>
              <a:buChar char="•"/>
            </a:pPr>
            <a:r>
              <a:rPr lang="en-US" sz="1200" dirty="0" smtClean="0">
                <a:solidFill>
                  <a:schemeClr val="accent6">
                    <a:lumMod val="75000"/>
                  </a:schemeClr>
                </a:solidFill>
              </a:rPr>
              <a:t>PV size</a:t>
            </a:r>
          </a:p>
          <a:p>
            <a:pPr marL="285750" indent="-285750">
              <a:buFont typeface="Arial" panose="020B0604020202020204" pitchFamily="34" charset="0"/>
              <a:buChar char="•"/>
            </a:pPr>
            <a:r>
              <a:rPr lang="en-US" sz="1200" dirty="0" smtClean="0">
                <a:solidFill>
                  <a:schemeClr val="accent6">
                    <a:lumMod val="75000"/>
                  </a:schemeClr>
                </a:solidFill>
              </a:rPr>
              <a:t>Energy Produced</a:t>
            </a:r>
          </a:p>
          <a:p>
            <a:pPr marL="285750" indent="-285750">
              <a:buFont typeface="Arial" panose="020B0604020202020204" pitchFamily="34" charset="0"/>
              <a:buChar char="•"/>
            </a:pPr>
            <a:r>
              <a:rPr lang="en-US" sz="1200" dirty="0" smtClean="0">
                <a:solidFill>
                  <a:schemeClr val="accent6">
                    <a:lumMod val="75000"/>
                  </a:schemeClr>
                </a:solidFill>
              </a:rPr>
              <a:t>Cost Savings</a:t>
            </a:r>
          </a:p>
          <a:p>
            <a:pPr marL="285750" indent="-285750">
              <a:buFont typeface="Arial" panose="020B0604020202020204" pitchFamily="34" charset="0"/>
              <a:buChar char="•"/>
            </a:pPr>
            <a:endParaRPr lang="en-US" sz="1200" dirty="0">
              <a:solidFill>
                <a:schemeClr val="accent6">
                  <a:lumMod val="75000"/>
                </a:schemeClr>
              </a:solidFill>
            </a:endParaRPr>
          </a:p>
        </p:txBody>
      </p:sp>
    </p:spTree>
    <p:extLst>
      <p:ext uri="{BB962C8B-B14F-4D97-AF65-F5344CB8AC3E}">
        <p14:creationId xmlns:p14="http://schemas.microsoft.com/office/powerpoint/2010/main" val="383160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a:solidFill>
                  <a:schemeClr val="accent6">
                    <a:lumMod val="50000"/>
                  </a:schemeClr>
                </a:solidFill>
              </a:rPr>
              <a:t>What is the sector level breakdown of </a:t>
            </a:r>
            <a:r>
              <a:rPr lang="en-US" sz="6600" b="1" dirty="0">
                <a:solidFill>
                  <a:schemeClr val="accent6">
                    <a:lumMod val="50000"/>
                  </a:schemeClr>
                </a:solidFill>
              </a:rPr>
              <a:t>energy and emission data</a:t>
            </a:r>
            <a:r>
              <a:rPr lang="en-US" sz="6600" dirty="0">
                <a:solidFill>
                  <a:schemeClr val="accent6">
                    <a:lumMod val="50000"/>
                  </a:schemeClr>
                </a:solidFill>
              </a:rPr>
              <a:t> for my jurisdiction (or sub </a:t>
            </a:r>
            <a:r>
              <a:rPr lang="en-US" sz="6600" dirty="0" smtClean="0">
                <a:solidFill>
                  <a:schemeClr val="accent6">
                    <a:lumMod val="50000"/>
                  </a:schemeClr>
                </a:solidFill>
              </a:rPr>
              <a:t>jurisdictions)? </a:t>
            </a:r>
            <a:r>
              <a:rPr lang="en-US" sz="6600" dirty="0">
                <a:solidFill>
                  <a:schemeClr val="accent6">
                    <a:lumMod val="50000"/>
                  </a:schemeClr>
                </a:solidFill>
              </a:rPr>
              <a:t/>
            </a:r>
            <a:br>
              <a:rPr lang="en-US" sz="6600" dirty="0">
                <a:solidFill>
                  <a:schemeClr val="accent6">
                    <a:lumMod val="50000"/>
                  </a:schemeClr>
                </a:solidFill>
              </a:rPr>
            </a:br>
            <a:endParaRPr lang="en-US" sz="6600" dirty="0"/>
          </a:p>
        </p:txBody>
      </p:sp>
    </p:spTree>
    <p:extLst>
      <p:ext uri="{BB962C8B-B14F-4D97-AF65-F5344CB8AC3E}">
        <p14:creationId xmlns:p14="http://schemas.microsoft.com/office/powerpoint/2010/main" val="332476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Analytics and Best Practices</a:t>
            </a:r>
            <a:endParaRPr lang="en-US" dirty="0"/>
          </a:p>
        </p:txBody>
      </p:sp>
      <p:sp>
        <p:nvSpPr>
          <p:cNvPr id="4" name="Rectangle 3"/>
          <p:cNvSpPr/>
          <p:nvPr/>
        </p:nvSpPr>
        <p:spPr>
          <a:xfrm>
            <a:off x="0" y="743535"/>
            <a:ext cx="9143999" cy="461665"/>
          </a:xfrm>
          <a:prstGeom prst="rect">
            <a:avLst/>
          </a:prstGeom>
        </p:spPr>
        <p:txBody>
          <a:bodyPr wrap="square">
            <a:spAutoFit/>
          </a:bodyPr>
          <a:lstStyle/>
          <a:p>
            <a:pPr marL="57150" indent="0">
              <a:buNone/>
            </a:pPr>
            <a:r>
              <a:rPr lang="en-US" sz="2400" b="1" dirty="0"/>
              <a:t>Outside of direct engagement, you can always access NREL research. </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8459" b="5778"/>
          <a:stretch/>
        </p:blipFill>
        <p:spPr bwMode="auto">
          <a:xfrm>
            <a:off x="-4663" y="4432039"/>
            <a:ext cx="8523514" cy="220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4746" t="18934" r="24898" b="30884"/>
          <a:stretch/>
        </p:blipFill>
        <p:spPr bwMode="auto">
          <a:xfrm>
            <a:off x="0" y="1214528"/>
            <a:ext cx="6139543" cy="3441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6123"/>
          <a:stretch/>
        </p:blipFill>
        <p:spPr bwMode="auto">
          <a:xfrm>
            <a:off x="5862917" y="1442608"/>
            <a:ext cx="3281081" cy="258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527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Cities Leading through Energy Analysis and Planning</a:t>
            </a:r>
            <a:endParaRPr lang="en-US" dirty="0"/>
          </a:p>
        </p:txBody>
      </p:sp>
      <p:sp>
        <p:nvSpPr>
          <p:cNvPr id="4" name="Rectangle 3"/>
          <p:cNvSpPr/>
          <p:nvPr/>
        </p:nvSpPr>
        <p:spPr>
          <a:xfrm>
            <a:off x="212418" y="1011554"/>
            <a:ext cx="2743200" cy="5227638"/>
          </a:xfrm>
          <a:prstGeom prst="rect">
            <a:avLst/>
          </a:prstGeom>
          <a:solidFill>
            <a:srgbClr val="D1D1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79C1"/>
              </a:solidFill>
            </a:endParaRPr>
          </a:p>
        </p:txBody>
      </p:sp>
      <p:sp>
        <p:nvSpPr>
          <p:cNvPr id="5" name="Rectangle 4"/>
          <p:cNvSpPr/>
          <p:nvPr/>
        </p:nvSpPr>
        <p:spPr>
          <a:xfrm>
            <a:off x="3218145" y="1011554"/>
            <a:ext cx="2887662" cy="522763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79C1"/>
              </a:solidFill>
            </a:endParaRPr>
          </a:p>
        </p:txBody>
      </p:sp>
      <p:sp>
        <p:nvSpPr>
          <p:cNvPr id="6" name="Rectangle 5"/>
          <p:cNvSpPr/>
          <p:nvPr/>
        </p:nvSpPr>
        <p:spPr>
          <a:xfrm>
            <a:off x="6345872" y="1011555"/>
            <a:ext cx="2640013" cy="5230813"/>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79C1"/>
              </a:solidFill>
            </a:endParaRPr>
          </a:p>
        </p:txBody>
      </p:sp>
      <p:sp>
        <p:nvSpPr>
          <p:cNvPr id="7" name="TextBox 9"/>
          <p:cNvSpPr txBox="1">
            <a:spLocks noChangeArrowheads="1"/>
          </p:cNvSpPr>
          <p:nvPr/>
        </p:nvSpPr>
        <p:spPr bwMode="auto">
          <a:xfrm>
            <a:off x="379106" y="1127442"/>
            <a:ext cx="24018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b="1">
                <a:solidFill>
                  <a:schemeClr val="tx1"/>
                </a:solidFill>
                <a:latin typeface="Calibri" pitchFamily="34" charset="0"/>
                <a:ea typeface="Geneva" pitchFamily="126"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6"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6"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9pPr>
          </a:lstStyle>
          <a:p>
            <a:pPr eaLnBrk="1" hangingPunct="1">
              <a:lnSpc>
                <a:spcPct val="85000"/>
              </a:lnSpc>
              <a:spcBef>
                <a:spcPct val="0"/>
              </a:spcBef>
              <a:spcAft>
                <a:spcPts val="400"/>
              </a:spcAft>
              <a:buFontTx/>
              <a:buNone/>
            </a:pPr>
            <a:r>
              <a:rPr lang="en-US" altLang="en-US" sz="2200" dirty="0">
                <a:solidFill>
                  <a:srgbClr val="0079C1"/>
                </a:solidFill>
              </a:rPr>
              <a:t>FOUNDATIONAL RESEARCH</a:t>
            </a:r>
          </a:p>
          <a:p>
            <a:pPr eaLnBrk="1" hangingPunct="1">
              <a:spcBef>
                <a:spcPct val="0"/>
              </a:spcBef>
              <a:buFontTx/>
              <a:buNone/>
            </a:pPr>
            <a:r>
              <a:rPr lang="en-US" altLang="en-US" sz="1800" b="0" i="1" dirty="0">
                <a:solidFill>
                  <a:srgbClr val="50565C"/>
                </a:solidFill>
              </a:rPr>
              <a:t>City-Level Energy Decision Making: Data Use in Energy Planning, Implementation, and Evaluation in U.S. </a:t>
            </a:r>
            <a:r>
              <a:rPr lang="en-US" altLang="en-US" sz="1800" b="0" i="1" dirty="0">
                <a:solidFill>
                  <a:srgbClr val="000000"/>
                </a:solidFill>
                <a:hlinkClick r:id="rId2"/>
              </a:rPr>
              <a:t>Cities</a:t>
            </a:r>
            <a:endParaRPr lang="en-US" altLang="en-US" sz="1800" b="0" i="1" dirty="0">
              <a:solidFill>
                <a:srgbClr val="000000"/>
              </a:solidFill>
            </a:endParaRPr>
          </a:p>
        </p:txBody>
      </p:sp>
      <p:sp>
        <p:nvSpPr>
          <p:cNvPr id="9" name="TextBox 8"/>
          <p:cNvSpPr txBox="1">
            <a:spLocks noChangeArrowheads="1"/>
          </p:cNvSpPr>
          <p:nvPr/>
        </p:nvSpPr>
        <p:spPr bwMode="auto">
          <a:xfrm>
            <a:off x="6474460" y="1127443"/>
            <a:ext cx="2436812" cy="505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b="1">
                <a:solidFill>
                  <a:schemeClr val="tx1"/>
                </a:solidFill>
                <a:latin typeface="Calibri" pitchFamily="34" charset="0"/>
                <a:ea typeface="Geneva" pitchFamily="126"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6"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6"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9pPr>
          </a:lstStyle>
          <a:p>
            <a:pPr eaLnBrk="1" hangingPunct="1">
              <a:lnSpc>
                <a:spcPct val="85000"/>
              </a:lnSpc>
              <a:spcBef>
                <a:spcPts val="2400"/>
              </a:spcBef>
              <a:spcAft>
                <a:spcPts val="400"/>
              </a:spcAft>
              <a:buFontTx/>
              <a:buNone/>
            </a:pPr>
            <a:r>
              <a:rPr lang="en-US" altLang="en-US" sz="2200" dirty="0" smtClean="0">
                <a:solidFill>
                  <a:srgbClr val="0079C1"/>
                </a:solidFill>
              </a:rPr>
              <a:t>CITY </a:t>
            </a:r>
            <a:r>
              <a:rPr lang="en-US" altLang="en-US" sz="2200" dirty="0">
                <a:solidFill>
                  <a:srgbClr val="0079C1"/>
                </a:solidFill>
              </a:rPr>
              <a:t>ENERGY FUTURES</a:t>
            </a:r>
          </a:p>
          <a:p>
            <a:pPr eaLnBrk="1" hangingPunct="1">
              <a:spcBef>
                <a:spcPct val="0"/>
              </a:spcBef>
              <a:spcAft>
                <a:spcPts val="300"/>
              </a:spcAft>
              <a:buFontTx/>
              <a:buNone/>
            </a:pPr>
            <a:r>
              <a:rPr lang="en-US" altLang="en-US" sz="1800" b="0" dirty="0">
                <a:solidFill>
                  <a:srgbClr val="50565C"/>
                </a:solidFill>
              </a:rPr>
              <a:t>Aggregate, national economic and GHG impact of suites of city energy actions</a:t>
            </a:r>
          </a:p>
          <a:p>
            <a:pPr eaLnBrk="1" hangingPunct="1">
              <a:lnSpc>
                <a:spcPct val="85000"/>
              </a:lnSpc>
              <a:spcBef>
                <a:spcPct val="0"/>
              </a:spcBef>
              <a:spcAft>
                <a:spcPts val="400"/>
              </a:spcAft>
              <a:buFontTx/>
              <a:buNone/>
            </a:pPr>
            <a:endParaRPr lang="en-US" altLang="en-US" sz="2200" dirty="0">
              <a:solidFill>
                <a:srgbClr val="0079C1"/>
              </a:solidFill>
            </a:endParaRPr>
          </a:p>
          <a:p>
            <a:pPr eaLnBrk="1" hangingPunct="1">
              <a:lnSpc>
                <a:spcPct val="85000"/>
              </a:lnSpc>
              <a:spcBef>
                <a:spcPct val="0"/>
              </a:spcBef>
              <a:spcAft>
                <a:spcPts val="400"/>
              </a:spcAft>
              <a:buFontTx/>
              <a:buNone/>
            </a:pPr>
            <a:r>
              <a:rPr lang="en-US" altLang="en-US" sz="2200" dirty="0" smtClean="0">
                <a:solidFill>
                  <a:srgbClr val="0079C1"/>
                </a:solidFill>
              </a:rPr>
              <a:t>FUNDING </a:t>
            </a:r>
            <a:r>
              <a:rPr lang="en-US" altLang="en-US" sz="2200" dirty="0">
                <a:solidFill>
                  <a:srgbClr val="0079C1"/>
                </a:solidFill>
              </a:rPr>
              <a:t>OPPORTUNITY ANNOUNCEMENT</a:t>
            </a:r>
          </a:p>
          <a:p>
            <a:pPr eaLnBrk="1" hangingPunct="1">
              <a:spcBef>
                <a:spcPct val="0"/>
              </a:spcBef>
              <a:buFontTx/>
              <a:buNone/>
            </a:pPr>
            <a:r>
              <a:rPr lang="en-US" altLang="en-US" sz="1800" b="0" dirty="0" smtClean="0">
                <a:solidFill>
                  <a:srgbClr val="50565C"/>
                </a:solidFill>
              </a:rPr>
              <a:t>Three awardees pursuing innovative </a:t>
            </a:r>
            <a:r>
              <a:rPr lang="en-US" altLang="en-US" sz="1800" b="0" dirty="0">
                <a:solidFill>
                  <a:srgbClr val="50565C"/>
                </a:solidFill>
              </a:rPr>
              <a:t>approaches to </a:t>
            </a:r>
            <a:r>
              <a:rPr lang="en-US" altLang="en-US" sz="1800" b="0" dirty="0" smtClean="0">
                <a:solidFill>
                  <a:srgbClr val="50565C"/>
                </a:solidFill>
              </a:rPr>
              <a:t>incorporating</a:t>
            </a:r>
            <a:r>
              <a:rPr lang="en-US" altLang="en-US" sz="1800" b="0" dirty="0">
                <a:solidFill>
                  <a:srgbClr val="50565C"/>
                </a:solidFill>
              </a:rPr>
              <a:t/>
            </a:r>
            <a:br>
              <a:rPr lang="en-US" altLang="en-US" sz="1800" b="0" dirty="0">
                <a:solidFill>
                  <a:srgbClr val="50565C"/>
                </a:solidFill>
              </a:rPr>
            </a:br>
            <a:r>
              <a:rPr lang="en-US" altLang="en-US" sz="1800" b="0" dirty="0">
                <a:solidFill>
                  <a:srgbClr val="50565C"/>
                </a:solidFill>
              </a:rPr>
              <a:t>energy data in </a:t>
            </a:r>
            <a:r>
              <a:rPr lang="en-US" altLang="en-US" sz="1800" b="0" dirty="0">
                <a:solidFill>
                  <a:srgbClr val="000000"/>
                </a:solidFill>
                <a:hlinkClick r:id="rId3"/>
              </a:rPr>
              <a:t>city decision </a:t>
            </a:r>
            <a:r>
              <a:rPr lang="en-US" altLang="en-US" sz="1800" b="0" dirty="0" smtClean="0">
                <a:solidFill>
                  <a:srgbClr val="000000"/>
                </a:solidFill>
                <a:hlinkClick r:id="rId3"/>
              </a:rPr>
              <a:t>making</a:t>
            </a:r>
            <a:r>
              <a:rPr lang="en-US" altLang="en-US" sz="1800" b="0" dirty="0" smtClean="0">
                <a:solidFill>
                  <a:srgbClr val="000000"/>
                </a:solidFill>
              </a:rPr>
              <a:t> </a:t>
            </a:r>
            <a:r>
              <a:rPr lang="en-US" altLang="en-US" sz="1800" b="0" dirty="0">
                <a:solidFill>
                  <a:srgbClr val="50565C"/>
                </a:solidFill>
              </a:rPr>
              <a:t>recently announced </a:t>
            </a:r>
            <a:endParaRPr lang="en-US" altLang="en-US" sz="1800" b="0" dirty="0">
              <a:solidFill>
                <a:srgbClr val="000000"/>
              </a:solidFill>
            </a:endParaRPr>
          </a:p>
        </p:txBody>
      </p:sp>
      <p:sp>
        <p:nvSpPr>
          <p:cNvPr id="10" name="TextBox 9"/>
          <p:cNvSpPr txBox="1">
            <a:spLocks noChangeArrowheads="1"/>
          </p:cNvSpPr>
          <p:nvPr/>
        </p:nvSpPr>
        <p:spPr bwMode="auto">
          <a:xfrm>
            <a:off x="3400071" y="1174591"/>
            <a:ext cx="2530794" cy="215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b="1">
                <a:solidFill>
                  <a:schemeClr val="tx1"/>
                </a:solidFill>
                <a:latin typeface="Calibri" pitchFamily="34" charset="0"/>
                <a:ea typeface="Geneva" pitchFamily="126"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6"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6"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9pPr>
          </a:lstStyle>
          <a:p>
            <a:pPr eaLnBrk="1" hangingPunct="1">
              <a:lnSpc>
                <a:spcPct val="85000"/>
              </a:lnSpc>
              <a:spcBef>
                <a:spcPct val="0"/>
              </a:spcBef>
              <a:spcAft>
                <a:spcPts val="400"/>
              </a:spcAft>
              <a:buFontTx/>
              <a:buNone/>
            </a:pPr>
            <a:r>
              <a:rPr lang="en-US" altLang="en-US" sz="2200" dirty="0" smtClean="0">
                <a:solidFill>
                  <a:srgbClr val="0079C1"/>
                </a:solidFill>
              </a:rPr>
              <a:t>CITY ENERGY PROFILES</a:t>
            </a:r>
          </a:p>
          <a:p>
            <a:pPr>
              <a:buFont typeface="Arial" pitchFamily="34" charset="0"/>
              <a:buNone/>
            </a:pPr>
            <a:r>
              <a:rPr lang="en-US" sz="1800" b="0" dirty="0" smtClean="0">
                <a:solidFill>
                  <a:srgbClr val="50565C"/>
                </a:solidFill>
              </a:rPr>
              <a:t>Developed new, replicable methodology and generated a publicly available city energy profile for every U.S. city</a:t>
            </a:r>
            <a:endParaRPr lang="en-US" sz="1800" b="0" dirty="0">
              <a:solidFill>
                <a:srgbClr val="50565C"/>
              </a:solidFill>
            </a:endParaRPr>
          </a:p>
        </p:txBody>
      </p:sp>
      <p:pic>
        <p:nvPicPr>
          <p:cNvPr id="11" name="Picture 10"/>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551793" y="3641247"/>
            <a:ext cx="2207665" cy="230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7136"/>
          <a:stretch/>
        </p:blipFill>
        <p:spPr bwMode="auto">
          <a:xfrm>
            <a:off x="478948" y="3432018"/>
            <a:ext cx="2202201" cy="25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273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Cities-LEAP City Energy Profile Coverage</a:t>
            </a:r>
            <a:endParaRPr lang="en-US" dirty="0"/>
          </a:p>
        </p:txBody>
      </p:sp>
      <p:pic>
        <p:nvPicPr>
          <p:cNvPr id="4" name="Picture 3" descr="Cities-LEAP tool infographic_map.jpg"/>
          <p:cNvPicPr>
            <a:picLocks noChangeAspect="1"/>
          </p:cNvPicPr>
          <p:nvPr/>
        </p:nvPicPr>
        <p:blipFill rotWithShape="1">
          <a:blip r:embed="rId2" cstate="email">
            <a:extLst>
              <a:ext uri="{28A0092B-C50C-407E-A947-70E740481C1C}">
                <a14:useLocalDpi xmlns:a14="http://schemas.microsoft.com/office/drawing/2010/main" val="0"/>
              </a:ext>
            </a:extLst>
          </a:blip>
          <a:srcRect l="1517" t="15923" r="1472" b="1320"/>
          <a:stretch/>
        </p:blipFill>
        <p:spPr>
          <a:xfrm>
            <a:off x="1092350" y="1305439"/>
            <a:ext cx="7024795" cy="5070790"/>
          </a:xfrm>
          <a:prstGeom prst="rect">
            <a:avLst/>
          </a:prstGeom>
        </p:spPr>
      </p:pic>
      <p:sp>
        <p:nvSpPr>
          <p:cNvPr id="5" name="TextBox 4"/>
          <p:cNvSpPr txBox="1"/>
          <p:nvPr/>
        </p:nvSpPr>
        <p:spPr>
          <a:xfrm>
            <a:off x="3133703" y="910156"/>
            <a:ext cx="2942087" cy="523220"/>
          </a:xfrm>
          <a:prstGeom prst="rect">
            <a:avLst/>
          </a:prstGeom>
          <a:solidFill>
            <a:schemeClr val="accent1"/>
          </a:solidFill>
        </p:spPr>
        <p:txBody>
          <a:bodyPr wrap="none" rtlCol="0">
            <a:spAutoFit/>
          </a:bodyPr>
          <a:lstStyle/>
          <a:p>
            <a:r>
              <a:rPr lang="en-US" sz="2800" b="1" dirty="0" smtClean="0">
                <a:solidFill>
                  <a:srgbClr val="FFFFFF"/>
                </a:solidFill>
              </a:rPr>
              <a:t>23,400+ U.S. Cities</a:t>
            </a:r>
            <a:endParaRPr lang="en-US" sz="2800" b="1" dirty="0">
              <a:solidFill>
                <a:srgbClr val="FFFFFF"/>
              </a:solidFill>
            </a:endParaRPr>
          </a:p>
        </p:txBody>
      </p:sp>
    </p:spTree>
    <p:extLst>
      <p:ext uri="{BB962C8B-B14F-4D97-AF65-F5344CB8AC3E}">
        <p14:creationId xmlns:p14="http://schemas.microsoft.com/office/powerpoint/2010/main" val="61930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City Energy Profiles: Electricity, Natural Gas</a:t>
            </a:r>
            <a:endParaRPr lang="en-US" dirty="0"/>
          </a:p>
        </p:txBody>
      </p:sp>
      <p:sp>
        <p:nvSpPr>
          <p:cNvPr id="4" name="Rectangle 3"/>
          <p:cNvSpPr/>
          <p:nvPr/>
        </p:nvSpPr>
        <p:spPr>
          <a:xfrm>
            <a:off x="152400" y="973667"/>
            <a:ext cx="1710267" cy="5494866"/>
          </a:xfrm>
          <a:prstGeom prst="rect">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endParaRPr>
          </a:p>
        </p:txBody>
      </p:sp>
      <p:sp>
        <p:nvSpPr>
          <p:cNvPr id="5" name="TextBox 4"/>
          <p:cNvSpPr txBox="1"/>
          <p:nvPr/>
        </p:nvSpPr>
        <p:spPr>
          <a:xfrm>
            <a:off x="204261" y="1155351"/>
            <a:ext cx="1582205" cy="2525819"/>
          </a:xfrm>
          <a:prstGeom prst="rect">
            <a:avLst/>
          </a:prstGeom>
          <a:noFill/>
        </p:spPr>
        <p:txBody>
          <a:bodyPr wrap="square" rtlCol="0">
            <a:spAutoFit/>
          </a:bodyPr>
          <a:lstStyle/>
          <a:p>
            <a:pPr>
              <a:lnSpc>
                <a:spcPct val="110000"/>
              </a:lnSpc>
            </a:pPr>
            <a:r>
              <a:rPr lang="en-US" sz="1600" dirty="0">
                <a:solidFill>
                  <a:srgbClr val="0079C1"/>
                </a:solidFill>
              </a:rPr>
              <a:t>Learning about the energy market in your city and similar cities can lead to more strategic energy decisions toward a clean energy future. </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9236" t="12978" r="18342" b="55184"/>
          <a:stretch/>
        </p:blipFill>
        <p:spPr bwMode="auto">
          <a:xfrm>
            <a:off x="2305936" y="3814237"/>
            <a:ext cx="6541731" cy="276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9236" t="12222" r="18819" b="56329"/>
          <a:stretch/>
        </p:blipFill>
        <p:spPr bwMode="auto">
          <a:xfrm>
            <a:off x="2184402" y="878130"/>
            <a:ext cx="6646334" cy="280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339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City Energy Profiles: Fuel Use, VMT</a:t>
            </a:r>
            <a:endParaRPr lang="en-US" dirty="0"/>
          </a:p>
        </p:txBody>
      </p:sp>
      <p:sp>
        <p:nvSpPr>
          <p:cNvPr id="4" name="TextBox 3"/>
          <p:cNvSpPr txBox="1"/>
          <p:nvPr/>
        </p:nvSpPr>
        <p:spPr>
          <a:xfrm>
            <a:off x="-619334" y="533117"/>
            <a:ext cx="184666" cy="369332"/>
          </a:xfrm>
          <a:prstGeom prst="rect">
            <a:avLst/>
          </a:prstGeom>
          <a:noFill/>
        </p:spPr>
        <p:txBody>
          <a:bodyPr wrap="none" rtlCol="0">
            <a:spAutoFit/>
          </a:bodyPr>
          <a:lstStyle/>
          <a:p>
            <a:endParaRPr lang="en-US">
              <a:solidFill>
                <a:srgbClr val="0079C1"/>
              </a:solidFill>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3748" t="9180" r="2014" b="28516"/>
          <a:stretch/>
        </p:blipFill>
        <p:spPr bwMode="auto">
          <a:xfrm>
            <a:off x="220133" y="1242483"/>
            <a:ext cx="873373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400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City Energy Profiles: Fuel Type, PV Potential</a:t>
            </a:r>
            <a:endParaRPr lang="en-US" dirty="0"/>
          </a:p>
        </p:txBody>
      </p:sp>
      <p:sp>
        <p:nvSpPr>
          <p:cNvPr id="6" name="TextBox 5"/>
          <p:cNvSpPr txBox="1"/>
          <p:nvPr/>
        </p:nvSpPr>
        <p:spPr>
          <a:xfrm>
            <a:off x="506060" y="815354"/>
            <a:ext cx="8009289" cy="413959"/>
          </a:xfrm>
          <a:prstGeom prst="rect">
            <a:avLst/>
          </a:prstGeom>
          <a:noFill/>
        </p:spPr>
        <p:txBody>
          <a:bodyPr wrap="square" rtlCol="0">
            <a:spAutoFit/>
          </a:bodyPr>
          <a:lstStyle/>
          <a:p>
            <a:pPr>
              <a:lnSpc>
                <a:spcPct val="110000"/>
              </a:lnSpc>
            </a:pPr>
            <a:r>
              <a:rPr lang="en-US" sz="2000" dirty="0" smtClean="0">
                <a:solidFill>
                  <a:srgbClr val="FFFFFF">
                    <a:lumMod val="50000"/>
                  </a:srgbClr>
                </a:solidFill>
              </a:rPr>
              <a:t>Light-Duty </a:t>
            </a:r>
            <a:r>
              <a:rPr lang="en-US" sz="2000" dirty="0">
                <a:solidFill>
                  <a:srgbClr val="FFFFFF">
                    <a:lumMod val="50000"/>
                  </a:srgbClr>
                </a:solidFill>
              </a:rPr>
              <a:t>Alternative Fuel and Conventional </a:t>
            </a:r>
            <a:r>
              <a:rPr lang="en-US" sz="2000" dirty="0" smtClean="0">
                <a:solidFill>
                  <a:srgbClr val="FFFFFF">
                    <a:lumMod val="50000"/>
                  </a:srgbClr>
                </a:solidFill>
              </a:rPr>
              <a:t>Vehicle, </a:t>
            </a:r>
            <a:r>
              <a:rPr lang="en-US" sz="1600" dirty="0" smtClean="0">
                <a:solidFill>
                  <a:srgbClr val="FFFFFF">
                    <a:lumMod val="50000"/>
                  </a:srgbClr>
                </a:solidFill>
              </a:rPr>
              <a:t>Oakland</a:t>
            </a:r>
            <a:r>
              <a:rPr lang="en-US" sz="1600" dirty="0">
                <a:solidFill>
                  <a:srgbClr val="FFFFFF">
                    <a:lumMod val="50000"/>
                  </a:srgbClr>
                </a:solidFill>
              </a:rPr>
              <a:t>, </a:t>
            </a:r>
            <a:r>
              <a:rPr lang="en-US" sz="1600" dirty="0" smtClean="0">
                <a:solidFill>
                  <a:srgbClr val="FFFFFF">
                    <a:lumMod val="50000"/>
                  </a:srgbClr>
                </a:solidFill>
              </a:rPr>
              <a:t>CA</a:t>
            </a:r>
            <a:endParaRPr lang="en-US" sz="1600" dirty="0">
              <a:solidFill>
                <a:srgbClr val="FFFFFF">
                  <a:lumMod val="50000"/>
                </a:srgbClr>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8310" y="1653283"/>
            <a:ext cx="6618706" cy="2667906"/>
          </a:xfrm>
          <a:prstGeom prst="rect">
            <a:avLst/>
          </a:prstGeom>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6060" y="4321189"/>
            <a:ext cx="7849659" cy="224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070" t="19968" r="41319" b="74692"/>
          <a:stretch/>
        </p:blipFill>
        <p:spPr bwMode="auto">
          <a:xfrm>
            <a:off x="548394" y="1227815"/>
            <a:ext cx="3422473" cy="5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17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City Energy Profiles: Building Stock Characterization</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1071" y="1254125"/>
            <a:ext cx="9055467"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48668" y="6033254"/>
            <a:ext cx="3804503" cy="369332"/>
          </a:xfrm>
          <a:prstGeom prst="rect">
            <a:avLst/>
          </a:prstGeom>
        </p:spPr>
        <p:txBody>
          <a:bodyPr wrap="none">
            <a:spAutoFit/>
          </a:bodyPr>
          <a:lstStyle/>
          <a:p>
            <a:r>
              <a:rPr lang="en-US" dirty="0">
                <a:solidFill>
                  <a:prstClr val="white"/>
                </a:solidFill>
                <a:hlinkClick r:id="rId3"/>
              </a:rPr>
              <a:t>http://apps1.eere.energy.gov/sled/#/. </a:t>
            </a:r>
            <a:endParaRPr lang="en-US" dirty="0">
              <a:solidFill>
                <a:srgbClr val="0079C1"/>
              </a:solidFill>
            </a:endParaRPr>
          </a:p>
        </p:txBody>
      </p:sp>
    </p:spTree>
    <p:extLst>
      <p:ext uri="{BB962C8B-B14F-4D97-AF65-F5344CB8AC3E}">
        <p14:creationId xmlns:p14="http://schemas.microsoft.com/office/powerpoint/2010/main" val="696147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600" dirty="0" smtClean="0"/>
              <a:t>City Energy Profiles: Greenhouse Gas Emissions Summary</a:t>
            </a:r>
            <a:endParaRPr lang="en-US" sz="2600" dirty="0"/>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3831" t="17535" r="1977" b="38021"/>
          <a:stretch/>
        </p:blipFill>
        <p:spPr bwMode="auto">
          <a:xfrm>
            <a:off x="450847" y="777721"/>
            <a:ext cx="7808357" cy="303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2698" t="47947" r="1611" b="8437"/>
          <a:stretch/>
        </p:blipFill>
        <p:spPr bwMode="auto">
          <a:xfrm>
            <a:off x="418189" y="3810001"/>
            <a:ext cx="7990115" cy="298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276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Local Energy Action Toolbox</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2224" y="1249111"/>
            <a:ext cx="8465442" cy="4508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48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a:solidFill>
                  <a:schemeClr val="accent6">
                    <a:lumMod val="50000"/>
                  </a:schemeClr>
                </a:solidFill>
              </a:rPr>
              <a:t>What is the makeup of low income housing in my jurisdiction? </a:t>
            </a:r>
            <a:r>
              <a:rPr lang="en-US" sz="6600" dirty="0" smtClean="0">
                <a:solidFill>
                  <a:schemeClr val="accent6">
                    <a:lumMod val="50000"/>
                  </a:schemeClr>
                </a:solidFill>
              </a:rPr>
              <a:t>What is the </a:t>
            </a:r>
            <a:r>
              <a:rPr lang="en-US" sz="6600" b="1" dirty="0" smtClean="0">
                <a:solidFill>
                  <a:schemeClr val="accent6">
                    <a:lumMod val="50000"/>
                  </a:schemeClr>
                </a:solidFill>
              </a:rPr>
              <a:t>energy burden</a:t>
            </a:r>
            <a:r>
              <a:rPr lang="en-US" sz="6600" dirty="0" smtClean="0">
                <a:solidFill>
                  <a:schemeClr val="accent6">
                    <a:lumMod val="50000"/>
                  </a:schemeClr>
                </a:solidFill>
              </a:rPr>
              <a:t>?</a:t>
            </a:r>
            <a:endParaRPr lang="en-US" sz="6600" dirty="0"/>
          </a:p>
        </p:txBody>
      </p:sp>
    </p:spTree>
    <p:extLst>
      <p:ext uri="{BB962C8B-B14F-4D97-AF65-F5344CB8AC3E}">
        <p14:creationId xmlns:p14="http://schemas.microsoft.com/office/powerpoint/2010/main" val="1428540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Cities-LEAP Energy Burden Estimates – Carrboro, NC</a:t>
            </a:r>
            <a:endParaRPr lang="en-US" dirty="0"/>
          </a:p>
        </p:txBody>
      </p:sp>
      <p:pic>
        <p:nvPicPr>
          <p:cNvPr id="1028" name="Picture 4"/>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25100" y="752338"/>
            <a:ext cx="7981419" cy="588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64191" y="925314"/>
            <a:ext cx="5096652" cy="369332"/>
          </a:xfrm>
          <a:prstGeom prst="rect">
            <a:avLst/>
          </a:prstGeom>
          <a:noFill/>
        </p:spPr>
        <p:txBody>
          <a:bodyPr wrap="none" rtlCol="0">
            <a:spAutoFit/>
          </a:bodyPr>
          <a:lstStyle/>
          <a:p>
            <a:r>
              <a:rPr lang="en-US" dirty="0" smtClean="0">
                <a:solidFill>
                  <a:srgbClr val="0079C1"/>
                </a:solidFill>
              </a:rPr>
              <a:t>(Preliminary, unpublished analysis. Do not circulate.)</a:t>
            </a:r>
            <a:endParaRPr lang="en-US" dirty="0">
              <a:solidFill>
                <a:srgbClr val="0079C1"/>
              </a:solidFill>
            </a:endParaRPr>
          </a:p>
        </p:txBody>
      </p:sp>
    </p:spTree>
    <p:extLst>
      <p:ext uri="{BB962C8B-B14F-4D97-AF65-F5344CB8AC3E}">
        <p14:creationId xmlns:p14="http://schemas.microsoft.com/office/powerpoint/2010/main" val="3728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5072"/>
            <a:ext cx="8229600" cy="566928"/>
          </a:xfrm>
        </p:spPr>
        <p:txBody>
          <a:bodyPr vert="horz" lIns="91440" tIns="45720" rIns="91440" bIns="45720" rtlCol="0" anchor="ctr">
            <a:noAutofit/>
          </a:bodyPr>
          <a:lstStyle/>
          <a:p>
            <a:r>
              <a:rPr lang="en-US" dirty="0" smtClean="0"/>
              <a:t>Effective Jurisdictional Decision Support</a:t>
            </a:r>
            <a:endParaRPr lang="en-US" dirty="0"/>
          </a:p>
        </p:txBody>
      </p:sp>
      <p:sp>
        <p:nvSpPr>
          <p:cNvPr id="3" name="Content Placeholder 2"/>
          <p:cNvSpPr>
            <a:spLocks noGrp="1"/>
          </p:cNvSpPr>
          <p:nvPr>
            <p:ph idx="1"/>
          </p:nvPr>
        </p:nvSpPr>
        <p:spPr>
          <a:xfrm>
            <a:off x="0" y="1143000"/>
            <a:ext cx="9144000" cy="914400"/>
          </a:xfrm>
        </p:spPr>
        <p:txBody>
          <a:bodyPr>
            <a:normAutofit/>
          </a:bodyPr>
          <a:lstStyle/>
          <a:p>
            <a:pPr marL="0" indent="0" algn="ctr">
              <a:spcBef>
                <a:spcPts val="0"/>
              </a:spcBef>
              <a:buNone/>
            </a:pPr>
            <a:r>
              <a:rPr lang="en-US" sz="2400" dirty="0" smtClean="0">
                <a:ln>
                  <a:solidFill>
                    <a:sysClr val="windowText" lastClr="000000"/>
                  </a:solidFill>
                </a:ln>
              </a:rPr>
              <a:t>Timely, credible, and digestible information to support </a:t>
            </a:r>
          </a:p>
          <a:p>
            <a:pPr marL="0" indent="0" algn="ctr">
              <a:spcBef>
                <a:spcPts val="0"/>
              </a:spcBef>
              <a:buNone/>
            </a:pPr>
            <a:r>
              <a:rPr lang="en-US" sz="2400" dirty="0" smtClean="0">
                <a:ln>
                  <a:solidFill>
                    <a:sysClr val="windowText" lastClr="000000"/>
                  </a:solidFill>
                </a:ln>
              </a:rPr>
              <a:t>activities for state, local, and tribal decision-makers.</a:t>
            </a:r>
            <a:endParaRPr lang="en-US" sz="2400" dirty="0">
              <a:ln>
                <a:solidFill>
                  <a:sysClr val="windowText" lastClr="000000"/>
                </a:solidFill>
              </a:ln>
            </a:endParaRPr>
          </a:p>
        </p:txBody>
      </p:sp>
      <p:pic>
        <p:nvPicPr>
          <p:cNvPr id="1026" name="Picture 1" descr="image002"/>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2000" contrast="20000"/>
                    </a14:imgEffect>
                  </a14:imgLayer>
                </a14:imgProps>
              </a:ext>
              <a:ext uri="{28A0092B-C50C-407E-A947-70E740481C1C}">
                <a14:useLocalDpi xmlns:a14="http://schemas.microsoft.com/office/drawing/2010/main" val="0"/>
              </a:ext>
            </a:extLst>
          </a:blip>
          <a:srcRect/>
          <a:stretch>
            <a:fillRect/>
          </a:stretch>
        </p:blipFill>
        <p:spPr bwMode="auto">
          <a:xfrm>
            <a:off x="1345831" y="2144143"/>
            <a:ext cx="6452339" cy="3266057"/>
          </a:xfrm>
          <a:prstGeom prst="rect">
            <a:avLst/>
          </a:prstGeom>
          <a:solidFill>
            <a:schemeClr val="tx1"/>
          </a:solidFill>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47163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Cities-LEAP: Number of Housing Units by Type, Carrboro, NC</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32" y="844725"/>
            <a:ext cx="8400861" cy="580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6128" y="1272012"/>
            <a:ext cx="5096652" cy="369332"/>
          </a:xfrm>
          <a:prstGeom prst="rect">
            <a:avLst/>
          </a:prstGeom>
          <a:noFill/>
        </p:spPr>
        <p:txBody>
          <a:bodyPr wrap="none" rtlCol="0">
            <a:spAutoFit/>
          </a:bodyPr>
          <a:lstStyle/>
          <a:p>
            <a:r>
              <a:rPr lang="en-US" dirty="0" smtClean="0">
                <a:solidFill>
                  <a:srgbClr val="0079C1"/>
                </a:solidFill>
              </a:rPr>
              <a:t>(Preliminary, unpublished analysis. Do not circulate.)</a:t>
            </a:r>
            <a:endParaRPr lang="en-US" dirty="0">
              <a:solidFill>
                <a:srgbClr val="0079C1"/>
              </a:solidFill>
            </a:endParaRPr>
          </a:p>
        </p:txBody>
      </p:sp>
    </p:spTree>
    <p:extLst>
      <p:ext uri="{BB962C8B-B14F-4D97-AF65-F5344CB8AC3E}">
        <p14:creationId xmlns:p14="http://schemas.microsoft.com/office/powerpoint/2010/main" val="685159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Cities-LEAP: Percentage of Housing Units by Fuel Type, Carrboro, NC</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476" y="905340"/>
            <a:ext cx="7685873" cy="576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69934" y="737858"/>
            <a:ext cx="5096652" cy="369332"/>
          </a:xfrm>
          <a:prstGeom prst="rect">
            <a:avLst/>
          </a:prstGeom>
          <a:noFill/>
        </p:spPr>
        <p:txBody>
          <a:bodyPr wrap="none" rtlCol="0">
            <a:spAutoFit/>
          </a:bodyPr>
          <a:lstStyle/>
          <a:p>
            <a:r>
              <a:rPr lang="en-US" dirty="0" smtClean="0">
                <a:solidFill>
                  <a:srgbClr val="0079C1"/>
                </a:solidFill>
              </a:rPr>
              <a:t>(Preliminary, unpublished analysis. Do not circulate.)</a:t>
            </a:r>
            <a:endParaRPr lang="en-US" dirty="0">
              <a:solidFill>
                <a:srgbClr val="0079C1"/>
              </a:solidFill>
            </a:endParaRPr>
          </a:p>
        </p:txBody>
      </p:sp>
    </p:spTree>
    <p:extLst>
      <p:ext uri="{BB962C8B-B14F-4D97-AF65-F5344CB8AC3E}">
        <p14:creationId xmlns:p14="http://schemas.microsoft.com/office/powerpoint/2010/main" val="3550081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Cities-LEAP: Avg. Monthly Energy Expenditures by Heating Fuel Type, Carrboro, NC</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123" y="895239"/>
            <a:ext cx="8329188" cy="576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87240" y="6165410"/>
            <a:ext cx="5278170" cy="39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9C1"/>
              </a:solidFill>
            </a:endParaRPr>
          </a:p>
        </p:txBody>
      </p:sp>
      <p:sp>
        <p:nvSpPr>
          <p:cNvPr id="6" name="TextBox 5"/>
          <p:cNvSpPr txBox="1"/>
          <p:nvPr/>
        </p:nvSpPr>
        <p:spPr>
          <a:xfrm>
            <a:off x="2209047" y="792178"/>
            <a:ext cx="5096652" cy="369332"/>
          </a:xfrm>
          <a:prstGeom prst="rect">
            <a:avLst/>
          </a:prstGeom>
          <a:noFill/>
        </p:spPr>
        <p:txBody>
          <a:bodyPr wrap="none" rtlCol="0">
            <a:spAutoFit/>
          </a:bodyPr>
          <a:lstStyle/>
          <a:p>
            <a:r>
              <a:rPr lang="en-US" dirty="0" smtClean="0">
                <a:solidFill>
                  <a:srgbClr val="0079C1"/>
                </a:solidFill>
              </a:rPr>
              <a:t>(Preliminary, unpublished analysis. Do not circulate.)</a:t>
            </a:r>
            <a:endParaRPr lang="en-US" dirty="0">
              <a:solidFill>
                <a:srgbClr val="0079C1"/>
              </a:solidFill>
            </a:endParaRPr>
          </a:p>
        </p:txBody>
      </p:sp>
    </p:spTree>
    <p:extLst>
      <p:ext uri="{BB962C8B-B14F-4D97-AF65-F5344CB8AC3E}">
        <p14:creationId xmlns:p14="http://schemas.microsoft.com/office/powerpoint/2010/main" val="3930906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85" y="888455"/>
            <a:ext cx="8178470" cy="577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n-US" dirty="0" smtClean="0"/>
              <a:t>Cities-LEAP: Number of Housing Units by Housing Type, CT</a:t>
            </a:r>
            <a:endParaRPr lang="en-US" dirty="0"/>
          </a:p>
        </p:txBody>
      </p:sp>
      <p:sp>
        <p:nvSpPr>
          <p:cNvPr id="8" name="TextBox 7"/>
          <p:cNvSpPr txBox="1"/>
          <p:nvPr/>
        </p:nvSpPr>
        <p:spPr>
          <a:xfrm>
            <a:off x="2044694" y="792178"/>
            <a:ext cx="5096652" cy="369332"/>
          </a:xfrm>
          <a:prstGeom prst="rect">
            <a:avLst/>
          </a:prstGeom>
          <a:noFill/>
        </p:spPr>
        <p:txBody>
          <a:bodyPr wrap="none" rtlCol="0">
            <a:spAutoFit/>
          </a:bodyPr>
          <a:lstStyle/>
          <a:p>
            <a:r>
              <a:rPr lang="en-US" dirty="0" smtClean="0">
                <a:solidFill>
                  <a:srgbClr val="0079C1"/>
                </a:solidFill>
              </a:rPr>
              <a:t>(Preliminary, unpublished analysis. Do not circulate.)</a:t>
            </a:r>
            <a:endParaRPr lang="en-US" dirty="0">
              <a:solidFill>
                <a:srgbClr val="0079C1"/>
              </a:solidFill>
            </a:endParaRPr>
          </a:p>
        </p:txBody>
      </p:sp>
    </p:spTree>
    <p:extLst>
      <p:ext uri="{BB962C8B-B14F-4D97-AF65-F5344CB8AC3E}">
        <p14:creationId xmlns:p14="http://schemas.microsoft.com/office/powerpoint/2010/main" val="811198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Cities-LEAP: Average Annual Energy Expenditures ($/</a:t>
            </a:r>
            <a:r>
              <a:rPr lang="en-US" dirty="0" err="1" smtClean="0"/>
              <a:t>yr</a:t>
            </a:r>
            <a:r>
              <a:rPr lang="en-US" dirty="0" smtClean="0"/>
              <a:t>), CT</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759" y="769962"/>
            <a:ext cx="8172230" cy="587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63780" y="769962"/>
            <a:ext cx="5096652" cy="369332"/>
          </a:xfrm>
          <a:prstGeom prst="rect">
            <a:avLst/>
          </a:prstGeom>
          <a:noFill/>
        </p:spPr>
        <p:txBody>
          <a:bodyPr wrap="none" rtlCol="0">
            <a:spAutoFit/>
          </a:bodyPr>
          <a:lstStyle/>
          <a:p>
            <a:r>
              <a:rPr lang="en-US" dirty="0" smtClean="0">
                <a:solidFill>
                  <a:srgbClr val="0079C1"/>
                </a:solidFill>
              </a:rPr>
              <a:t>(Preliminary, unpublished analysis. Do not circulate.)</a:t>
            </a:r>
            <a:endParaRPr lang="en-US" dirty="0">
              <a:solidFill>
                <a:srgbClr val="0079C1"/>
              </a:solidFill>
            </a:endParaRPr>
          </a:p>
        </p:txBody>
      </p:sp>
    </p:spTree>
    <p:extLst>
      <p:ext uri="{BB962C8B-B14F-4D97-AF65-F5344CB8AC3E}">
        <p14:creationId xmlns:p14="http://schemas.microsoft.com/office/powerpoint/2010/main" val="408244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smtClean="0">
                <a:solidFill>
                  <a:schemeClr val="accent6">
                    <a:lumMod val="50000"/>
                  </a:schemeClr>
                </a:solidFill>
              </a:rPr>
              <a:t>Is </a:t>
            </a:r>
            <a:r>
              <a:rPr lang="en-US" sz="6600" b="1" dirty="0" smtClean="0">
                <a:solidFill>
                  <a:schemeClr val="accent6">
                    <a:lumMod val="50000"/>
                  </a:schemeClr>
                </a:solidFill>
              </a:rPr>
              <a:t>Solar Tech Affordable </a:t>
            </a:r>
            <a:r>
              <a:rPr lang="en-US" sz="6600" dirty="0" smtClean="0">
                <a:solidFill>
                  <a:schemeClr val="accent6">
                    <a:lumMod val="50000"/>
                  </a:schemeClr>
                </a:solidFill>
              </a:rPr>
              <a:t>for my Jurisdiction? What is the Savings to Investment Ratio for my people? </a:t>
            </a:r>
            <a:endParaRPr lang="en-US" sz="6600" dirty="0"/>
          </a:p>
        </p:txBody>
      </p:sp>
    </p:spTree>
    <p:extLst>
      <p:ext uri="{BB962C8B-B14F-4D97-AF65-F5344CB8AC3E}">
        <p14:creationId xmlns:p14="http://schemas.microsoft.com/office/powerpoint/2010/main" val="3202747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4288" y="3533274"/>
            <a:ext cx="2572060" cy="1636307"/>
          </a:xfrm>
        </p:spPr>
        <p:txBody>
          <a:bodyPr>
            <a:normAutofit/>
          </a:bodyPr>
          <a:lstStyle/>
          <a:p>
            <a:pPr marL="0" indent="0">
              <a:buNone/>
            </a:pPr>
            <a:r>
              <a:rPr lang="en-US" sz="2000" dirty="0" smtClean="0"/>
              <a:t>Savings to Investment Ratio for PV Systems</a:t>
            </a:r>
            <a:endParaRPr lang="en-US" sz="2000" dirty="0"/>
          </a:p>
        </p:txBody>
      </p:sp>
      <p:sp>
        <p:nvSpPr>
          <p:cNvPr id="3" name="Title 2"/>
          <p:cNvSpPr>
            <a:spLocks noGrp="1"/>
          </p:cNvSpPr>
          <p:nvPr>
            <p:ph type="title"/>
          </p:nvPr>
        </p:nvSpPr>
        <p:spPr/>
        <p:txBody>
          <a:bodyPr/>
          <a:lstStyle/>
          <a:p>
            <a:r>
              <a:rPr lang="en-US" dirty="0" smtClean="0"/>
              <a:t>What is an SIR?</a:t>
            </a:r>
            <a:endParaRPr lang="en-US" dirty="0"/>
          </a:p>
        </p:txBody>
      </p:sp>
      <p:sp>
        <p:nvSpPr>
          <p:cNvPr id="5" name="Equal 4"/>
          <p:cNvSpPr/>
          <p:nvPr/>
        </p:nvSpPr>
        <p:spPr>
          <a:xfrm>
            <a:off x="3016033" y="3502109"/>
            <a:ext cx="914400" cy="9144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4B545D"/>
              </a:solidFill>
            </a:endParaRPr>
          </a:p>
        </p:txBody>
      </p:sp>
      <p:sp>
        <p:nvSpPr>
          <p:cNvPr id="6" name="Text Placeholder 1"/>
          <p:cNvSpPr txBox="1">
            <a:spLocks/>
          </p:cNvSpPr>
          <p:nvPr/>
        </p:nvSpPr>
        <p:spPr>
          <a:xfrm>
            <a:off x="4124859" y="2928281"/>
            <a:ext cx="4418222" cy="14340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solidFill>
                  <a:srgbClr val="4B545D"/>
                </a:solidFill>
              </a:rPr>
              <a:t>Lifetime Present Value of: </a:t>
            </a:r>
            <a:r>
              <a:rPr lang="en-US" sz="2000" b="1" dirty="0" smtClean="0">
                <a:solidFill>
                  <a:srgbClr val="4B545D"/>
                </a:solidFill>
              </a:rPr>
              <a:t>1)</a:t>
            </a:r>
            <a:r>
              <a:rPr lang="en-US" sz="2000" dirty="0" smtClean="0">
                <a:solidFill>
                  <a:srgbClr val="4B545D"/>
                </a:solidFill>
              </a:rPr>
              <a:t> Electricity </a:t>
            </a:r>
            <a:r>
              <a:rPr lang="en-US" sz="2000" dirty="0">
                <a:solidFill>
                  <a:srgbClr val="4B545D"/>
                </a:solidFill>
              </a:rPr>
              <a:t>b</a:t>
            </a:r>
            <a:r>
              <a:rPr lang="en-US" sz="2000" dirty="0" smtClean="0">
                <a:solidFill>
                  <a:srgbClr val="4B545D"/>
                </a:solidFill>
              </a:rPr>
              <a:t>ill savings  </a:t>
            </a:r>
            <a:r>
              <a:rPr lang="en-US" sz="2000" b="1" dirty="0" smtClean="0">
                <a:solidFill>
                  <a:srgbClr val="4B545D"/>
                </a:solidFill>
              </a:rPr>
              <a:t>2)</a:t>
            </a:r>
            <a:r>
              <a:rPr lang="en-US" sz="2000" dirty="0" smtClean="0">
                <a:solidFill>
                  <a:srgbClr val="4B545D"/>
                </a:solidFill>
              </a:rPr>
              <a:t>  O&amp;M costs, </a:t>
            </a:r>
            <a:r>
              <a:rPr lang="en-US" sz="2000" b="1" dirty="0" smtClean="0">
                <a:solidFill>
                  <a:srgbClr val="4B545D"/>
                </a:solidFill>
              </a:rPr>
              <a:t>3) </a:t>
            </a:r>
            <a:r>
              <a:rPr lang="en-US" sz="2000" dirty="0" smtClean="0">
                <a:solidFill>
                  <a:srgbClr val="4B545D"/>
                </a:solidFill>
              </a:rPr>
              <a:t>State incentives, if any ($/kWh) </a:t>
            </a:r>
            <a:endParaRPr lang="en-US" sz="2000" dirty="0">
              <a:solidFill>
                <a:srgbClr val="4B545D"/>
              </a:solidFill>
            </a:endParaRPr>
          </a:p>
        </p:txBody>
      </p:sp>
      <p:sp>
        <p:nvSpPr>
          <p:cNvPr id="7" name="Text Placeholder 1"/>
          <p:cNvSpPr txBox="1">
            <a:spLocks/>
          </p:cNvSpPr>
          <p:nvPr/>
        </p:nvSpPr>
        <p:spPr>
          <a:xfrm>
            <a:off x="4124859" y="3994118"/>
            <a:ext cx="4414227" cy="17680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rgbClr val="4B545D"/>
                </a:solidFill>
              </a:rPr>
              <a:t>1)</a:t>
            </a:r>
            <a:r>
              <a:rPr lang="en-US" sz="2000" dirty="0" smtClean="0">
                <a:solidFill>
                  <a:srgbClr val="4B545D"/>
                </a:solidFill>
              </a:rPr>
              <a:t> Upfront PV system investment </a:t>
            </a:r>
            <a:r>
              <a:rPr lang="en-US" sz="2000" b="1" dirty="0" smtClean="0">
                <a:solidFill>
                  <a:srgbClr val="4B545D"/>
                </a:solidFill>
              </a:rPr>
              <a:t>2)</a:t>
            </a:r>
            <a:r>
              <a:rPr lang="en-US" sz="2000" dirty="0" smtClean="0">
                <a:solidFill>
                  <a:srgbClr val="4B545D"/>
                </a:solidFill>
              </a:rPr>
              <a:t> tax credit, if any, </a:t>
            </a:r>
            <a:r>
              <a:rPr lang="en-US" sz="2000" b="1" dirty="0" smtClean="0">
                <a:solidFill>
                  <a:srgbClr val="4B545D"/>
                </a:solidFill>
              </a:rPr>
              <a:t>3) </a:t>
            </a:r>
            <a:r>
              <a:rPr lang="en-US" sz="2000" dirty="0" smtClean="0">
                <a:solidFill>
                  <a:srgbClr val="4B545D"/>
                </a:solidFill>
              </a:rPr>
              <a:t>state grant</a:t>
            </a:r>
            <a:endParaRPr lang="en-US" sz="2000" b="1" dirty="0">
              <a:solidFill>
                <a:srgbClr val="4B545D"/>
              </a:solidFill>
            </a:endParaRPr>
          </a:p>
        </p:txBody>
      </p:sp>
      <p:cxnSp>
        <p:nvCxnSpPr>
          <p:cNvPr id="9" name="Straight Connector 8"/>
          <p:cNvCxnSpPr/>
          <p:nvPr/>
        </p:nvCxnSpPr>
        <p:spPr>
          <a:xfrm flipV="1">
            <a:off x="4124859" y="3954267"/>
            <a:ext cx="4418222" cy="1323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Placeholder 1"/>
          <p:cNvSpPr txBox="1">
            <a:spLocks/>
          </p:cNvSpPr>
          <p:nvPr/>
        </p:nvSpPr>
        <p:spPr>
          <a:xfrm>
            <a:off x="413657" y="1085004"/>
            <a:ext cx="8244481" cy="1067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solidFill>
                  <a:srgbClr val="4B545D"/>
                </a:solidFill>
              </a:rPr>
              <a:t>Savings </a:t>
            </a:r>
            <a:r>
              <a:rPr lang="en-US" sz="2000" b="1" dirty="0">
                <a:solidFill>
                  <a:srgbClr val="4B545D"/>
                </a:solidFill>
              </a:rPr>
              <a:t>to Investment Ratio (SIR) </a:t>
            </a:r>
            <a:r>
              <a:rPr lang="en-US" sz="2000" b="1" dirty="0" smtClean="0">
                <a:solidFill>
                  <a:srgbClr val="4B545D"/>
                </a:solidFill>
              </a:rPr>
              <a:t>calculates whether a PV system owner recovers its investment through electricity savings and federal and state incentives</a:t>
            </a:r>
          </a:p>
          <a:p>
            <a:r>
              <a:rPr lang="en-US" sz="2000" b="1" dirty="0" smtClean="0">
                <a:solidFill>
                  <a:srgbClr val="4B545D"/>
                </a:solidFill>
              </a:rPr>
              <a:t>NREL has built an analysis tool to calculate the SIR for a residential PV system in all 50 states using the following formula:</a:t>
            </a:r>
            <a:endParaRPr lang="en-US" sz="2000" b="1" dirty="0">
              <a:solidFill>
                <a:srgbClr val="4B545D"/>
              </a:solidFill>
            </a:endParaRPr>
          </a:p>
        </p:txBody>
      </p:sp>
      <p:sp>
        <p:nvSpPr>
          <p:cNvPr id="10" name="Slide Number Placeholder 2"/>
          <p:cNvSpPr>
            <a:spLocks noGrp="1"/>
          </p:cNvSpPr>
          <p:nvPr>
            <p:ph type="sldNum" sz="quarter" idx="4"/>
          </p:nvPr>
        </p:nvSpPr>
        <p:spPr>
          <a:xfrm>
            <a:off x="8686800" y="6308511"/>
            <a:ext cx="457200" cy="365125"/>
          </a:xfrm>
          <a:prstGeom prst="rect">
            <a:avLst/>
          </a:prstGeom>
        </p:spPr>
        <p:txBody>
          <a:bodyPr anchor="ctr"/>
          <a:lstStyle/>
          <a:p>
            <a:fld id="{27537EE1-6FBD-BC4E-9F2D-4B8DCA5BB3F0}" type="slidenum">
              <a:rPr>
                <a:solidFill>
                  <a:srgbClr val="000000"/>
                </a:solidFill>
                <a:latin typeface="Arial" panose="020B0604020202020204" pitchFamily="34" charset="0"/>
                <a:cs typeface="Arial" panose="020B0604020202020204" pitchFamily="34" charset="0"/>
              </a:rPr>
              <a:pPr/>
              <a:t>46</a:t>
            </a:fld>
            <a:endParaRPr dirty="0">
              <a:solidFill>
                <a:srgbClr val="000000"/>
              </a:solidFill>
              <a:latin typeface="Arial" panose="020B0604020202020204" pitchFamily="34" charset="0"/>
              <a:cs typeface="Arial" panose="020B0604020202020204" pitchFamily="34" charset="0"/>
            </a:endParaRPr>
          </a:p>
        </p:txBody>
      </p:sp>
      <p:sp>
        <p:nvSpPr>
          <p:cNvPr id="11" name="Text Placeholder 1"/>
          <p:cNvSpPr txBox="1">
            <a:spLocks/>
          </p:cNvSpPr>
          <p:nvPr/>
        </p:nvSpPr>
        <p:spPr>
          <a:xfrm>
            <a:off x="413657" y="5112820"/>
            <a:ext cx="8244481" cy="1067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solidFill>
                  <a:srgbClr val="4B545D"/>
                </a:solidFill>
              </a:rPr>
              <a:t>The tool is designed to allow stakeholders the ability to explore the cost-effectiveness of solar in their communities</a:t>
            </a:r>
            <a:endParaRPr lang="en-US" sz="2000" b="1" dirty="0">
              <a:solidFill>
                <a:srgbClr val="4B545D"/>
              </a:solidFill>
            </a:endParaRPr>
          </a:p>
        </p:txBody>
      </p:sp>
    </p:spTree>
    <p:extLst>
      <p:ext uri="{BB962C8B-B14F-4D97-AF65-F5344CB8AC3E}">
        <p14:creationId xmlns:p14="http://schemas.microsoft.com/office/powerpoint/2010/main" val="2537065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is the Electricity Savings Calculation made?</a:t>
            </a:r>
            <a:endParaRPr lang="en-US" dirty="0"/>
          </a:p>
        </p:txBody>
      </p:sp>
      <p:sp>
        <p:nvSpPr>
          <p:cNvPr id="6" name="Text Placeholder 1"/>
          <p:cNvSpPr txBox="1">
            <a:spLocks/>
          </p:cNvSpPr>
          <p:nvPr/>
        </p:nvSpPr>
        <p:spPr>
          <a:xfrm>
            <a:off x="4538375" y="1476905"/>
            <a:ext cx="4179011" cy="1067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4B545D"/>
              </a:solidFill>
            </a:endParaRPr>
          </a:p>
        </p:txBody>
      </p:sp>
      <p:sp>
        <p:nvSpPr>
          <p:cNvPr id="4" name="Text Placeholder 3"/>
          <p:cNvSpPr>
            <a:spLocks noGrp="1"/>
          </p:cNvSpPr>
          <p:nvPr>
            <p:ph type="body" sz="quarter" idx="10"/>
          </p:nvPr>
        </p:nvSpPr>
        <p:spPr>
          <a:xfrm>
            <a:off x="205865" y="2418400"/>
            <a:ext cx="1791596" cy="2804719"/>
          </a:xfrm>
        </p:spPr>
        <p:txBody>
          <a:bodyPr anchor="ctr">
            <a:normAutofit/>
          </a:bodyPr>
          <a:lstStyle/>
          <a:p>
            <a:pPr marL="0" indent="0">
              <a:buNone/>
            </a:pPr>
            <a:r>
              <a:rPr lang="en-US" sz="2800" dirty="0" smtClean="0"/>
              <a:t>Savings </a:t>
            </a:r>
            <a:r>
              <a:rPr lang="en-US" sz="2800" dirty="0"/>
              <a:t>on your Electricity </a:t>
            </a:r>
            <a:r>
              <a:rPr lang="en-US" sz="2800" dirty="0" smtClean="0"/>
              <a:t>Bill</a:t>
            </a:r>
            <a:endParaRPr lang="en-US" sz="2800" dirty="0"/>
          </a:p>
        </p:txBody>
      </p:sp>
      <p:sp>
        <p:nvSpPr>
          <p:cNvPr id="10" name="Equal 9"/>
          <p:cNvSpPr/>
          <p:nvPr/>
        </p:nvSpPr>
        <p:spPr>
          <a:xfrm>
            <a:off x="1812278" y="3212198"/>
            <a:ext cx="914400" cy="9144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545D"/>
              </a:solidFill>
            </a:endParaRPr>
          </a:p>
        </p:txBody>
      </p:sp>
      <p:sp>
        <p:nvSpPr>
          <p:cNvPr id="11" name="TextBox 10"/>
          <p:cNvSpPr txBox="1"/>
          <p:nvPr/>
        </p:nvSpPr>
        <p:spPr>
          <a:xfrm>
            <a:off x="4246255" y="1346780"/>
            <a:ext cx="4299168" cy="440120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smtClean="0">
                <a:solidFill>
                  <a:srgbClr val="FFFFFF"/>
                </a:solidFill>
              </a:rPr>
              <a:t>State Average Annual Electricity Production of Residential PV System </a:t>
            </a:r>
            <a:endParaRPr lang="en-US" sz="2800" dirty="0">
              <a:solidFill>
                <a:srgbClr val="FFFFFF"/>
              </a:solidFill>
            </a:endParaRPr>
          </a:p>
          <a:p>
            <a:r>
              <a:rPr lang="en-US" sz="2800" dirty="0" smtClean="0">
                <a:solidFill>
                  <a:srgbClr val="FFFFFF"/>
                </a:solidFill>
              </a:rPr>
              <a:t>X </a:t>
            </a:r>
          </a:p>
          <a:p>
            <a:r>
              <a:rPr lang="en-US" sz="2800" dirty="0" smtClean="0">
                <a:solidFill>
                  <a:srgbClr val="FFFFFF"/>
                </a:solidFill>
              </a:rPr>
              <a:t>Average State Residential Electricity Rate)</a:t>
            </a:r>
          </a:p>
          <a:p>
            <a:endParaRPr lang="en-US" sz="2800" dirty="0" smtClean="0">
              <a:solidFill>
                <a:srgbClr val="FFFFFF"/>
              </a:solidFill>
            </a:endParaRPr>
          </a:p>
          <a:p>
            <a:r>
              <a:rPr lang="en-US" sz="2800" dirty="0" smtClean="0">
                <a:solidFill>
                  <a:srgbClr val="FFFFFF"/>
                </a:solidFill>
              </a:rPr>
              <a:t>–  Annual O&amp;M Costs</a:t>
            </a:r>
          </a:p>
          <a:p>
            <a:endParaRPr lang="en-US" sz="2800" dirty="0">
              <a:solidFill>
                <a:srgbClr val="FFFFFF"/>
              </a:solidFill>
            </a:endParaRPr>
          </a:p>
          <a:p>
            <a:r>
              <a:rPr lang="en-US" sz="2800" dirty="0" smtClean="0">
                <a:solidFill>
                  <a:srgbClr val="FFFFFF"/>
                </a:solidFill>
              </a:rPr>
              <a:t>+ Annual State Incentives</a:t>
            </a:r>
            <a:endParaRPr lang="en-US" sz="2800" dirty="0">
              <a:solidFill>
                <a:srgbClr val="FFFFFF"/>
              </a:solidFill>
            </a:endParaRPr>
          </a:p>
        </p:txBody>
      </p:sp>
      <p:sp>
        <p:nvSpPr>
          <p:cNvPr id="15" name="TextBox 14"/>
          <p:cNvSpPr txBox="1"/>
          <p:nvPr/>
        </p:nvSpPr>
        <p:spPr>
          <a:xfrm>
            <a:off x="2579496" y="2286102"/>
            <a:ext cx="1854356" cy="2400657"/>
          </a:xfrm>
          <a:prstGeom prst="rect">
            <a:avLst/>
          </a:prstGeom>
          <a:noFill/>
        </p:spPr>
        <p:txBody>
          <a:bodyPr wrap="square" rtlCol="0">
            <a:spAutoFit/>
          </a:bodyPr>
          <a:lstStyle/>
          <a:p>
            <a:r>
              <a:rPr lang="en-US" sz="15000" dirty="0" err="1" smtClean="0">
                <a:solidFill>
                  <a:srgbClr val="F18F25"/>
                </a:solidFill>
              </a:rPr>
              <a:t>Σ</a:t>
            </a:r>
            <a:r>
              <a:rPr lang="en-US" sz="15000" dirty="0" smtClean="0">
                <a:solidFill>
                  <a:srgbClr val="F18F25"/>
                </a:solidFill>
              </a:rPr>
              <a:t>(</a:t>
            </a:r>
            <a:endParaRPr lang="en-US" sz="15000" dirty="0">
              <a:solidFill>
                <a:srgbClr val="F18F25"/>
              </a:solidFill>
            </a:endParaRPr>
          </a:p>
        </p:txBody>
      </p:sp>
      <p:sp>
        <p:nvSpPr>
          <p:cNvPr id="16" name="TextBox 15"/>
          <p:cNvSpPr txBox="1"/>
          <p:nvPr/>
        </p:nvSpPr>
        <p:spPr>
          <a:xfrm>
            <a:off x="8439593" y="2226818"/>
            <a:ext cx="1146923" cy="2400657"/>
          </a:xfrm>
          <a:prstGeom prst="rect">
            <a:avLst/>
          </a:prstGeom>
          <a:noFill/>
        </p:spPr>
        <p:txBody>
          <a:bodyPr wrap="square" rtlCol="0">
            <a:spAutoFit/>
          </a:bodyPr>
          <a:lstStyle/>
          <a:p>
            <a:r>
              <a:rPr lang="en-US" sz="15000" dirty="0">
                <a:solidFill>
                  <a:srgbClr val="F18F25"/>
                </a:solidFill>
              </a:rPr>
              <a:t>)</a:t>
            </a:r>
          </a:p>
        </p:txBody>
      </p:sp>
      <p:sp>
        <p:nvSpPr>
          <p:cNvPr id="9" name="Slide Number Placeholder 2"/>
          <p:cNvSpPr>
            <a:spLocks noGrp="1"/>
          </p:cNvSpPr>
          <p:nvPr>
            <p:ph type="sldNum" sz="quarter" idx="4"/>
          </p:nvPr>
        </p:nvSpPr>
        <p:spPr>
          <a:xfrm>
            <a:off x="8686800" y="6308511"/>
            <a:ext cx="457200" cy="365125"/>
          </a:xfrm>
          <a:prstGeom prst="rect">
            <a:avLst/>
          </a:prstGeom>
        </p:spPr>
        <p:txBody>
          <a:bodyPr anchor="ctr"/>
          <a:lstStyle/>
          <a:p>
            <a:fld id="{27537EE1-6FBD-BC4E-9F2D-4B8DCA5BB3F0}" type="slidenum">
              <a:rPr>
                <a:solidFill>
                  <a:srgbClr val="000000"/>
                </a:solidFill>
                <a:latin typeface="Arial" panose="020B0604020202020204" pitchFamily="34" charset="0"/>
                <a:cs typeface="Arial" panose="020B0604020202020204" pitchFamily="34" charset="0"/>
              </a:rPr>
              <a:pPr/>
              <a:t>47</a:t>
            </a:fld>
            <a:endParaRP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127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Default Assumptions</a:t>
            </a:r>
            <a:endParaRPr lang="en-US" dirty="0"/>
          </a:p>
        </p:txBody>
      </p:sp>
      <p:sp>
        <p:nvSpPr>
          <p:cNvPr id="6" name="Text Placeholder 1"/>
          <p:cNvSpPr txBox="1">
            <a:spLocks/>
          </p:cNvSpPr>
          <p:nvPr/>
        </p:nvSpPr>
        <p:spPr>
          <a:xfrm>
            <a:off x="4326727" y="1095895"/>
            <a:ext cx="4179011" cy="1067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4B545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87550305"/>
              </p:ext>
            </p:extLst>
          </p:nvPr>
        </p:nvGraphicFramePr>
        <p:xfrm>
          <a:off x="457200" y="1150994"/>
          <a:ext cx="7612008" cy="4931466"/>
        </p:xfrm>
        <a:graphic>
          <a:graphicData uri="http://schemas.openxmlformats.org/drawingml/2006/table">
            <a:tbl>
              <a:tblPr/>
              <a:tblGrid>
                <a:gridCol w="1522401"/>
                <a:gridCol w="6089607"/>
              </a:tblGrid>
              <a:tr h="539469">
                <a:tc>
                  <a:txBody>
                    <a:bodyPr/>
                    <a:lstStyle/>
                    <a:p>
                      <a:pPr algn="l" fontAlgn="b"/>
                      <a:r>
                        <a:rPr lang="en-US" sz="1800" b="0" i="0" u="none" strike="noStrike" dirty="0" smtClean="0">
                          <a:solidFill>
                            <a:schemeClr val="bg1"/>
                          </a:solidFill>
                          <a:effectLst/>
                          <a:latin typeface="+mn-lt"/>
                        </a:rPr>
                        <a:t>Category</a:t>
                      </a:r>
                    </a:p>
                    <a:p>
                      <a:pPr algn="l" fontAlgn="b"/>
                      <a:endParaRPr lang="en-US" sz="900" b="0" i="0" u="none" strike="noStrike" dirty="0">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6525"/>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bg1"/>
                          </a:solidFill>
                          <a:effectLst/>
                          <a:latin typeface="+mn-lt"/>
                        </a:rPr>
                        <a:t>Assumptions</a:t>
                      </a:r>
                    </a:p>
                    <a:p>
                      <a:pPr algn="l" fontAlgn="b"/>
                      <a:endParaRPr lang="en-US" sz="900" b="0" i="0" u="none" strike="noStrike" dirty="0">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6525"/>
                    </a:solidFill>
                  </a:tcPr>
                </a:tc>
              </a:tr>
              <a:tr h="539469">
                <a:tc>
                  <a:txBody>
                    <a:bodyPr/>
                    <a:lstStyle/>
                    <a:p>
                      <a:pPr algn="l" fontAlgn="b"/>
                      <a:r>
                        <a:rPr lang="en-US" sz="1600" b="0" i="0" u="none" strike="noStrike" dirty="0">
                          <a:effectLst/>
                          <a:latin typeface="+mn-lt"/>
                        </a:rPr>
                        <a:t>Net Metering Credits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effectLst/>
                          <a:latin typeface="+mn-lt"/>
                        </a:rPr>
                        <a:t>Assumes customers receive full net-metering credit at the state residential average electricity </a:t>
                      </a:r>
                      <a:r>
                        <a:rPr lang="en-US" sz="1600" b="0" i="0" u="none" strike="noStrike" dirty="0" smtClean="0">
                          <a:effectLst/>
                          <a:latin typeface="+mn-lt"/>
                        </a:rPr>
                        <a:t>prices from </a:t>
                      </a:r>
                      <a:r>
                        <a:rPr lang="en-US" sz="1600" b="0" i="0" u="none" strike="noStrike" dirty="0">
                          <a:effectLst/>
                          <a:latin typeface="+mn-lt"/>
                        </a:rPr>
                        <a:t>EIA.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99115">
                <a:tc>
                  <a:txBody>
                    <a:bodyPr/>
                    <a:lstStyle/>
                    <a:p>
                      <a:pPr algn="l" fontAlgn="b"/>
                      <a:r>
                        <a:rPr lang="en-US" sz="1600" b="0" i="0" u="none" strike="noStrike" dirty="0">
                          <a:effectLst/>
                          <a:latin typeface="+mn-lt"/>
                        </a:rPr>
                        <a:t>System Costs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effectLst/>
                          <a:latin typeface="+mn-lt"/>
                        </a:rPr>
                        <a:t>Default residential PV system price range of residential of $2/W-$4/W </a:t>
                      </a:r>
                      <a:r>
                        <a:rPr lang="en-US" sz="1600" b="0" i="0" u="none" strike="noStrike" dirty="0" smtClean="0">
                          <a:effectLst/>
                          <a:latin typeface="+mn-lt"/>
                        </a:rPr>
                        <a:t>based </a:t>
                      </a:r>
                      <a:r>
                        <a:rPr lang="en-US" sz="1600" b="0" i="0" u="none" strike="noStrike" dirty="0">
                          <a:effectLst/>
                          <a:latin typeface="+mn-lt"/>
                        </a:rPr>
                        <a:t>on costs reported in both the NREL Benchmark Report and the GTM report for distributed PV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9646">
                <a:tc>
                  <a:txBody>
                    <a:bodyPr/>
                    <a:lstStyle/>
                    <a:p>
                      <a:pPr algn="l" fontAlgn="b"/>
                      <a:r>
                        <a:rPr lang="en-US" sz="1600" b="0" i="0" u="none" strike="noStrike" dirty="0">
                          <a:effectLst/>
                          <a:latin typeface="+mn-lt"/>
                        </a:rPr>
                        <a:t>System Lifetime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effectLst/>
                          <a:latin typeface="+mn-lt"/>
                        </a:rPr>
                        <a:t>PV system useful life is estimated to have a range between 25 - 40 years based on research from NREL.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9292">
                <a:tc>
                  <a:txBody>
                    <a:bodyPr/>
                    <a:lstStyle/>
                    <a:p>
                      <a:pPr algn="l" fontAlgn="b"/>
                      <a:r>
                        <a:rPr lang="en-US" sz="1600" b="0" i="0" u="none" strike="noStrike" dirty="0">
                          <a:effectLst/>
                          <a:latin typeface="+mn-lt"/>
                        </a:rPr>
                        <a:t>System O&amp;M Costs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effectLst/>
                          <a:latin typeface="+mn-lt"/>
                        </a:rPr>
                        <a:t>Default </a:t>
                      </a:r>
                      <a:r>
                        <a:rPr lang="en-US" sz="1600" b="0" i="0" u="none" strike="noStrike" dirty="0" smtClean="0">
                          <a:effectLst/>
                          <a:latin typeface="+mn-lt"/>
                        </a:rPr>
                        <a:t>O&amp;M costs </a:t>
                      </a:r>
                      <a:r>
                        <a:rPr lang="en-US" sz="1600" b="0" i="0" u="none" strike="noStrike" dirty="0">
                          <a:effectLst/>
                          <a:latin typeface="+mn-lt"/>
                        </a:rPr>
                        <a:t>and degradation rate from </a:t>
                      </a:r>
                      <a:r>
                        <a:rPr lang="en-US" sz="1600" b="0" i="0" u="none" strike="noStrike" dirty="0" smtClean="0">
                          <a:effectLst/>
                          <a:latin typeface="+mn-lt"/>
                        </a:rPr>
                        <a:t>NREL technical report</a:t>
                      </a:r>
                      <a:endParaRPr lang="en-US" sz="16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39469">
                <a:tc>
                  <a:txBody>
                    <a:bodyPr/>
                    <a:lstStyle/>
                    <a:p>
                      <a:pPr algn="l" fontAlgn="b"/>
                      <a:r>
                        <a:rPr lang="en-US" sz="1600" b="0" i="0" u="none" strike="noStrike" dirty="0">
                          <a:effectLst/>
                          <a:latin typeface="+mn-lt"/>
                        </a:rPr>
                        <a:t>State Capacity Factors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smtClean="0">
                          <a:effectLst/>
                          <a:latin typeface="+mn-lt"/>
                        </a:rPr>
                        <a:t>Average</a:t>
                      </a:r>
                      <a:r>
                        <a:rPr lang="en-US" sz="1600" b="0" i="0" u="none" strike="noStrike" baseline="0" dirty="0" smtClean="0">
                          <a:effectLst/>
                          <a:latin typeface="+mn-lt"/>
                        </a:rPr>
                        <a:t> Residential s</a:t>
                      </a:r>
                      <a:r>
                        <a:rPr lang="en-US" sz="1600" b="0" i="0" u="none" strike="noStrike" dirty="0" smtClean="0">
                          <a:effectLst/>
                          <a:latin typeface="+mn-lt"/>
                        </a:rPr>
                        <a:t>tate</a:t>
                      </a:r>
                      <a:r>
                        <a:rPr lang="en-US" sz="1600" b="0" i="0" u="none" strike="noStrike" dirty="0">
                          <a:effectLst/>
                          <a:latin typeface="+mn-lt"/>
                        </a:rPr>
                        <a:t>-level capacity factors are based on NREL internal </a:t>
                      </a:r>
                      <a:r>
                        <a:rPr lang="en-US" sz="1600" b="0" i="0" u="none" strike="noStrike" dirty="0" smtClean="0">
                          <a:effectLst/>
                          <a:latin typeface="+mn-lt"/>
                        </a:rPr>
                        <a:t>analysis</a:t>
                      </a:r>
                      <a:r>
                        <a:rPr lang="en-US" sz="1600" b="0" i="0" u="none" strike="noStrike" baseline="0" dirty="0" smtClean="0">
                          <a:effectLst/>
                          <a:latin typeface="+mn-lt"/>
                        </a:rPr>
                        <a:t> for the </a:t>
                      </a:r>
                      <a:r>
                        <a:rPr lang="en-US" sz="1600" b="0" i="0" u="none" strike="noStrike" baseline="0" dirty="0" err="1" smtClean="0">
                          <a:effectLst/>
                          <a:latin typeface="+mn-lt"/>
                        </a:rPr>
                        <a:t>ReEDS</a:t>
                      </a:r>
                      <a:r>
                        <a:rPr lang="en-US" sz="1600" b="0" i="0" u="none" strike="noStrike" baseline="0" dirty="0" smtClean="0">
                          <a:effectLst/>
                          <a:latin typeface="+mn-lt"/>
                        </a:rPr>
                        <a:t> model</a:t>
                      </a:r>
                      <a:endParaRPr lang="en-US" sz="1600" b="0" i="0" u="none" strike="noStrike" dirty="0">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9292">
                <a:tc>
                  <a:txBody>
                    <a:bodyPr/>
                    <a:lstStyle/>
                    <a:p>
                      <a:pPr algn="l" fontAlgn="b"/>
                      <a:r>
                        <a:rPr lang="en-US" sz="1600" b="0" i="0" u="none" strike="noStrike" dirty="0">
                          <a:effectLst/>
                          <a:latin typeface="+mn-lt"/>
                        </a:rPr>
                        <a:t>State Residential Electricity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effectLst/>
                          <a:latin typeface="+mn-lt"/>
                        </a:rPr>
                        <a:t>Default electricity escalation rate based on EIA </a:t>
                      </a:r>
                      <a:r>
                        <a:rPr lang="en-US" sz="1600" b="0" i="0" u="none" strike="noStrike" dirty="0" smtClean="0">
                          <a:effectLst/>
                          <a:latin typeface="+mn-lt"/>
                        </a:rPr>
                        <a:t>AEO 2016</a:t>
                      </a:r>
                      <a:r>
                        <a:rPr lang="en-US" sz="1600" b="0" i="0" u="none" strike="noStrike" dirty="0">
                          <a:effectLst/>
                          <a:latin typeface="+mn-lt"/>
                        </a:rPr>
                        <a:t>, </a:t>
                      </a:r>
                      <a:r>
                        <a:rPr lang="en-US" sz="1600" b="0" i="0" u="none" strike="noStrike" dirty="0" smtClean="0">
                          <a:effectLst/>
                          <a:latin typeface="+mn-lt"/>
                        </a:rPr>
                        <a:t>National </a:t>
                      </a:r>
                      <a:r>
                        <a:rPr lang="en-US" sz="1600" b="0" i="0" u="none" strike="noStrike" dirty="0">
                          <a:effectLst/>
                          <a:latin typeface="+mn-lt"/>
                        </a:rPr>
                        <a:t>Average Residential End-Use Electricity Price increase from 2015-2040.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9646">
                <a:tc>
                  <a:txBody>
                    <a:bodyPr/>
                    <a:lstStyle/>
                    <a:p>
                      <a:pPr algn="l" fontAlgn="b"/>
                      <a:r>
                        <a:rPr lang="en-US" sz="1600" b="0" i="0" u="none" strike="noStrike" dirty="0">
                          <a:effectLst/>
                          <a:latin typeface="+mn-lt"/>
                        </a:rPr>
                        <a:t>Discount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effectLst/>
                          <a:latin typeface="+mn-lt"/>
                        </a:rPr>
                        <a:t>A 3% social discount rate was assumed to capture the time value of the savings over the lifetime of the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Slide Number Placeholder 2"/>
          <p:cNvSpPr>
            <a:spLocks noGrp="1"/>
          </p:cNvSpPr>
          <p:nvPr>
            <p:ph type="sldNum" sz="quarter" idx="4"/>
          </p:nvPr>
        </p:nvSpPr>
        <p:spPr>
          <a:xfrm>
            <a:off x="8686800" y="6308511"/>
            <a:ext cx="457200" cy="365125"/>
          </a:xfrm>
          <a:prstGeom prst="rect">
            <a:avLst/>
          </a:prstGeom>
        </p:spPr>
        <p:txBody>
          <a:bodyPr anchor="ctr"/>
          <a:lstStyle/>
          <a:p>
            <a:fld id="{27537EE1-6FBD-BC4E-9F2D-4B8DCA5BB3F0}" type="slidenum">
              <a:rPr>
                <a:solidFill>
                  <a:srgbClr val="000000"/>
                </a:solidFill>
                <a:latin typeface="Arial" panose="020B0604020202020204" pitchFamily="34" charset="0"/>
                <a:cs typeface="Arial" panose="020B0604020202020204" pitchFamily="34" charset="0"/>
              </a:rPr>
              <a:pPr/>
              <a:t>48</a:t>
            </a:fld>
            <a:endParaRP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569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olland\AppData\Local\Microsoft\Windows\Temporary Internet Files\Content.Outlook\KO4RCREU\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95840"/>
            <a:ext cx="8520112" cy="484477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457200" y="0"/>
            <a:ext cx="7600731" cy="1077310"/>
          </a:xfrm>
          <a:prstGeom prst="rect">
            <a:avLst/>
          </a:prstGeom>
        </p:spPr>
        <p:txBody>
          <a:bodyPr/>
          <a:lstStyle>
            <a:lvl1pPr algn="l" defTabSz="457200" rtl="0" eaLnBrk="1" latinLnBrk="0" hangingPunct="1">
              <a:spcBef>
                <a:spcPct val="0"/>
              </a:spcBef>
              <a:buNone/>
              <a:defRPr sz="3200" kern="1200">
                <a:solidFill>
                  <a:schemeClr val="bg1"/>
                </a:solidFill>
                <a:latin typeface="+mj-lt"/>
                <a:ea typeface="+mj-ea"/>
                <a:cs typeface="+mj-cs"/>
              </a:defRPr>
            </a:lvl1pPr>
          </a:lstStyle>
          <a:p>
            <a:r>
              <a:rPr lang="en-US" dirty="0" smtClean="0">
                <a:solidFill>
                  <a:srgbClr val="F18F25"/>
                </a:solidFill>
              </a:rPr>
              <a:t>SIR Results of Two Cost Scenarios </a:t>
            </a:r>
            <a:endParaRPr lang="en-US" dirty="0">
              <a:solidFill>
                <a:srgbClr val="F18F25"/>
              </a:solidFill>
            </a:endParaRPr>
          </a:p>
        </p:txBody>
      </p:sp>
      <p:sp>
        <p:nvSpPr>
          <p:cNvPr id="3" name="TextBox 2"/>
          <p:cNvSpPr txBox="1"/>
          <p:nvPr/>
        </p:nvSpPr>
        <p:spPr>
          <a:xfrm>
            <a:off x="383618" y="5940182"/>
            <a:ext cx="6217259" cy="369332"/>
          </a:xfrm>
          <a:prstGeom prst="rect">
            <a:avLst/>
          </a:prstGeom>
          <a:noFill/>
        </p:spPr>
        <p:txBody>
          <a:bodyPr wrap="square" rtlCol="0">
            <a:spAutoFit/>
          </a:bodyPr>
          <a:lstStyle/>
          <a:p>
            <a:r>
              <a:rPr lang="en-US" dirty="0" smtClean="0">
                <a:solidFill>
                  <a:srgbClr val="4B545D"/>
                </a:solidFill>
              </a:rPr>
              <a:t>Note: Uses a 30 year analysis period and a 30% federal tax credit</a:t>
            </a:r>
            <a:endParaRPr lang="en-US" dirty="0">
              <a:solidFill>
                <a:srgbClr val="4B545D"/>
              </a:solidFill>
            </a:endParaRPr>
          </a:p>
        </p:txBody>
      </p:sp>
      <p:sp>
        <p:nvSpPr>
          <p:cNvPr id="7" name="Slide Number Placeholder 2"/>
          <p:cNvSpPr>
            <a:spLocks noGrp="1"/>
          </p:cNvSpPr>
          <p:nvPr>
            <p:ph type="sldNum" sz="quarter" idx="4"/>
          </p:nvPr>
        </p:nvSpPr>
        <p:spPr>
          <a:xfrm>
            <a:off x="8686800" y="6308511"/>
            <a:ext cx="457200" cy="365125"/>
          </a:xfrm>
          <a:prstGeom prst="rect">
            <a:avLst/>
          </a:prstGeom>
        </p:spPr>
        <p:txBody>
          <a:bodyPr anchor="ctr"/>
          <a:lstStyle/>
          <a:p>
            <a:fld id="{27537EE1-6FBD-BC4E-9F2D-4B8DCA5BB3F0}" type="slidenum">
              <a:rPr>
                <a:solidFill>
                  <a:srgbClr val="000000"/>
                </a:solidFill>
                <a:latin typeface="Arial" panose="020B0604020202020204" pitchFamily="34" charset="0"/>
                <a:cs typeface="Arial" panose="020B0604020202020204" pitchFamily="34" charset="0"/>
              </a:rPr>
              <a:pPr/>
              <a:t>49</a:t>
            </a:fld>
            <a:endParaRP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379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 y="95569"/>
            <a:ext cx="8229600" cy="566928"/>
          </a:xfrm>
        </p:spPr>
        <p:txBody>
          <a:bodyPr>
            <a:normAutofit/>
          </a:bodyPr>
          <a:lstStyle/>
          <a:p>
            <a:r>
              <a:rPr lang="en-US" sz="2400" b="1" dirty="0" smtClean="0"/>
              <a:t>Audience Entry Point: Decision Support Technical Assistance</a:t>
            </a:r>
            <a:endParaRPr lang="en-US" sz="2400" b="1" dirty="0"/>
          </a:p>
        </p:txBody>
      </p:sp>
      <p:pic>
        <p:nvPicPr>
          <p:cNvPr id="4" name="Picture 2" descr="http://www1.eere.energy.gov/cleancities/toolbox/images/cclogo_for_pp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88261" y="5328790"/>
            <a:ext cx="1622238" cy="10688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3922" y="5439852"/>
            <a:ext cx="1713918" cy="982188"/>
          </a:xfrm>
          <a:prstGeom prst="rect">
            <a:avLst/>
          </a:prstGeom>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72" y="3098795"/>
            <a:ext cx="3617543" cy="1697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3776" y="881738"/>
            <a:ext cx="3563799" cy="2217057"/>
            <a:chOff x="4311934" y="4299903"/>
            <a:chExt cx="3004219" cy="1714817"/>
          </a:xfrm>
        </p:grpSpPr>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11934" y="4299903"/>
              <a:ext cx="3004219" cy="171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803" y="5509895"/>
              <a:ext cx="20383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2"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990080" y="4886669"/>
            <a:ext cx="2070339" cy="1629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545" y="5207845"/>
            <a:ext cx="3280116" cy="119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550024" y="874081"/>
            <a:ext cx="5593976" cy="3921768"/>
          </a:xfrm>
          <a:prstGeom prst="rect">
            <a:avLst/>
          </a:prstGeom>
          <a:solidFill>
            <a:schemeClr val="tx1"/>
          </a:solidFill>
        </p:spPr>
        <p:txBody>
          <a:bodyPr wrap="square" lIns="274320" rIns="365760" rtlCol="0" anchor="ctr" anchorCtr="0">
            <a:noAutofit/>
          </a:bodyPr>
          <a:lstStyle/>
          <a:p>
            <a:r>
              <a:rPr lang="en-US" b="1" dirty="0" smtClean="0">
                <a:solidFill>
                  <a:schemeClr val="bg1"/>
                </a:solidFill>
              </a:rPr>
              <a:t>NREL brings world class decision grade information to jurisdictions: </a:t>
            </a:r>
          </a:p>
          <a:p>
            <a:pPr marL="169863" indent="-169863">
              <a:buFont typeface="Arial" panose="020B0604020202020204" pitchFamily="34" charset="0"/>
              <a:buChar char="•"/>
            </a:pPr>
            <a:r>
              <a:rPr lang="en-US" sz="1600" dirty="0" smtClean="0">
                <a:solidFill>
                  <a:schemeClr val="bg1"/>
                </a:solidFill>
              </a:rPr>
              <a:t>Six currently available programs by jurisdiction and technology type</a:t>
            </a:r>
          </a:p>
          <a:p>
            <a:pPr marL="169863" indent="-169863">
              <a:buFont typeface="Arial" panose="020B0604020202020204" pitchFamily="34" charset="0"/>
              <a:buChar char="•"/>
            </a:pPr>
            <a:r>
              <a:rPr lang="en-US" sz="1600" dirty="0" smtClean="0">
                <a:solidFill>
                  <a:schemeClr val="bg1"/>
                </a:solidFill>
              </a:rPr>
              <a:t>Over </a:t>
            </a:r>
            <a:r>
              <a:rPr lang="en-US" sz="1600" dirty="0" smtClean="0">
                <a:solidFill>
                  <a:schemeClr val="bg1"/>
                </a:solidFill>
              </a:rPr>
              <a:t>1,800 </a:t>
            </a:r>
            <a:r>
              <a:rPr lang="en-US" sz="1600" dirty="0" smtClean="0">
                <a:solidFill>
                  <a:schemeClr val="bg1"/>
                </a:solidFill>
              </a:rPr>
              <a:t>completed requests since 2009</a:t>
            </a:r>
            <a:endParaRPr lang="en-US" sz="1600" dirty="0">
              <a:solidFill>
                <a:schemeClr val="bg1"/>
              </a:solidFill>
            </a:endParaRPr>
          </a:p>
          <a:p>
            <a:pPr marL="169863" indent="-169863">
              <a:buFont typeface="Arial" panose="020B0604020202020204" pitchFamily="34" charset="0"/>
              <a:buChar char="•"/>
            </a:pPr>
            <a:r>
              <a:rPr lang="en-US" sz="1600" dirty="0" smtClean="0">
                <a:solidFill>
                  <a:schemeClr val="bg1"/>
                </a:solidFill>
              </a:rPr>
              <a:t>Impact measurement built in</a:t>
            </a:r>
          </a:p>
          <a:p>
            <a:pPr marL="169863" indent="-169863">
              <a:buFont typeface="Arial" panose="020B0604020202020204" pitchFamily="34" charset="0"/>
              <a:buChar char="•"/>
            </a:pPr>
            <a:r>
              <a:rPr lang="en-US" sz="1600" dirty="0" smtClean="0">
                <a:solidFill>
                  <a:schemeClr val="bg1"/>
                </a:solidFill>
              </a:rPr>
              <a:t>Integrated into measured capacity building pipeline</a:t>
            </a:r>
          </a:p>
          <a:p>
            <a:pPr marL="285750" indent="-285750">
              <a:buFont typeface="Arial" panose="020B0604020202020204" pitchFamily="34" charset="0"/>
              <a:buChar char="•"/>
            </a:pPr>
            <a:endParaRPr lang="en-US" sz="1600" dirty="0" smtClean="0">
              <a:solidFill>
                <a:schemeClr val="bg1"/>
              </a:solidFill>
            </a:endParaRPr>
          </a:p>
          <a:p>
            <a:r>
              <a:rPr lang="en-US" b="1" dirty="0" smtClean="0">
                <a:solidFill>
                  <a:schemeClr val="bg1"/>
                </a:solidFill>
              </a:rPr>
              <a:t>Jurisdictions inquiries inform research agenda.</a:t>
            </a:r>
          </a:p>
          <a:p>
            <a:pPr marL="169863" indent="-169863">
              <a:buFont typeface="Arial" panose="020B0604020202020204" pitchFamily="34" charset="0"/>
              <a:buChar char="•"/>
            </a:pPr>
            <a:r>
              <a:rPr lang="en-US" sz="1600" dirty="0">
                <a:solidFill>
                  <a:schemeClr val="bg1"/>
                </a:solidFill>
              </a:rPr>
              <a:t>City carbon abatement potential (new!)</a:t>
            </a:r>
          </a:p>
          <a:p>
            <a:pPr marL="169863" indent="-169863">
              <a:buFont typeface="Arial" panose="020B0604020202020204" pitchFamily="34" charset="0"/>
              <a:buChar char="•"/>
            </a:pPr>
            <a:r>
              <a:rPr lang="en-US" sz="1600" dirty="0" smtClean="0">
                <a:solidFill>
                  <a:schemeClr val="bg1"/>
                </a:solidFill>
              </a:rPr>
              <a:t>Policy development strategies (</a:t>
            </a:r>
            <a:r>
              <a:rPr lang="en-US" sz="1600" i="1" dirty="0" smtClean="0">
                <a:solidFill>
                  <a:schemeClr val="bg1"/>
                </a:solidFill>
              </a:rPr>
              <a:t>Energy Policy)</a:t>
            </a:r>
          </a:p>
          <a:p>
            <a:pPr marL="169863" indent="-169863">
              <a:buFont typeface="Arial" panose="020B0604020202020204" pitchFamily="34" charset="0"/>
              <a:buChar char="•"/>
            </a:pPr>
            <a:r>
              <a:rPr lang="en-US" sz="1600" dirty="0" smtClean="0">
                <a:solidFill>
                  <a:schemeClr val="bg1"/>
                </a:solidFill>
              </a:rPr>
              <a:t>National Community Solar Guidebook (2012)</a:t>
            </a:r>
          </a:p>
        </p:txBody>
      </p:sp>
    </p:spTree>
    <p:extLst>
      <p:ext uri="{BB962C8B-B14F-4D97-AF65-F5344CB8AC3E}">
        <p14:creationId xmlns:p14="http://schemas.microsoft.com/office/powerpoint/2010/main" val="218577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Customize Your Own Assumptions</a:t>
            </a:r>
            <a:endParaRPr lang="en-US" dirty="0"/>
          </a:p>
        </p:txBody>
      </p:sp>
      <p:pic>
        <p:nvPicPr>
          <p:cNvPr id="6" name="Picture 5" descr="Screen Shot 2016-12-06 at 3.16.4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3698" y="1031924"/>
            <a:ext cx="4549616" cy="5693777"/>
          </a:xfrm>
          <a:prstGeom prst="rect">
            <a:avLst/>
          </a:prstGeom>
        </p:spPr>
      </p:pic>
      <p:sp>
        <p:nvSpPr>
          <p:cNvPr id="7" name="Text Placeholder 3"/>
          <p:cNvSpPr>
            <a:spLocks noGrp="1"/>
          </p:cNvSpPr>
          <p:nvPr>
            <p:ph type="body" sz="quarter" idx="10"/>
          </p:nvPr>
        </p:nvSpPr>
        <p:spPr>
          <a:xfrm>
            <a:off x="5092862" y="1071613"/>
            <a:ext cx="3426106" cy="4842109"/>
          </a:xfr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marL="0" indent="0">
              <a:buNone/>
            </a:pPr>
            <a:r>
              <a:rPr lang="en-US" sz="2800" dirty="0" smtClean="0"/>
              <a:t>Each state can customize any of the assumptions in the grey cells on the “Summary” tab, including:</a:t>
            </a:r>
          </a:p>
          <a:p>
            <a:r>
              <a:rPr lang="en-US" sz="2400" dirty="0" smtClean="0"/>
              <a:t>System and O&amp;M costs, analysis period, discount and escalation rates</a:t>
            </a:r>
          </a:p>
          <a:p>
            <a:r>
              <a:rPr lang="en-US" sz="2400" dirty="0" smtClean="0"/>
              <a:t>Federal and state incentives, </a:t>
            </a:r>
          </a:p>
          <a:p>
            <a:r>
              <a:rPr lang="en-US" sz="2400" dirty="0" smtClean="0"/>
              <a:t>State solar resource (capacity factor) and average electricity rate</a:t>
            </a:r>
          </a:p>
        </p:txBody>
      </p:sp>
      <p:sp>
        <p:nvSpPr>
          <p:cNvPr id="5" name="Slide Number Placeholder 2"/>
          <p:cNvSpPr>
            <a:spLocks noGrp="1"/>
          </p:cNvSpPr>
          <p:nvPr>
            <p:ph type="sldNum" sz="quarter" idx="4"/>
          </p:nvPr>
        </p:nvSpPr>
        <p:spPr>
          <a:xfrm>
            <a:off x="8686800" y="6308511"/>
            <a:ext cx="457200" cy="365125"/>
          </a:xfrm>
          <a:prstGeom prst="rect">
            <a:avLst/>
          </a:prstGeom>
        </p:spPr>
        <p:txBody>
          <a:bodyPr anchor="ctr"/>
          <a:lstStyle/>
          <a:p>
            <a:fld id="{27537EE1-6FBD-BC4E-9F2D-4B8DCA5BB3F0}" type="slidenum">
              <a:rPr>
                <a:solidFill>
                  <a:srgbClr val="000000"/>
                </a:solidFill>
                <a:latin typeface="Arial" panose="020B0604020202020204" pitchFamily="34" charset="0"/>
                <a:cs typeface="Arial" panose="020B0604020202020204" pitchFamily="34" charset="0"/>
              </a:rPr>
              <a:pPr/>
              <a:t>50</a:t>
            </a:fld>
            <a:endParaRP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508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a:solidFill>
                  <a:schemeClr val="accent6">
                    <a:lumMod val="50000"/>
                  </a:schemeClr>
                </a:solidFill>
              </a:rPr>
              <a:t>What are the costs and outputs of renewable facilities under different financial structures? </a:t>
            </a:r>
          </a:p>
        </p:txBody>
      </p:sp>
    </p:spTree>
    <p:extLst>
      <p:ext uri="{BB962C8B-B14F-4D97-AF65-F5344CB8AC3E}">
        <p14:creationId xmlns:p14="http://schemas.microsoft.com/office/powerpoint/2010/main" val="2195785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System Advisor Model</a:t>
            </a:r>
          </a:p>
        </p:txBody>
      </p:sp>
      <p:sp>
        <p:nvSpPr>
          <p:cNvPr id="5" name="Footer Placeholder 3"/>
          <p:cNvSpPr>
            <a:spLocks noGrp="1"/>
          </p:cNvSpPr>
          <p:nvPr>
            <p:ph type="ftr" sz="quarter" idx="4294967295"/>
          </p:nvPr>
        </p:nvSpPr>
        <p:spPr>
          <a:xfrm>
            <a:off x="0" y="6678613"/>
            <a:ext cx="9144000" cy="177800"/>
          </a:xfrm>
          <a:prstGeom prst="rect">
            <a:avLst/>
          </a:prstGeom>
        </p:spPr>
        <p:txBody>
          <a:bodyPr wrap="none" lIns="0" rIns="0"/>
          <a:lstStyle/>
          <a:p>
            <a:pPr>
              <a:tabLst>
                <a:tab pos="8229600" algn="r"/>
              </a:tabLst>
              <a:defRPr/>
            </a:pPr>
            <a:r>
              <a:rPr lang="en-US" dirty="0" smtClean="0">
                <a:solidFill>
                  <a:srgbClr val="0079C1"/>
                </a:solidFill>
              </a:rPr>
              <a:t>National Renewable Energy Laboratory	Innovation for Our Energy Future</a:t>
            </a:r>
          </a:p>
        </p:txBody>
      </p:sp>
      <p:sp>
        <p:nvSpPr>
          <p:cNvPr id="4" name="TextBox 3"/>
          <p:cNvSpPr txBox="1"/>
          <p:nvPr/>
        </p:nvSpPr>
        <p:spPr>
          <a:xfrm>
            <a:off x="212833" y="2004060"/>
            <a:ext cx="2460739" cy="3939540"/>
          </a:xfrm>
          <a:prstGeom prst="rect">
            <a:avLst/>
          </a:prstGeom>
          <a:noFill/>
        </p:spPr>
        <p:txBody>
          <a:bodyPr wrap="square" rtlCol="0">
            <a:spAutoFit/>
          </a:bodyPr>
          <a:lstStyle/>
          <a:p>
            <a:r>
              <a:rPr lang="en-US" sz="1400" dirty="0">
                <a:solidFill>
                  <a:srgbClr val="0079C1"/>
                </a:solidFill>
                <a:cs typeface="Calibri" pitchFamily="34" charset="0"/>
              </a:rPr>
              <a:t>These calculations are done using detailed performance models, a detailed </a:t>
            </a:r>
            <a:r>
              <a:rPr lang="en-US" sz="1400" dirty="0" smtClean="0">
                <a:solidFill>
                  <a:srgbClr val="0079C1"/>
                </a:solidFill>
                <a:cs typeface="Calibri" pitchFamily="34" charset="0"/>
              </a:rPr>
              <a:t>cash flow finance </a:t>
            </a:r>
            <a:r>
              <a:rPr lang="en-US" sz="1400" dirty="0">
                <a:solidFill>
                  <a:srgbClr val="0079C1"/>
                </a:solidFill>
                <a:cs typeface="Calibri" pitchFamily="34" charset="0"/>
              </a:rPr>
              <a:t>model, and a library of reasonable default values for each technology and target market</a:t>
            </a:r>
            <a:r>
              <a:rPr lang="en-US" sz="1400" dirty="0" smtClean="0">
                <a:solidFill>
                  <a:srgbClr val="0079C1"/>
                </a:solidFill>
                <a:cs typeface="Calibri" pitchFamily="34" charset="0"/>
              </a:rPr>
              <a:t>.</a:t>
            </a:r>
          </a:p>
          <a:p>
            <a:endParaRPr lang="en-US" sz="1400" dirty="0">
              <a:solidFill>
                <a:srgbClr val="0079C1"/>
              </a:solidFill>
              <a:cs typeface="Calibri" pitchFamily="34" charset="0"/>
            </a:endParaRPr>
          </a:p>
          <a:p>
            <a:r>
              <a:rPr lang="en-US" sz="1400" dirty="0" smtClean="0">
                <a:solidFill>
                  <a:srgbClr val="0079C1"/>
                </a:solidFill>
                <a:cs typeface="Calibri" pitchFamily="34" charset="0"/>
              </a:rPr>
              <a:t>Technologies SAM can model:</a:t>
            </a:r>
          </a:p>
          <a:p>
            <a:pPr marL="285750" indent="-285750">
              <a:buFontTx/>
              <a:buChar char="-"/>
            </a:pPr>
            <a:r>
              <a:rPr lang="en-US" sz="1200" dirty="0" err="1" smtClean="0">
                <a:solidFill>
                  <a:srgbClr val="0079C1"/>
                </a:solidFill>
                <a:cs typeface="Calibri" pitchFamily="34" charset="0"/>
              </a:rPr>
              <a:t>Photovoltaics</a:t>
            </a:r>
            <a:r>
              <a:rPr lang="en-US" sz="1200" dirty="0" smtClean="0">
                <a:solidFill>
                  <a:srgbClr val="0079C1"/>
                </a:solidFill>
                <a:cs typeface="Calibri" pitchFamily="34" charset="0"/>
              </a:rPr>
              <a:t> (Flat plate, CPV)</a:t>
            </a:r>
          </a:p>
          <a:p>
            <a:pPr marL="285750" indent="-285750">
              <a:buFontTx/>
              <a:buChar char="-"/>
            </a:pPr>
            <a:r>
              <a:rPr lang="en-US" sz="1200" dirty="0" smtClean="0">
                <a:solidFill>
                  <a:srgbClr val="0079C1"/>
                </a:solidFill>
                <a:cs typeface="Calibri" pitchFamily="34" charset="0"/>
              </a:rPr>
              <a:t>Solar Water Heating</a:t>
            </a:r>
          </a:p>
          <a:p>
            <a:pPr marL="285750" indent="-285750">
              <a:buFontTx/>
              <a:buChar char="-"/>
            </a:pPr>
            <a:r>
              <a:rPr lang="en-US" sz="1200" dirty="0" smtClean="0">
                <a:solidFill>
                  <a:srgbClr val="0079C1"/>
                </a:solidFill>
                <a:cs typeface="Calibri" pitchFamily="34" charset="0"/>
              </a:rPr>
              <a:t>Concentrating Solar Power (Trough, Tower, Linear Fresnel, Dish </a:t>
            </a:r>
            <a:r>
              <a:rPr lang="en-US" sz="1200" dirty="0" err="1" smtClean="0">
                <a:solidFill>
                  <a:srgbClr val="0079C1"/>
                </a:solidFill>
                <a:cs typeface="Calibri" pitchFamily="34" charset="0"/>
              </a:rPr>
              <a:t>Stirling</a:t>
            </a:r>
            <a:r>
              <a:rPr lang="en-US" sz="1200" dirty="0" smtClean="0">
                <a:solidFill>
                  <a:srgbClr val="0079C1"/>
                </a:solidFill>
                <a:cs typeface="Calibri" pitchFamily="34" charset="0"/>
              </a:rPr>
              <a:t>)</a:t>
            </a:r>
          </a:p>
          <a:p>
            <a:pPr marL="285750" indent="-285750">
              <a:buFontTx/>
              <a:buChar char="-"/>
            </a:pPr>
            <a:r>
              <a:rPr lang="en-US" sz="1200" dirty="0" smtClean="0">
                <a:solidFill>
                  <a:srgbClr val="0079C1"/>
                </a:solidFill>
                <a:cs typeface="Calibri" pitchFamily="34" charset="0"/>
              </a:rPr>
              <a:t>Geothermal</a:t>
            </a:r>
          </a:p>
          <a:p>
            <a:pPr marL="285750" indent="-285750">
              <a:buFontTx/>
              <a:buChar char="-"/>
            </a:pPr>
            <a:r>
              <a:rPr lang="en-US" sz="1200" dirty="0" smtClean="0">
                <a:solidFill>
                  <a:srgbClr val="0079C1"/>
                </a:solidFill>
                <a:cs typeface="Calibri" pitchFamily="34" charset="0"/>
              </a:rPr>
              <a:t>Wind (Small + Utility scale)</a:t>
            </a:r>
          </a:p>
          <a:p>
            <a:pPr marL="285750" indent="-285750">
              <a:buFontTx/>
              <a:buChar char="-"/>
            </a:pPr>
            <a:r>
              <a:rPr lang="en-US" sz="1200" dirty="0" smtClean="0">
                <a:solidFill>
                  <a:srgbClr val="0079C1"/>
                </a:solidFill>
                <a:cs typeface="Calibri" pitchFamily="34" charset="0"/>
              </a:rPr>
              <a:t>Biomass Power</a:t>
            </a:r>
          </a:p>
          <a:p>
            <a:pPr marL="285750" indent="-285750">
              <a:buFontTx/>
              <a:buChar char="-"/>
            </a:pPr>
            <a:endParaRPr lang="en-US" sz="1400" dirty="0">
              <a:solidFill>
                <a:srgbClr val="0079C1">
                  <a:lumMod val="65000"/>
                  <a:lumOff val="35000"/>
                </a:srgbClr>
              </a:solidFill>
              <a:cs typeface="Calibri" pitchFamily="34" charset="0"/>
            </a:endParaRPr>
          </a:p>
          <a:p>
            <a:endParaRPr lang="en-US" sz="1400" dirty="0">
              <a:solidFill>
                <a:srgbClr val="0079C1">
                  <a:lumMod val="65000"/>
                  <a:lumOff val="35000"/>
                </a:srgbClr>
              </a:solidFill>
              <a:cs typeface="Calibri" pitchFamily="34" charset="0"/>
            </a:endParaRPr>
          </a:p>
        </p:txBody>
      </p:sp>
      <p:sp>
        <p:nvSpPr>
          <p:cNvPr id="8" name="TextBox 7"/>
          <p:cNvSpPr txBox="1"/>
          <p:nvPr/>
        </p:nvSpPr>
        <p:spPr>
          <a:xfrm>
            <a:off x="228600" y="914400"/>
            <a:ext cx="7086600" cy="1323439"/>
          </a:xfrm>
          <a:prstGeom prst="rect">
            <a:avLst/>
          </a:prstGeom>
          <a:noFill/>
        </p:spPr>
        <p:txBody>
          <a:bodyPr wrap="square" rtlCol="0">
            <a:spAutoFit/>
          </a:bodyPr>
          <a:lstStyle/>
          <a:p>
            <a:r>
              <a:rPr lang="en-US" sz="1600" dirty="0">
                <a:solidFill>
                  <a:srgbClr val="0079C1"/>
                </a:solidFill>
                <a:cs typeface="Calibri" pitchFamily="34" charset="0"/>
              </a:rPr>
              <a:t>The System Advisor Model (SAM) is a free </a:t>
            </a:r>
            <a:r>
              <a:rPr lang="en-US" sz="1600" dirty="0" smtClean="0">
                <a:solidFill>
                  <a:srgbClr val="0079C1"/>
                </a:solidFill>
                <a:cs typeface="Calibri" pitchFamily="34" charset="0"/>
              </a:rPr>
              <a:t>user-friendly computer </a:t>
            </a:r>
            <a:r>
              <a:rPr lang="en-US" sz="1600" dirty="0">
                <a:solidFill>
                  <a:srgbClr val="0079C1"/>
                </a:solidFill>
                <a:cs typeface="Calibri" pitchFamily="34" charset="0"/>
              </a:rPr>
              <a:t>program that </a:t>
            </a:r>
            <a:r>
              <a:rPr lang="en-US" sz="1600" b="1" dirty="0">
                <a:solidFill>
                  <a:srgbClr val="0079C1"/>
                </a:solidFill>
                <a:cs typeface="Calibri" pitchFamily="34" charset="0"/>
              </a:rPr>
              <a:t>calculates a renewable energy system’s hourly energy output </a:t>
            </a:r>
            <a:r>
              <a:rPr lang="en-US" sz="1600" dirty="0">
                <a:solidFill>
                  <a:srgbClr val="0079C1"/>
                </a:solidFill>
                <a:cs typeface="Calibri" pitchFamily="34" charset="0"/>
              </a:rPr>
              <a:t>over a single year, and </a:t>
            </a:r>
            <a:r>
              <a:rPr lang="en-US" sz="1600" b="1" dirty="0">
                <a:solidFill>
                  <a:srgbClr val="0079C1"/>
                </a:solidFill>
                <a:cs typeface="Calibri" pitchFamily="34" charset="0"/>
              </a:rPr>
              <a:t>calculates the cost of energy </a:t>
            </a:r>
            <a:r>
              <a:rPr lang="en-US" sz="1600" dirty="0">
                <a:solidFill>
                  <a:srgbClr val="0079C1"/>
                </a:solidFill>
                <a:cs typeface="Calibri" pitchFamily="34" charset="0"/>
              </a:rPr>
              <a:t>for a renewable energy project over the life of the project.</a:t>
            </a:r>
          </a:p>
          <a:p>
            <a:endParaRPr lang="en-US" sz="1600" dirty="0">
              <a:solidFill>
                <a:srgbClr val="0079C1">
                  <a:lumMod val="65000"/>
                  <a:lumOff val="35000"/>
                </a:srgbClr>
              </a:solidFill>
              <a:cs typeface="Calibri" pitchFamily="34" charset="0"/>
            </a:endParaRPr>
          </a:p>
        </p:txBody>
      </p:sp>
      <p:pic>
        <p:nvPicPr>
          <p:cNvPr id="9" name="Picture 4" descr="http://www.pdchost.com/sites/TWFERM_733893/images/photovoltaic.jpg"/>
          <p:cNvPicPr>
            <a:picLocks noChangeAspect="1" noChangeArrowheads="1"/>
          </p:cNvPicPr>
          <p:nvPr/>
        </p:nvPicPr>
        <p:blipFill>
          <a:blip r:embed="rId3" cstate="print"/>
          <a:srcRect/>
          <a:stretch>
            <a:fillRect/>
          </a:stretch>
        </p:blipFill>
        <p:spPr bwMode="auto">
          <a:xfrm>
            <a:off x="7772400" y="880995"/>
            <a:ext cx="974614" cy="700968"/>
          </a:xfrm>
          <a:prstGeom prst="rect">
            <a:avLst/>
          </a:prstGeom>
          <a:ln>
            <a:noFill/>
          </a:ln>
          <a:effectLst>
            <a:softEdge rad="112500"/>
          </a:effectLst>
        </p:spPr>
      </p:pic>
      <p:pic>
        <p:nvPicPr>
          <p:cNvPr id="10" name="Picture 16" descr="http://image.made-in-china.com/2f0j00LMJQCEVqAPkF/Solar-Water-Heating-System-Solar-Collector-SH-.jpg"/>
          <p:cNvPicPr>
            <a:picLocks noChangeAspect="1" noChangeArrowheads="1"/>
          </p:cNvPicPr>
          <p:nvPr/>
        </p:nvPicPr>
        <p:blipFill>
          <a:blip r:embed="rId4" cstate="print"/>
          <a:srcRect/>
          <a:stretch>
            <a:fillRect/>
          </a:stretch>
        </p:blipFill>
        <p:spPr bwMode="auto">
          <a:xfrm>
            <a:off x="7783378" y="1581963"/>
            <a:ext cx="975059" cy="707790"/>
          </a:xfrm>
          <a:prstGeom prst="rect">
            <a:avLst/>
          </a:prstGeom>
          <a:ln>
            <a:noFill/>
          </a:ln>
          <a:effectLst>
            <a:softEdge rad="112500"/>
          </a:effectLst>
        </p:spPr>
      </p:pic>
      <p:pic>
        <p:nvPicPr>
          <p:cNvPr id="15" name="Picture 6" descr="http://www.ucsusa.org/assets/images/ce/trough.jpg"/>
          <p:cNvPicPr>
            <a:picLocks noChangeAspect="1" noChangeArrowheads="1"/>
          </p:cNvPicPr>
          <p:nvPr/>
        </p:nvPicPr>
        <p:blipFill>
          <a:blip r:embed="rId5" cstate="print"/>
          <a:srcRect/>
          <a:stretch>
            <a:fillRect/>
          </a:stretch>
        </p:blipFill>
        <p:spPr bwMode="auto">
          <a:xfrm>
            <a:off x="7781795" y="2303621"/>
            <a:ext cx="968964" cy="684949"/>
          </a:xfrm>
          <a:prstGeom prst="rect">
            <a:avLst/>
          </a:prstGeom>
          <a:ln>
            <a:noFill/>
          </a:ln>
          <a:effectLst>
            <a:softEdge rad="112500"/>
          </a:effectLst>
        </p:spPr>
      </p:pic>
      <p:pic>
        <p:nvPicPr>
          <p:cNvPr id="16" name="Picture 8" descr="http://www.inhabitat.com/wp-content/uploads/solarseville.jpg"/>
          <p:cNvPicPr>
            <a:picLocks noChangeAspect="1" noChangeArrowheads="1"/>
          </p:cNvPicPr>
          <p:nvPr/>
        </p:nvPicPr>
        <p:blipFill>
          <a:blip r:embed="rId6" cstate="print"/>
          <a:srcRect l="23836" b="7317"/>
          <a:stretch>
            <a:fillRect/>
          </a:stretch>
        </p:blipFill>
        <p:spPr bwMode="auto">
          <a:xfrm>
            <a:off x="7781795" y="3079156"/>
            <a:ext cx="965219" cy="713422"/>
          </a:xfrm>
          <a:prstGeom prst="rect">
            <a:avLst/>
          </a:prstGeom>
          <a:ln>
            <a:noFill/>
          </a:ln>
          <a:effectLst>
            <a:softEdge rad="112500"/>
          </a:effectLst>
        </p:spPr>
      </p:pic>
      <p:pic>
        <p:nvPicPr>
          <p:cNvPr id="17" name="Picture 6" descr="http://www.energy-green.net/blog/upload/geothermal-energy-plant.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7179"/>
          <a:stretch/>
        </p:blipFill>
        <p:spPr bwMode="auto">
          <a:xfrm>
            <a:off x="7783378" y="4685547"/>
            <a:ext cx="974403" cy="7039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10" descr="http://blogs.courant.com/rick_green/wind%20farm-thumb-450x300.jp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3886" r="6436"/>
          <a:stretch/>
        </p:blipFill>
        <p:spPr bwMode="auto">
          <a:xfrm>
            <a:off x="7781795" y="3886200"/>
            <a:ext cx="974615" cy="703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3" name="Rounded Rectangle 52"/>
          <p:cNvSpPr/>
          <p:nvPr/>
        </p:nvSpPr>
        <p:spPr>
          <a:xfrm>
            <a:off x="283781" y="5691351"/>
            <a:ext cx="876300" cy="789080"/>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50" dirty="0" smtClean="0">
                <a:solidFill>
                  <a:srgbClr val="FFFFFF"/>
                </a:solidFill>
              </a:rPr>
              <a:t>Weather Data</a:t>
            </a:r>
            <a:endParaRPr lang="en-US" sz="1050" dirty="0">
              <a:solidFill>
                <a:srgbClr val="FFFFFF"/>
              </a:solidFill>
            </a:endParaRPr>
          </a:p>
        </p:txBody>
      </p:sp>
      <p:sp>
        <p:nvSpPr>
          <p:cNvPr id="54" name="Rounded Rectangle 53"/>
          <p:cNvSpPr/>
          <p:nvPr/>
        </p:nvSpPr>
        <p:spPr>
          <a:xfrm>
            <a:off x="1475391" y="5691352"/>
            <a:ext cx="876300" cy="789080"/>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050" dirty="0" smtClean="0">
                <a:solidFill>
                  <a:srgbClr val="FFFFFF"/>
                </a:solidFill>
              </a:rPr>
              <a:t>System Specs</a:t>
            </a:r>
            <a:endParaRPr lang="en-US" sz="1050" dirty="0">
              <a:solidFill>
                <a:srgbClr val="FFFFFF"/>
              </a:solidFill>
            </a:endParaRPr>
          </a:p>
        </p:txBody>
      </p:sp>
      <p:sp>
        <p:nvSpPr>
          <p:cNvPr id="58" name="Rounded Rectangle 57"/>
          <p:cNvSpPr/>
          <p:nvPr/>
        </p:nvSpPr>
        <p:spPr>
          <a:xfrm>
            <a:off x="2777359" y="5722290"/>
            <a:ext cx="914400" cy="741864"/>
          </a:xfrm>
          <a:prstGeom prst="roundRect">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smtClean="0">
                <a:solidFill>
                  <a:srgbClr val="FFFFFF"/>
                </a:solidFill>
              </a:rPr>
              <a:t>Energy Production</a:t>
            </a:r>
            <a:endParaRPr lang="en-US" sz="1050" dirty="0">
              <a:solidFill>
                <a:srgbClr val="FFFFFF"/>
              </a:solidFill>
            </a:endParaRPr>
          </a:p>
        </p:txBody>
      </p:sp>
      <p:sp>
        <p:nvSpPr>
          <p:cNvPr id="68" name="Rounded Rectangle 67"/>
          <p:cNvSpPr/>
          <p:nvPr/>
        </p:nvSpPr>
        <p:spPr>
          <a:xfrm>
            <a:off x="3986048" y="5740533"/>
            <a:ext cx="838200" cy="758649"/>
          </a:xfrm>
          <a:prstGeom prst="roundRect">
            <a:avLst/>
          </a:prstGeom>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dirty="0" smtClean="0">
                <a:solidFill>
                  <a:srgbClr val="FFFFFF"/>
                </a:solidFill>
              </a:rPr>
              <a:t>Cost Data</a:t>
            </a:r>
            <a:endParaRPr lang="en-US" sz="1050" dirty="0">
              <a:solidFill>
                <a:srgbClr val="FFFFFF"/>
              </a:solidFill>
            </a:endParaRPr>
          </a:p>
        </p:txBody>
      </p:sp>
      <p:sp>
        <p:nvSpPr>
          <p:cNvPr id="69" name="Rounded Rectangle 68"/>
          <p:cNvSpPr/>
          <p:nvPr/>
        </p:nvSpPr>
        <p:spPr>
          <a:xfrm>
            <a:off x="6229350" y="5740533"/>
            <a:ext cx="857250" cy="740496"/>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050" dirty="0" smtClean="0">
                <a:solidFill>
                  <a:srgbClr val="FFFFFF"/>
                </a:solidFill>
              </a:rPr>
              <a:t>Financing Options</a:t>
            </a:r>
            <a:endParaRPr lang="en-US" sz="1050" dirty="0">
              <a:solidFill>
                <a:srgbClr val="FFFFFF"/>
              </a:solidFill>
            </a:endParaRPr>
          </a:p>
        </p:txBody>
      </p:sp>
      <p:sp>
        <p:nvSpPr>
          <p:cNvPr id="73" name="Rounded Rectangle 72"/>
          <p:cNvSpPr/>
          <p:nvPr/>
        </p:nvSpPr>
        <p:spPr>
          <a:xfrm>
            <a:off x="5063359" y="5762699"/>
            <a:ext cx="876300" cy="701455"/>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000" dirty="0" smtClean="0">
                <a:solidFill>
                  <a:srgbClr val="FFFFFF"/>
                </a:solidFill>
              </a:rPr>
              <a:t>Utility Rates &amp; Incentives</a:t>
            </a:r>
            <a:endParaRPr lang="en-US" sz="1000" dirty="0">
              <a:solidFill>
                <a:srgbClr val="FFFFFF"/>
              </a:solidFill>
            </a:endParaRPr>
          </a:p>
        </p:txBody>
      </p:sp>
      <p:sp>
        <p:nvSpPr>
          <p:cNvPr id="52" name="TextBox 51"/>
          <p:cNvSpPr txBox="1"/>
          <p:nvPr/>
        </p:nvSpPr>
        <p:spPr>
          <a:xfrm>
            <a:off x="1223142" y="5851721"/>
            <a:ext cx="228600" cy="400110"/>
          </a:xfrm>
          <a:prstGeom prst="rect">
            <a:avLst/>
          </a:prstGeom>
          <a:noFill/>
        </p:spPr>
        <p:txBody>
          <a:bodyPr wrap="square" rtlCol="0">
            <a:spAutoFit/>
          </a:bodyPr>
          <a:lstStyle/>
          <a:p>
            <a:pPr algn="ctr"/>
            <a:r>
              <a:rPr lang="en-US" dirty="0" smtClean="0">
                <a:solidFill>
                  <a:srgbClr val="0079C1"/>
                </a:solidFill>
              </a:rPr>
              <a:t>+</a:t>
            </a:r>
            <a:endParaRPr lang="en-US" dirty="0">
              <a:solidFill>
                <a:srgbClr val="0079C1"/>
              </a:solidFill>
            </a:endParaRPr>
          </a:p>
        </p:txBody>
      </p:sp>
      <p:sp>
        <p:nvSpPr>
          <p:cNvPr id="75" name="TextBox 74"/>
          <p:cNvSpPr txBox="1"/>
          <p:nvPr/>
        </p:nvSpPr>
        <p:spPr>
          <a:xfrm>
            <a:off x="2460738" y="5901050"/>
            <a:ext cx="228600" cy="400110"/>
          </a:xfrm>
          <a:prstGeom prst="rect">
            <a:avLst/>
          </a:prstGeom>
          <a:noFill/>
        </p:spPr>
        <p:txBody>
          <a:bodyPr wrap="square" rtlCol="0">
            <a:spAutoFit/>
          </a:bodyPr>
          <a:lstStyle/>
          <a:p>
            <a:pPr algn="ctr"/>
            <a:r>
              <a:rPr lang="en-US" dirty="0">
                <a:solidFill>
                  <a:srgbClr val="0079C1"/>
                </a:solidFill>
              </a:rPr>
              <a:t>»</a:t>
            </a:r>
          </a:p>
        </p:txBody>
      </p:sp>
      <p:sp>
        <p:nvSpPr>
          <p:cNvPr id="76" name="TextBox 75"/>
          <p:cNvSpPr txBox="1"/>
          <p:nvPr/>
        </p:nvSpPr>
        <p:spPr>
          <a:xfrm>
            <a:off x="3757448" y="5890664"/>
            <a:ext cx="228600" cy="400110"/>
          </a:xfrm>
          <a:prstGeom prst="rect">
            <a:avLst/>
          </a:prstGeom>
          <a:noFill/>
        </p:spPr>
        <p:txBody>
          <a:bodyPr wrap="square" rtlCol="0">
            <a:spAutoFit/>
          </a:bodyPr>
          <a:lstStyle/>
          <a:p>
            <a:pPr algn="ctr"/>
            <a:r>
              <a:rPr lang="en-US" dirty="0" smtClean="0">
                <a:solidFill>
                  <a:srgbClr val="0079C1"/>
                </a:solidFill>
              </a:rPr>
              <a:t>+</a:t>
            </a:r>
            <a:endParaRPr lang="en-US" dirty="0">
              <a:solidFill>
                <a:srgbClr val="0079C1"/>
              </a:solidFill>
            </a:endParaRPr>
          </a:p>
        </p:txBody>
      </p:sp>
      <p:sp>
        <p:nvSpPr>
          <p:cNvPr id="77" name="TextBox 76"/>
          <p:cNvSpPr txBox="1"/>
          <p:nvPr/>
        </p:nvSpPr>
        <p:spPr>
          <a:xfrm>
            <a:off x="4834759" y="5919802"/>
            <a:ext cx="228600" cy="400110"/>
          </a:xfrm>
          <a:prstGeom prst="rect">
            <a:avLst/>
          </a:prstGeom>
          <a:noFill/>
        </p:spPr>
        <p:txBody>
          <a:bodyPr wrap="square" rtlCol="0">
            <a:spAutoFit/>
          </a:bodyPr>
          <a:lstStyle/>
          <a:p>
            <a:pPr algn="ctr"/>
            <a:r>
              <a:rPr lang="en-US" dirty="0" smtClean="0">
                <a:solidFill>
                  <a:srgbClr val="0079C1"/>
                </a:solidFill>
              </a:rPr>
              <a:t>+</a:t>
            </a:r>
            <a:endParaRPr lang="en-US" dirty="0">
              <a:solidFill>
                <a:srgbClr val="0079C1"/>
              </a:solidFill>
            </a:endParaRPr>
          </a:p>
        </p:txBody>
      </p:sp>
      <p:sp>
        <p:nvSpPr>
          <p:cNvPr id="78" name="TextBox 77"/>
          <p:cNvSpPr txBox="1"/>
          <p:nvPr/>
        </p:nvSpPr>
        <p:spPr>
          <a:xfrm>
            <a:off x="5977759" y="5920883"/>
            <a:ext cx="228600" cy="400110"/>
          </a:xfrm>
          <a:prstGeom prst="rect">
            <a:avLst/>
          </a:prstGeom>
          <a:noFill/>
        </p:spPr>
        <p:txBody>
          <a:bodyPr wrap="square" rtlCol="0">
            <a:spAutoFit/>
          </a:bodyPr>
          <a:lstStyle/>
          <a:p>
            <a:pPr algn="ctr"/>
            <a:r>
              <a:rPr lang="en-US" dirty="0" smtClean="0">
                <a:solidFill>
                  <a:srgbClr val="0079C1"/>
                </a:solidFill>
              </a:rPr>
              <a:t>+</a:t>
            </a:r>
            <a:endParaRPr lang="en-US" dirty="0">
              <a:solidFill>
                <a:srgbClr val="0079C1"/>
              </a:solidFill>
            </a:endParaRPr>
          </a:p>
        </p:txBody>
      </p:sp>
      <p:sp>
        <p:nvSpPr>
          <p:cNvPr id="79" name="TextBox 78"/>
          <p:cNvSpPr txBox="1"/>
          <p:nvPr/>
        </p:nvSpPr>
        <p:spPr>
          <a:xfrm>
            <a:off x="7200900" y="5920883"/>
            <a:ext cx="228600" cy="400110"/>
          </a:xfrm>
          <a:prstGeom prst="rect">
            <a:avLst/>
          </a:prstGeom>
          <a:noFill/>
        </p:spPr>
        <p:txBody>
          <a:bodyPr wrap="square" rtlCol="0">
            <a:spAutoFit/>
          </a:bodyPr>
          <a:lstStyle/>
          <a:p>
            <a:pPr algn="ctr"/>
            <a:r>
              <a:rPr lang="en-US" dirty="0" smtClean="0">
                <a:solidFill>
                  <a:srgbClr val="0079C1"/>
                </a:solidFill>
              </a:rPr>
              <a:t>»</a:t>
            </a:r>
            <a:endParaRPr lang="en-US" dirty="0">
              <a:solidFill>
                <a:srgbClr val="0079C1"/>
              </a:solidFill>
            </a:endParaRPr>
          </a:p>
        </p:txBody>
      </p:sp>
      <p:sp>
        <p:nvSpPr>
          <p:cNvPr id="80" name="Rounded Rectangle 79"/>
          <p:cNvSpPr/>
          <p:nvPr/>
        </p:nvSpPr>
        <p:spPr>
          <a:xfrm>
            <a:off x="7543800" y="5638800"/>
            <a:ext cx="1219200" cy="990600"/>
          </a:xfrm>
          <a:prstGeom prst="roundRect">
            <a:avLst/>
          </a:prstGeo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dirty="0" smtClean="0">
                <a:solidFill>
                  <a:srgbClr val="000000">
                    <a:lumMod val="75000"/>
                    <a:lumOff val="25000"/>
                  </a:srgbClr>
                </a:solidFill>
              </a:rPr>
              <a:t>Annual, Monthly, and Hourly Output, LCOE, NPV, Payback, Revenue, Capacity Factor</a:t>
            </a:r>
            <a:endParaRPr lang="en-US" sz="900" b="1" dirty="0">
              <a:solidFill>
                <a:srgbClr val="000000">
                  <a:lumMod val="75000"/>
                  <a:lumOff val="25000"/>
                </a:srgbClr>
              </a:solidFill>
            </a:endParaRPr>
          </a:p>
        </p:txBody>
      </p:sp>
      <p:pic>
        <p:nvPicPr>
          <p:cNvPr id="1027"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595306" y="1931279"/>
            <a:ext cx="5052038" cy="334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3765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System Advisor Model (SAM)</a:t>
            </a:r>
            <a:endParaRPr lang="en-US"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 t="3566" r="25000" b="5581"/>
          <a:stretch/>
        </p:blipFill>
        <p:spPr bwMode="auto">
          <a:xfrm>
            <a:off x="1" y="637970"/>
            <a:ext cx="9144000" cy="62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106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a:solidFill>
                  <a:schemeClr val="accent6">
                    <a:lumMod val="50000"/>
                  </a:schemeClr>
                </a:solidFill>
              </a:rPr>
              <a:t>What are the </a:t>
            </a:r>
            <a:r>
              <a:rPr lang="en-US" sz="6600" b="1" dirty="0">
                <a:solidFill>
                  <a:schemeClr val="accent6">
                    <a:lumMod val="50000"/>
                  </a:schemeClr>
                </a:solidFill>
              </a:rPr>
              <a:t>jobs</a:t>
            </a:r>
            <a:r>
              <a:rPr lang="en-US" sz="6600" dirty="0">
                <a:solidFill>
                  <a:schemeClr val="accent6">
                    <a:lumMod val="50000"/>
                  </a:schemeClr>
                </a:solidFill>
              </a:rPr>
              <a:t> and other </a:t>
            </a:r>
            <a:r>
              <a:rPr lang="en-US" sz="6600" b="1" dirty="0">
                <a:solidFill>
                  <a:schemeClr val="accent6">
                    <a:lumMod val="50000"/>
                  </a:schemeClr>
                </a:solidFill>
              </a:rPr>
              <a:t>economic development </a:t>
            </a:r>
            <a:r>
              <a:rPr lang="en-US" sz="6600" dirty="0">
                <a:solidFill>
                  <a:schemeClr val="accent6">
                    <a:lumMod val="50000"/>
                  </a:schemeClr>
                </a:solidFill>
              </a:rPr>
              <a:t>impacts of renewable energy projects in my jurisdiction? </a:t>
            </a:r>
          </a:p>
        </p:txBody>
      </p:sp>
    </p:spTree>
    <p:extLst>
      <p:ext uri="{BB962C8B-B14F-4D97-AF65-F5344CB8AC3E}">
        <p14:creationId xmlns:p14="http://schemas.microsoft.com/office/powerpoint/2010/main" val="2205592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999"/>
            <a:ext cx="9448800" cy="508575"/>
          </a:xfrm>
        </p:spPr>
        <p:txBody>
          <a:bodyPr>
            <a:noAutofit/>
          </a:bodyPr>
          <a:lstStyle/>
          <a:p>
            <a:r>
              <a:rPr lang="en-US" sz="3600" dirty="0" smtClean="0"/>
              <a:t>JEDI PV – Jobs and Economic Development  </a:t>
            </a:r>
            <a:endParaRPr lang="en-US" sz="3600" dirty="0"/>
          </a:p>
        </p:txBody>
      </p:sp>
      <p:sp>
        <p:nvSpPr>
          <p:cNvPr id="5" name="Content Placeholder 2"/>
          <p:cNvSpPr txBox="1">
            <a:spLocks/>
          </p:cNvSpPr>
          <p:nvPr/>
        </p:nvSpPr>
        <p:spPr>
          <a:xfrm>
            <a:off x="0" y="6236972"/>
            <a:ext cx="7315200" cy="381000"/>
          </a:xfrm>
          <a:prstGeom prst="rect">
            <a:avLst/>
          </a:prstGeom>
        </p:spPr>
        <p:txBody>
          <a:bodyPr vert="horz" lIns="91440" tIns="45720" rIns="91440" bIns="45720" rtlCol="0">
            <a:noAutofit/>
          </a:bodyPr>
          <a:lstStyle/>
          <a:p>
            <a:pPr>
              <a:spcBef>
                <a:spcPct val="20000"/>
              </a:spcBef>
              <a:defRPr/>
            </a:pPr>
            <a:r>
              <a:rPr lang="en-US" sz="2000" dirty="0">
                <a:solidFill>
                  <a:srgbClr val="0079C1"/>
                </a:solidFill>
              </a:rPr>
              <a:t>http://www.nrel.gov/analysis/jedi/download.html</a:t>
            </a:r>
            <a:endParaRPr lang="en-US" sz="2000" dirty="0">
              <a:solidFill>
                <a:srgbClr val="0079C1"/>
              </a:solidFill>
              <a:hlinkClick r:id="rId3"/>
            </a:endParaRPr>
          </a:p>
        </p:txBody>
      </p:sp>
      <p:sp>
        <p:nvSpPr>
          <p:cNvPr id="12" name="Rectangle 11"/>
          <p:cNvSpPr/>
          <p:nvPr/>
        </p:nvSpPr>
        <p:spPr>
          <a:xfrm>
            <a:off x="190500" y="666752"/>
            <a:ext cx="3657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000" b="1" dirty="0">
              <a:solidFill>
                <a:srgbClr val="7F7F7F"/>
              </a:solidFill>
              <a:latin typeface="Arial" charset="0"/>
              <a:ea typeface="ＭＳ Ｐゴシック" charset="-128"/>
              <a:cs typeface="Arial" charset="0"/>
            </a:endParaRPr>
          </a:p>
        </p:txBody>
      </p:sp>
      <p:sp>
        <p:nvSpPr>
          <p:cNvPr id="9" name="Content Placeholder 2"/>
          <p:cNvSpPr txBox="1">
            <a:spLocks/>
          </p:cNvSpPr>
          <p:nvPr/>
        </p:nvSpPr>
        <p:spPr>
          <a:xfrm>
            <a:off x="38100" y="1588772"/>
            <a:ext cx="8191500" cy="4648200"/>
          </a:xfrm>
          <a:prstGeom prst="rect">
            <a:avLst/>
          </a:prstGeom>
        </p:spPr>
        <p:txBody>
          <a:bodyPr>
            <a:normAutofit/>
          </a:bodyPr>
          <a:lstStyle>
            <a:lvl1pPr marL="342900" indent="-342900" algn="l" defTabSz="914400" rtl="0" eaLnBrk="1" latinLnBrk="0" hangingPunct="1">
              <a:spcBef>
                <a:spcPct val="20000"/>
              </a:spcBef>
              <a:buFont typeface="Wingdings" panose="05000000000000000000" pitchFamily="2" charset="2"/>
              <a:buChar char="§"/>
              <a:defRPr sz="32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PURPOSE: </a:t>
            </a:r>
            <a:r>
              <a:rPr lang="en-US" sz="1800" b="0" dirty="0" smtClean="0"/>
              <a:t>Estimate</a:t>
            </a:r>
            <a:r>
              <a:rPr lang="en-US" sz="1800" dirty="0" smtClean="0"/>
              <a:t> </a:t>
            </a:r>
            <a:r>
              <a:rPr lang="en-US" sz="1800" b="0" dirty="0" smtClean="0"/>
              <a:t>the </a:t>
            </a:r>
            <a:r>
              <a:rPr lang="en-US" sz="1800" b="0" dirty="0"/>
              <a:t>economic impacts of constructing and operating photovoltaic power generation at the local and state levels.</a:t>
            </a:r>
            <a:endParaRPr lang="en-US" sz="1800" dirty="0" smtClean="0"/>
          </a:p>
          <a:p>
            <a:r>
              <a:rPr lang="en-US" sz="1800" dirty="0" smtClean="0"/>
              <a:t>TYPE: </a:t>
            </a:r>
            <a:r>
              <a:rPr lang="en-US" sz="1800" b="0" dirty="0" smtClean="0"/>
              <a:t>Spreadsheet-based</a:t>
            </a:r>
            <a:r>
              <a:rPr lang="en-US" sz="1800" dirty="0" smtClean="0"/>
              <a:t> </a:t>
            </a:r>
            <a:r>
              <a:rPr lang="en-US" sz="1800" b="0" dirty="0"/>
              <a:t>i</a:t>
            </a:r>
            <a:r>
              <a:rPr lang="en-US" sz="1800" b="0" dirty="0" smtClean="0"/>
              <a:t>mpact model</a:t>
            </a:r>
          </a:p>
          <a:p>
            <a:r>
              <a:rPr lang="en-US" sz="1800" dirty="0" smtClean="0"/>
              <a:t>TAKEAWAY</a:t>
            </a:r>
            <a:r>
              <a:rPr lang="en-US" sz="1800" dirty="0"/>
              <a:t>: </a:t>
            </a:r>
            <a:r>
              <a:rPr lang="en-US" sz="1800" b="0" dirty="0" smtClean="0"/>
              <a:t>Economic impacts for one, or, a portfolio of  projects</a:t>
            </a:r>
          </a:p>
          <a:p>
            <a:r>
              <a:rPr lang="en-US" sz="1800" dirty="0" smtClean="0"/>
              <a:t>CONTACT: </a:t>
            </a:r>
            <a:r>
              <a:rPr lang="en-US" sz="1800" b="0" dirty="0" smtClean="0">
                <a:hlinkClick r:id="rId4"/>
              </a:rPr>
              <a:t>JEDISupport@nrel.gov</a:t>
            </a:r>
            <a:endParaRPr lang="en-US" sz="1800" b="0"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2" y="3910289"/>
            <a:ext cx="64674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22739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a:solidFill>
                  <a:schemeClr val="accent6">
                    <a:lumMod val="50000"/>
                  </a:schemeClr>
                </a:solidFill>
              </a:rPr>
              <a:t>What are the </a:t>
            </a:r>
            <a:r>
              <a:rPr lang="en-US" sz="6600" b="1" dirty="0">
                <a:solidFill>
                  <a:schemeClr val="accent6">
                    <a:lumMod val="50000"/>
                  </a:schemeClr>
                </a:solidFill>
              </a:rPr>
              <a:t>costs and benefits to various audiences </a:t>
            </a:r>
            <a:r>
              <a:rPr lang="en-US" sz="6600" dirty="0">
                <a:solidFill>
                  <a:schemeClr val="accent6">
                    <a:lumMod val="50000"/>
                  </a:schemeClr>
                </a:solidFill>
              </a:rPr>
              <a:t>of a single community solar project?</a:t>
            </a:r>
          </a:p>
        </p:txBody>
      </p:sp>
    </p:spTree>
    <p:extLst>
      <p:ext uri="{BB962C8B-B14F-4D97-AF65-F5344CB8AC3E}">
        <p14:creationId xmlns:p14="http://schemas.microsoft.com/office/powerpoint/2010/main" val="3003435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Solar Scenario Tool</a:t>
            </a:r>
            <a:endParaRPr lang="en-US" dirty="0"/>
          </a:p>
        </p:txBody>
      </p:sp>
      <p:sp>
        <p:nvSpPr>
          <p:cNvPr id="5" name="Slide Number Placeholder 4"/>
          <p:cNvSpPr>
            <a:spLocks noGrp="1"/>
          </p:cNvSpPr>
          <p:nvPr>
            <p:ph type="sldNum" sz="quarter" idx="4294967295"/>
          </p:nvPr>
        </p:nvSpPr>
        <p:spPr>
          <a:xfrm>
            <a:off x="4343400" y="6685450"/>
            <a:ext cx="457200" cy="152400"/>
          </a:xfrm>
          <a:prstGeom prst="rect">
            <a:avLst/>
          </a:prstGeom>
        </p:spPr>
        <p:txBody>
          <a:bodyPr/>
          <a:lstStyle/>
          <a:p>
            <a:fld id="{D7081E63-2C6B-47B6-BA01-4B14E1AFFBAF}" type="slidenum">
              <a:rPr lang="en-US" smtClean="0">
                <a:solidFill>
                  <a:srgbClr val="0079C1"/>
                </a:solidFill>
              </a:rPr>
              <a:pPr/>
              <a:t>57</a:t>
            </a:fld>
            <a:endParaRPr lang="en-US" dirty="0">
              <a:solidFill>
                <a:srgbClr val="0079C1"/>
              </a:solidFill>
            </a:endParaRPr>
          </a:p>
        </p:txBody>
      </p:sp>
      <p:sp>
        <p:nvSpPr>
          <p:cNvPr id="4" name="TextBox 3"/>
          <p:cNvSpPr txBox="1"/>
          <p:nvPr/>
        </p:nvSpPr>
        <p:spPr>
          <a:xfrm>
            <a:off x="0" y="6172200"/>
            <a:ext cx="6172200" cy="369332"/>
          </a:xfrm>
          <a:prstGeom prst="rect">
            <a:avLst/>
          </a:prstGeom>
          <a:noFill/>
        </p:spPr>
        <p:txBody>
          <a:bodyPr wrap="square" rtlCol="0">
            <a:spAutoFit/>
          </a:bodyPr>
          <a:lstStyle/>
          <a:p>
            <a:r>
              <a:rPr lang="en-US" dirty="0" smtClean="0">
                <a:solidFill>
                  <a:srgbClr val="000000"/>
                </a:solidFill>
              </a:rPr>
              <a:t>www.nrel.gov/tech_deployment/tools_community_solar.html</a:t>
            </a:r>
            <a:endParaRPr lang="en-US" dirty="0">
              <a:solidFill>
                <a:srgbClr val="000000"/>
              </a:solidFill>
            </a:endParaRPr>
          </a:p>
        </p:txBody>
      </p:sp>
      <p:pic>
        <p:nvPicPr>
          <p:cNvPr id="8" name="Picture 7"/>
          <p:cNvPicPr/>
          <p:nvPr/>
        </p:nvPicPr>
        <p:blipFill rotWithShape="1">
          <a:blip r:embed="rId3"/>
          <a:srcRect l="3766" t="23489" r="79321" b="3547"/>
          <a:stretch/>
        </p:blipFill>
        <p:spPr bwMode="auto">
          <a:xfrm>
            <a:off x="5457825" y="1524000"/>
            <a:ext cx="3000375" cy="4521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9" name="Content Placeholder 2"/>
          <p:cNvSpPr>
            <a:spLocks noGrp="1"/>
          </p:cNvSpPr>
          <p:nvPr>
            <p:ph sz="half" idx="4294967295"/>
          </p:nvPr>
        </p:nvSpPr>
        <p:spPr>
          <a:xfrm>
            <a:off x="304800" y="1600200"/>
            <a:ext cx="4419600" cy="4648200"/>
          </a:xfrm>
          <a:prstGeom prst="rect">
            <a:avLst/>
          </a:prstGeom>
        </p:spPr>
        <p:txBody>
          <a:bodyPr>
            <a:normAutofit/>
          </a:bodyPr>
          <a:lstStyle/>
          <a:p>
            <a:r>
              <a:rPr lang="en-US" sz="1800" dirty="0" smtClean="0"/>
              <a:t>PURPOSE: </a:t>
            </a:r>
            <a:r>
              <a:rPr lang="en-US" sz="1800" b="0" dirty="0" smtClean="0"/>
              <a:t>Evaluate economics of a community solar project from a customer’s perspective as well as the sponsoring utility</a:t>
            </a:r>
            <a:endParaRPr lang="en-US" sz="1800" b="0" dirty="0"/>
          </a:p>
          <a:p>
            <a:r>
              <a:rPr lang="en-US" sz="1800" dirty="0" smtClean="0"/>
              <a:t>TYPE: </a:t>
            </a:r>
            <a:r>
              <a:rPr lang="en-US" sz="1800" b="0" dirty="0" smtClean="0"/>
              <a:t>Spreadsheet-based model</a:t>
            </a:r>
          </a:p>
          <a:p>
            <a:r>
              <a:rPr lang="en-US" sz="1800" dirty="0" smtClean="0"/>
              <a:t>TAKEAWAY: </a:t>
            </a:r>
            <a:r>
              <a:rPr lang="en-US" sz="1800" b="0" dirty="0" smtClean="0"/>
              <a:t>“First cut” analysis of different community solar options for utility,  state and local advocates.</a:t>
            </a:r>
            <a:endParaRPr lang="en-US" sz="1800" dirty="0" smtClean="0"/>
          </a:p>
          <a:p>
            <a:r>
              <a:rPr lang="en-US" sz="1800" dirty="0" smtClean="0"/>
              <a:t>CONTACT</a:t>
            </a:r>
            <a:r>
              <a:rPr lang="en-US" sz="1800" b="0" dirty="0"/>
              <a:t>: </a:t>
            </a:r>
            <a:r>
              <a:rPr lang="en-US" sz="1800" b="0" dirty="0" smtClean="0">
                <a:hlinkClick r:id="rId4"/>
              </a:rPr>
              <a:t>john.nangle@nrel.gov</a:t>
            </a:r>
            <a:endParaRPr lang="en-US" sz="1800" b="0" dirty="0" smtClean="0"/>
          </a:p>
          <a:p>
            <a:pPr marL="0" indent="0">
              <a:buNone/>
            </a:pPr>
            <a:endParaRPr lang="en-US" sz="1800" b="0" dirty="0"/>
          </a:p>
        </p:txBody>
      </p:sp>
      <p:sp>
        <p:nvSpPr>
          <p:cNvPr id="3" name="Right Triangle 2"/>
          <p:cNvSpPr/>
          <p:nvPr/>
        </p:nvSpPr>
        <p:spPr>
          <a:xfrm rot="10800000">
            <a:off x="8001000" y="152400"/>
            <a:ext cx="838200" cy="794266"/>
          </a:xfrm>
          <a:prstGeom prst="r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rgbClr val="FFFFFF"/>
              </a:solidFill>
            </a:endParaRPr>
          </a:p>
        </p:txBody>
      </p:sp>
      <p:sp>
        <p:nvSpPr>
          <p:cNvPr id="10" name="TextBox 9"/>
          <p:cNvSpPr txBox="1"/>
          <p:nvPr/>
        </p:nvSpPr>
        <p:spPr>
          <a:xfrm rot="3036013">
            <a:off x="8283168" y="262715"/>
            <a:ext cx="657320" cy="369332"/>
          </a:xfrm>
          <a:prstGeom prst="rect">
            <a:avLst/>
          </a:prstGeom>
          <a:noFill/>
        </p:spPr>
        <p:txBody>
          <a:bodyPr wrap="square" rtlCol="0">
            <a:spAutoFit/>
          </a:bodyPr>
          <a:lstStyle/>
          <a:p>
            <a:r>
              <a:rPr lang="en-US" dirty="0" smtClean="0">
                <a:solidFill>
                  <a:srgbClr val="0079C1"/>
                </a:solidFill>
              </a:rPr>
              <a:t>NEW</a:t>
            </a:r>
            <a:endParaRPr lang="en-US" dirty="0">
              <a:solidFill>
                <a:srgbClr val="0079C1"/>
              </a:solidFill>
            </a:endParaRPr>
          </a:p>
        </p:txBody>
      </p:sp>
    </p:spTree>
    <p:extLst>
      <p:ext uri="{BB962C8B-B14F-4D97-AF65-F5344CB8AC3E}">
        <p14:creationId xmlns:p14="http://schemas.microsoft.com/office/powerpoint/2010/main" val="142641383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smtClean="0">
                <a:solidFill>
                  <a:schemeClr val="accent6">
                    <a:lumMod val="50000"/>
                  </a:schemeClr>
                </a:solidFill>
              </a:rPr>
              <a:t>What </a:t>
            </a:r>
            <a:r>
              <a:rPr lang="en-US" sz="6600" dirty="0">
                <a:solidFill>
                  <a:schemeClr val="accent6">
                    <a:lumMod val="50000"/>
                  </a:schemeClr>
                </a:solidFill>
              </a:rPr>
              <a:t>incentives/policies are necessary to </a:t>
            </a:r>
            <a:r>
              <a:rPr lang="en-US" sz="6600" b="1" dirty="0">
                <a:solidFill>
                  <a:schemeClr val="accent6">
                    <a:lumMod val="50000"/>
                  </a:schemeClr>
                </a:solidFill>
              </a:rPr>
              <a:t>improve system economics</a:t>
            </a:r>
            <a:r>
              <a:rPr lang="en-US" sz="6600" dirty="0">
                <a:solidFill>
                  <a:schemeClr val="accent6">
                    <a:lumMod val="50000"/>
                  </a:schemeClr>
                </a:solidFill>
              </a:rPr>
              <a:t>? </a:t>
            </a:r>
          </a:p>
        </p:txBody>
      </p:sp>
    </p:spTree>
    <p:extLst>
      <p:ext uri="{BB962C8B-B14F-4D97-AF65-F5344CB8AC3E}">
        <p14:creationId xmlns:p14="http://schemas.microsoft.com/office/powerpoint/2010/main" val="3250860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Cost of Renewable Energy Spreadsheet Tool (CREST)</a:t>
            </a:r>
            <a:endParaRPr lang="en-US" sz="2800" dirty="0"/>
          </a:p>
        </p:txBody>
      </p:sp>
      <p:sp>
        <p:nvSpPr>
          <p:cNvPr id="5" name="Slide Number Placeholder 4"/>
          <p:cNvSpPr>
            <a:spLocks noGrp="1"/>
          </p:cNvSpPr>
          <p:nvPr>
            <p:ph type="sldNum" sz="quarter" idx="4294967295"/>
          </p:nvPr>
        </p:nvSpPr>
        <p:spPr>
          <a:xfrm>
            <a:off x="4343400" y="6685450"/>
            <a:ext cx="457200" cy="152400"/>
          </a:xfrm>
          <a:prstGeom prst="rect">
            <a:avLst/>
          </a:prstGeom>
        </p:spPr>
        <p:txBody>
          <a:bodyPr/>
          <a:lstStyle/>
          <a:p>
            <a:fld id="{D7081E63-2C6B-47B6-BA01-4B14E1AFFBAF}" type="slidenum">
              <a:rPr lang="en-US" smtClean="0">
                <a:solidFill>
                  <a:srgbClr val="0079C1"/>
                </a:solidFill>
              </a:rPr>
              <a:pPr/>
              <a:t>59</a:t>
            </a:fld>
            <a:endParaRPr lang="en-US" dirty="0">
              <a:solidFill>
                <a:srgbClr val="0079C1"/>
              </a:solidFill>
            </a:endParaRPr>
          </a:p>
        </p:txBody>
      </p:sp>
      <p:sp>
        <p:nvSpPr>
          <p:cNvPr id="4" name="TextBox 3"/>
          <p:cNvSpPr txBox="1"/>
          <p:nvPr/>
        </p:nvSpPr>
        <p:spPr>
          <a:xfrm>
            <a:off x="914400" y="6158753"/>
            <a:ext cx="7543800" cy="369332"/>
          </a:xfrm>
          <a:prstGeom prst="rect">
            <a:avLst/>
          </a:prstGeom>
          <a:noFill/>
        </p:spPr>
        <p:txBody>
          <a:bodyPr wrap="square" rtlCol="0">
            <a:spAutoFit/>
          </a:bodyPr>
          <a:lstStyle/>
          <a:p>
            <a:r>
              <a:rPr lang="en-US" dirty="0">
                <a:solidFill>
                  <a:srgbClr val="000000"/>
                </a:solidFill>
              </a:rPr>
              <a:t>https://financere.nrel.gov/finance/content/crest-cost-energy-models</a:t>
            </a:r>
          </a:p>
        </p:txBody>
      </p:sp>
      <p:sp>
        <p:nvSpPr>
          <p:cNvPr id="9" name="Content Placeholder 2"/>
          <p:cNvSpPr>
            <a:spLocks noGrp="1"/>
          </p:cNvSpPr>
          <p:nvPr>
            <p:ph sz="half" idx="4294967295"/>
          </p:nvPr>
        </p:nvSpPr>
        <p:spPr>
          <a:xfrm>
            <a:off x="304800" y="1295400"/>
            <a:ext cx="8610600" cy="2514600"/>
          </a:xfrm>
          <a:prstGeom prst="rect">
            <a:avLst/>
          </a:prstGeom>
        </p:spPr>
        <p:txBody>
          <a:bodyPr>
            <a:normAutofit/>
          </a:bodyPr>
          <a:lstStyle/>
          <a:p>
            <a:r>
              <a:rPr lang="en-US" sz="1800" dirty="0" smtClean="0"/>
              <a:t>PURPOSE: </a:t>
            </a:r>
            <a:r>
              <a:rPr lang="en-US" sz="1800" b="0" dirty="0" smtClean="0"/>
              <a:t>Cash flow model to assess solar projects, design cost-based incentives, evaluate impacts of tax incentives and other support structures</a:t>
            </a:r>
          </a:p>
          <a:p>
            <a:r>
              <a:rPr lang="en-US" sz="1800" dirty="0" smtClean="0"/>
              <a:t>TYPE</a:t>
            </a:r>
            <a:r>
              <a:rPr lang="en-US" sz="1800" b="0" dirty="0" smtClean="0"/>
              <a:t>: Spreadsheet based</a:t>
            </a:r>
            <a:endParaRPr lang="en-US" sz="1800" b="0" dirty="0"/>
          </a:p>
          <a:p>
            <a:r>
              <a:rPr lang="en-US" sz="1800" dirty="0" smtClean="0"/>
              <a:t>TAKEAWAY: </a:t>
            </a:r>
            <a:r>
              <a:rPr lang="en-US" sz="1800" b="0" dirty="0" smtClean="0"/>
              <a:t>Less technical, </a:t>
            </a:r>
            <a:r>
              <a:rPr lang="en-US" sz="1800" b="0" dirty="0"/>
              <a:t>back of the envelope LCOE estimates without engaging a detailed SAM run. </a:t>
            </a:r>
            <a:endParaRPr lang="en-US" sz="1800" b="0" dirty="0" smtClean="0"/>
          </a:p>
          <a:p>
            <a:r>
              <a:rPr lang="en-US" sz="1800" dirty="0" smtClean="0"/>
              <a:t>CONTACT</a:t>
            </a:r>
            <a:r>
              <a:rPr lang="en-US" sz="1800" b="0" dirty="0" smtClean="0"/>
              <a:t>: re.finance@nrel.gov</a:t>
            </a:r>
            <a:endParaRPr lang="en-US" sz="18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82296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3906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 y="95569"/>
            <a:ext cx="8229600" cy="566928"/>
          </a:xfrm>
        </p:spPr>
        <p:txBody>
          <a:bodyPr>
            <a:normAutofit/>
          </a:bodyPr>
          <a:lstStyle/>
          <a:p>
            <a:r>
              <a:rPr lang="en-US" sz="2400" b="1" dirty="0" smtClean="0"/>
              <a:t>Audience Entry Point: Decision Support Technical Assistance</a:t>
            </a:r>
            <a:endParaRPr lang="en-US" sz="2400" b="1" dirty="0"/>
          </a:p>
        </p:txBody>
      </p:sp>
      <p:pic>
        <p:nvPicPr>
          <p:cNvPr id="4" name="Picture 2" descr="http://www1.eere.energy.gov/cleancities/toolbox/images/cclogo_for_pp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88261" y="5328790"/>
            <a:ext cx="1622238" cy="10688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3922" y="5439852"/>
            <a:ext cx="1713918" cy="982188"/>
          </a:xfrm>
          <a:prstGeom prst="rect">
            <a:avLst/>
          </a:prstGeom>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72" y="3098795"/>
            <a:ext cx="3617543" cy="1697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3776" y="881738"/>
            <a:ext cx="3563799" cy="2217057"/>
            <a:chOff x="4311934" y="4299903"/>
            <a:chExt cx="3004219" cy="1714817"/>
          </a:xfrm>
        </p:grpSpPr>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11934" y="4299903"/>
              <a:ext cx="3004219" cy="171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803" y="5509895"/>
              <a:ext cx="20383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2"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990080" y="4886669"/>
            <a:ext cx="2070339" cy="1629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545" y="5207845"/>
            <a:ext cx="3280116" cy="119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550024" y="874081"/>
            <a:ext cx="5593976" cy="3921768"/>
          </a:xfrm>
          <a:prstGeom prst="rect">
            <a:avLst/>
          </a:prstGeom>
          <a:solidFill>
            <a:schemeClr val="tx1"/>
          </a:solidFill>
        </p:spPr>
        <p:txBody>
          <a:bodyPr wrap="square" lIns="274320" rIns="365760" rtlCol="0" anchor="ctr" anchorCtr="0">
            <a:noAutofit/>
          </a:bodyPr>
          <a:lstStyle/>
          <a:p>
            <a:r>
              <a:rPr lang="en-US" b="1" dirty="0" smtClean="0">
                <a:solidFill>
                  <a:schemeClr val="bg1"/>
                </a:solidFill>
              </a:rPr>
              <a:t>NREL brings world class decision grade information to jurisdictions: </a:t>
            </a:r>
          </a:p>
          <a:p>
            <a:pPr marL="169863" indent="-169863">
              <a:buFont typeface="Arial" panose="020B0604020202020204" pitchFamily="34" charset="0"/>
              <a:buChar char="•"/>
            </a:pPr>
            <a:r>
              <a:rPr lang="en-US" sz="1600" dirty="0" smtClean="0">
                <a:solidFill>
                  <a:schemeClr val="bg1"/>
                </a:solidFill>
              </a:rPr>
              <a:t>Six currently available programs by jurisdiction and technology type</a:t>
            </a:r>
          </a:p>
          <a:p>
            <a:pPr marL="169863" indent="-169863">
              <a:buFont typeface="Arial" panose="020B0604020202020204" pitchFamily="34" charset="0"/>
              <a:buChar char="•"/>
            </a:pPr>
            <a:r>
              <a:rPr lang="en-US" sz="1600" dirty="0" smtClean="0">
                <a:solidFill>
                  <a:schemeClr val="bg1"/>
                </a:solidFill>
              </a:rPr>
              <a:t>Over 1,500 completed requests since 2009</a:t>
            </a:r>
            <a:endParaRPr lang="en-US" sz="1600" dirty="0">
              <a:solidFill>
                <a:schemeClr val="bg1"/>
              </a:solidFill>
            </a:endParaRPr>
          </a:p>
          <a:p>
            <a:pPr marL="169863" indent="-169863">
              <a:buFont typeface="Arial" panose="020B0604020202020204" pitchFamily="34" charset="0"/>
              <a:buChar char="•"/>
            </a:pPr>
            <a:r>
              <a:rPr lang="en-US" sz="1600" dirty="0" smtClean="0">
                <a:solidFill>
                  <a:schemeClr val="bg1"/>
                </a:solidFill>
              </a:rPr>
              <a:t>Impact measurement built in</a:t>
            </a:r>
          </a:p>
          <a:p>
            <a:pPr marL="169863" indent="-169863">
              <a:buFont typeface="Arial" panose="020B0604020202020204" pitchFamily="34" charset="0"/>
              <a:buChar char="•"/>
            </a:pPr>
            <a:r>
              <a:rPr lang="en-US" sz="1600" dirty="0" smtClean="0">
                <a:solidFill>
                  <a:schemeClr val="bg1"/>
                </a:solidFill>
              </a:rPr>
              <a:t>Integrated into measured capacity building pipeline</a:t>
            </a:r>
          </a:p>
          <a:p>
            <a:pPr marL="285750" indent="-285750">
              <a:buFont typeface="Arial" panose="020B0604020202020204" pitchFamily="34" charset="0"/>
              <a:buChar char="•"/>
            </a:pPr>
            <a:endParaRPr lang="en-US" sz="1600" dirty="0" smtClean="0">
              <a:solidFill>
                <a:schemeClr val="bg1"/>
              </a:solidFill>
            </a:endParaRPr>
          </a:p>
          <a:p>
            <a:r>
              <a:rPr lang="en-US" b="1" dirty="0" smtClean="0">
                <a:solidFill>
                  <a:schemeClr val="bg1"/>
                </a:solidFill>
              </a:rPr>
              <a:t>Jurisdictions inquiries inform research agenda.</a:t>
            </a:r>
          </a:p>
          <a:p>
            <a:pPr marL="169863" indent="-169863">
              <a:buFont typeface="Arial" panose="020B0604020202020204" pitchFamily="34" charset="0"/>
              <a:buChar char="•"/>
            </a:pPr>
            <a:r>
              <a:rPr lang="en-US" sz="1600" dirty="0">
                <a:solidFill>
                  <a:schemeClr val="bg1"/>
                </a:solidFill>
              </a:rPr>
              <a:t>City carbon abatement potential (new!)</a:t>
            </a:r>
          </a:p>
          <a:p>
            <a:pPr marL="169863" indent="-169863">
              <a:buFont typeface="Arial" panose="020B0604020202020204" pitchFamily="34" charset="0"/>
              <a:buChar char="•"/>
            </a:pPr>
            <a:r>
              <a:rPr lang="en-US" sz="1600" dirty="0" smtClean="0">
                <a:solidFill>
                  <a:schemeClr val="bg1"/>
                </a:solidFill>
              </a:rPr>
              <a:t>Policy development strategies (</a:t>
            </a:r>
            <a:r>
              <a:rPr lang="en-US" sz="1600" i="1" dirty="0" smtClean="0">
                <a:solidFill>
                  <a:schemeClr val="bg1"/>
                </a:solidFill>
              </a:rPr>
              <a:t>Energy Policy)</a:t>
            </a:r>
          </a:p>
          <a:p>
            <a:pPr marL="169863" indent="-169863">
              <a:buFont typeface="Arial" panose="020B0604020202020204" pitchFamily="34" charset="0"/>
              <a:buChar char="•"/>
            </a:pPr>
            <a:r>
              <a:rPr lang="en-US" sz="1600" dirty="0" smtClean="0">
                <a:solidFill>
                  <a:schemeClr val="bg1"/>
                </a:solidFill>
              </a:rPr>
              <a:t>National Community Solar Guidebook (2012)</a:t>
            </a:r>
          </a:p>
        </p:txBody>
      </p:sp>
      <p:sp>
        <p:nvSpPr>
          <p:cNvPr id="2" name="7-Point Star 1"/>
          <p:cNvSpPr/>
          <p:nvPr/>
        </p:nvSpPr>
        <p:spPr>
          <a:xfrm rot="1126272">
            <a:off x="3665463" y="1022877"/>
            <a:ext cx="4895386" cy="3914110"/>
          </a:xfrm>
          <a:prstGeom prst="star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Now available: </a:t>
            </a:r>
          </a:p>
          <a:p>
            <a:pPr algn="ctr"/>
            <a:r>
              <a:rPr lang="en-US" sz="2400" dirty="0" smtClean="0"/>
              <a:t>Solar Energy Innovation Network (SEIN)</a:t>
            </a:r>
            <a:endParaRPr lang="en-US" sz="2400" dirty="0"/>
          </a:p>
        </p:txBody>
      </p:sp>
    </p:spTree>
    <p:extLst>
      <p:ext uri="{BB962C8B-B14F-4D97-AF65-F5344CB8AC3E}">
        <p14:creationId xmlns:p14="http://schemas.microsoft.com/office/powerpoint/2010/main" val="310192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r>
              <a:rPr lang="en-US" sz="6600" dirty="0" smtClean="0">
                <a:solidFill>
                  <a:schemeClr val="accent6">
                    <a:lumMod val="50000"/>
                  </a:schemeClr>
                </a:solidFill>
              </a:rPr>
              <a:t>What </a:t>
            </a:r>
            <a:r>
              <a:rPr lang="en-US" sz="6600" dirty="0">
                <a:solidFill>
                  <a:schemeClr val="accent6">
                    <a:lumMod val="50000"/>
                  </a:schemeClr>
                </a:solidFill>
              </a:rPr>
              <a:t>are the market </a:t>
            </a:r>
            <a:r>
              <a:rPr lang="en-US" sz="6600" b="1" dirty="0" smtClean="0">
                <a:solidFill>
                  <a:schemeClr val="accent6">
                    <a:lumMod val="50000"/>
                  </a:schemeClr>
                </a:solidFill>
              </a:rPr>
              <a:t>impacts</a:t>
            </a:r>
            <a:r>
              <a:rPr lang="en-US" sz="6600" dirty="0" smtClean="0">
                <a:solidFill>
                  <a:schemeClr val="accent6">
                    <a:lumMod val="50000"/>
                  </a:schemeClr>
                </a:solidFill>
              </a:rPr>
              <a:t> </a:t>
            </a:r>
            <a:r>
              <a:rPr lang="en-US" sz="6600" dirty="0">
                <a:solidFill>
                  <a:schemeClr val="accent6">
                    <a:lumMod val="50000"/>
                  </a:schemeClr>
                </a:solidFill>
              </a:rPr>
              <a:t>of different </a:t>
            </a:r>
            <a:r>
              <a:rPr lang="en-US" sz="6600" b="1" dirty="0">
                <a:solidFill>
                  <a:schemeClr val="accent6">
                    <a:lumMod val="50000"/>
                  </a:schemeClr>
                </a:solidFill>
              </a:rPr>
              <a:t>policy</a:t>
            </a:r>
            <a:r>
              <a:rPr lang="en-US" sz="6600" dirty="0">
                <a:solidFill>
                  <a:schemeClr val="accent6">
                    <a:lumMod val="50000"/>
                  </a:schemeClr>
                </a:solidFill>
              </a:rPr>
              <a:t> scenarios?</a:t>
            </a:r>
          </a:p>
        </p:txBody>
      </p:sp>
    </p:spTree>
    <p:extLst>
      <p:ext uri="{BB962C8B-B14F-4D97-AF65-F5344CB8AC3E}">
        <p14:creationId xmlns:p14="http://schemas.microsoft.com/office/powerpoint/2010/main" val="3585939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 y="94678"/>
            <a:ext cx="9103360" cy="566928"/>
          </a:xfrm>
        </p:spPr>
        <p:txBody>
          <a:bodyPr vert="horz" lIns="91440" tIns="45720" rIns="91440" bIns="45720" rtlCol="0" anchor="ctr">
            <a:normAutofit/>
          </a:bodyPr>
          <a:lstStyle/>
          <a:p>
            <a:r>
              <a:rPr lang="en-US" sz="2400" b="1" dirty="0" smtClean="0"/>
              <a:t>Policy and Program RE Impacts: </a:t>
            </a:r>
            <a:r>
              <a:rPr lang="en-US" sz="2400" b="1" dirty="0" err="1" smtClean="0"/>
              <a:t>dGen</a:t>
            </a:r>
            <a:endParaRPr lang="en-US" sz="2400" b="1" dirty="0"/>
          </a:p>
        </p:txBody>
      </p:sp>
      <p:pic>
        <p:nvPicPr>
          <p:cNvPr id="6" name="Picture 2" descr="C:\Users\bsigrin\Downloads\dGen\dGen Slide 1-0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4861" t="9661" r="3611" b="5370"/>
          <a:stretch/>
        </p:blipFill>
        <p:spPr bwMode="auto">
          <a:xfrm>
            <a:off x="111760" y="1011372"/>
            <a:ext cx="4231118" cy="52328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61840" y="1175570"/>
            <a:ext cx="4582160" cy="1200329"/>
          </a:xfrm>
          <a:prstGeom prst="rect">
            <a:avLst/>
          </a:prstGeom>
          <a:solidFill>
            <a:schemeClr val="tx1"/>
          </a:solidFill>
        </p:spPr>
        <p:txBody>
          <a:bodyPr wrap="square" lIns="91440" rIns="91440" rtlCol="0" anchor="ctr" anchorCtr="0">
            <a:noAutofit/>
          </a:bodyPr>
          <a:lstStyle/>
          <a:p>
            <a:r>
              <a:rPr lang="en-US" sz="1600" dirty="0" smtClean="0">
                <a:solidFill>
                  <a:schemeClr val="bg1"/>
                </a:solidFill>
              </a:rPr>
              <a:t>The </a:t>
            </a:r>
            <a:r>
              <a:rPr lang="en-US" sz="1600" dirty="0">
                <a:solidFill>
                  <a:schemeClr val="bg1"/>
                </a:solidFill>
              </a:rPr>
              <a:t>dGen family of models forecasts </a:t>
            </a:r>
            <a:r>
              <a:rPr lang="en-US" sz="1600" dirty="0" smtClean="0">
                <a:solidFill>
                  <a:schemeClr val="bg1"/>
                </a:solidFill>
              </a:rPr>
              <a:t>state, utility, or city-specific </a:t>
            </a:r>
            <a:r>
              <a:rPr lang="en-US" sz="1600" b="1" dirty="0" smtClean="0">
                <a:solidFill>
                  <a:schemeClr val="bg1"/>
                </a:solidFill>
              </a:rPr>
              <a:t>customer </a:t>
            </a:r>
            <a:r>
              <a:rPr lang="en-US" sz="1600" b="1" dirty="0">
                <a:solidFill>
                  <a:schemeClr val="bg1"/>
                </a:solidFill>
              </a:rPr>
              <a:t>adoption of distributed generation technologies </a:t>
            </a:r>
            <a:r>
              <a:rPr lang="en-US" sz="1600" dirty="0">
                <a:solidFill>
                  <a:schemeClr val="bg1"/>
                </a:solidFill>
              </a:rPr>
              <a:t>for residential, commercial, and industrial </a:t>
            </a:r>
            <a:r>
              <a:rPr lang="en-US" sz="1600" dirty="0" smtClean="0">
                <a:solidFill>
                  <a:schemeClr val="bg1"/>
                </a:solidFill>
              </a:rPr>
              <a:t>entities.</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53247" y="4492509"/>
            <a:ext cx="4650455" cy="213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34527" y="2610458"/>
            <a:ext cx="4272032" cy="172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86600" y="-854253"/>
            <a:ext cx="2454656" cy="1844853"/>
          </a:xfrm>
          <a:prstGeom prst="rect">
            <a:avLst/>
          </a:prstGeom>
        </p:spPr>
      </p:pic>
    </p:spTree>
    <p:extLst>
      <p:ext uri="{BB962C8B-B14F-4D97-AF65-F5344CB8AC3E}">
        <p14:creationId xmlns:p14="http://schemas.microsoft.com/office/powerpoint/2010/main" val="208555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28" y="3211285"/>
            <a:ext cx="8229600" cy="566928"/>
          </a:xfrm>
        </p:spPr>
        <p:txBody>
          <a:bodyPr>
            <a:noAutofit/>
          </a:bodyPr>
          <a:lstStyle/>
          <a:p>
            <a:pPr algn="ctr"/>
            <a:r>
              <a:rPr lang="en-US" sz="6600" dirty="0" smtClean="0">
                <a:solidFill>
                  <a:schemeClr val="accent6">
                    <a:lumMod val="50000"/>
                  </a:schemeClr>
                </a:solidFill>
              </a:rPr>
              <a:t>Other! </a:t>
            </a:r>
            <a:endParaRPr lang="en-US" sz="6600" dirty="0">
              <a:solidFill>
                <a:schemeClr val="accent6">
                  <a:lumMod val="50000"/>
                </a:schemeClr>
              </a:solidFill>
            </a:endParaRPr>
          </a:p>
        </p:txBody>
      </p:sp>
    </p:spTree>
    <p:extLst>
      <p:ext uri="{BB962C8B-B14F-4D97-AF65-F5344CB8AC3E}">
        <p14:creationId xmlns:p14="http://schemas.microsoft.com/office/powerpoint/2010/main" val="2518673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Cost of Renewable Energy Spreadsheet Tool (CREST)</a:t>
            </a:r>
            <a:endParaRPr lang="en-US" sz="2800" dirty="0"/>
          </a:p>
        </p:txBody>
      </p:sp>
      <p:sp>
        <p:nvSpPr>
          <p:cNvPr id="5" name="Slide Number Placeholder 4"/>
          <p:cNvSpPr>
            <a:spLocks noGrp="1"/>
          </p:cNvSpPr>
          <p:nvPr>
            <p:ph type="sldNum" sz="quarter" idx="4294967295"/>
          </p:nvPr>
        </p:nvSpPr>
        <p:spPr>
          <a:xfrm>
            <a:off x="4343400" y="6685450"/>
            <a:ext cx="457200" cy="152400"/>
          </a:xfrm>
          <a:prstGeom prst="rect">
            <a:avLst/>
          </a:prstGeom>
        </p:spPr>
        <p:txBody>
          <a:bodyPr/>
          <a:lstStyle/>
          <a:p>
            <a:fld id="{D7081E63-2C6B-47B6-BA01-4B14E1AFFBAF}" type="slidenum">
              <a:rPr lang="en-US" smtClean="0">
                <a:solidFill>
                  <a:srgbClr val="0079C1"/>
                </a:solidFill>
              </a:rPr>
              <a:pPr/>
              <a:t>63</a:t>
            </a:fld>
            <a:endParaRPr lang="en-US" dirty="0">
              <a:solidFill>
                <a:srgbClr val="0079C1"/>
              </a:solidFill>
            </a:endParaRPr>
          </a:p>
        </p:txBody>
      </p:sp>
      <p:sp>
        <p:nvSpPr>
          <p:cNvPr id="4" name="TextBox 3"/>
          <p:cNvSpPr txBox="1"/>
          <p:nvPr/>
        </p:nvSpPr>
        <p:spPr>
          <a:xfrm>
            <a:off x="914400" y="6158753"/>
            <a:ext cx="7543800" cy="369332"/>
          </a:xfrm>
          <a:prstGeom prst="rect">
            <a:avLst/>
          </a:prstGeom>
          <a:noFill/>
        </p:spPr>
        <p:txBody>
          <a:bodyPr wrap="square" rtlCol="0">
            <a:spAutoFit/>
          </a:bodyPr>
          <a:lstStyle/>
          <a:p>
            <a:r>
              <a:rPr lang="en-US" dirty="0">
                <a:solidFill>
                  <a:srgbClr val="000000"/>
                </a:solidFill>
              </a:rPr>
              <a:t>https://financere.nrel.gov/finance/content/crest-cost-energy-models</a:t>
            </a:r>
          </a:p>
        </p:txBody>
      </p:sp>
      <p:sp>
        <p:nvSpPr>
          <p:cNvPr id="9" name="Content Placeholder 2"/>
          <p:cNvSpPr>
            <a:spLocks noGrp="1"/>
          </p:cNvSpPr>
          <p:nvPr>
            <p:ph sz="half" idx="4294967295"/>
          </p:nvPr>
        </p:nvSpPr>
        <p:spPr>
          <a:xfrm>
            <a:off x="304800" y="1295400"/>
            <a:ext cx="8610600" cy="2514600"/>
          </a:xfrm>
          <a:prstGeom prst="rect">
            <a:avLst/>
          </a:prstGeom>
        </p:spPr>
        <p:txBody>
          <a:bodyPr>
            <a:normAutofit/>
          </a:bodyPr>
          <a:lstStyle/>
          <a:p>
            <a:r>
              <a:rPr lang="en-US" sz="1800" dirty="0" smtClean="0"/>
              <a:t>PURPOSE: </a:t>
            </a:r>
            <a:r>
              <a:rPr lang="en-US" sz="1800" b="0" dirty="0" smtClean="0"/>
              <a:t>Cash flow model to assess solar projects, design cost-based incentives, evaluate impacts of tax incentives and other support structures</a:t>
            </a:r>
          </a:p>
          <a:p>
            <a:r>
              <a:rPr lang="en-US" sz="1800" dirty="0" smtClean="0"/>
              <a:t>TYPE</a:t>
            </a:r>
            <a:r>
              <a:rPr lang="en-US" sz="1800" b="0" dirty="0" smtClean="0"/>
              <a:t>: Spreadsheet based</a:t>
            </a:r>
            <a:endParaRPr lang="en-US" sz="1800" b="0" dirty="0"/>
          </a:p>
          <a:p>
            <a:r>
              <a:rPr lang="en-US" sz="1800" dirty="0" smtClean="0"/>
              <a:t>TAKEAWAY: </a:t>
            </a:r>
            <a:r>
              <a:rPr lang="en-US" sz="1800" b="0" dirty="0" smtClean="0"/>
              <a:t>Less technical, </a:t>
            </a:r>
            <a:r>
              <a:rPr lang="en-US" sz="1800" b="0" dirty="0"/>
              <a:t>back of the envelope LCOE estimates without engaging a detailed SAM run. </a:t>
            </a:r>
            <a:endParaRPr lang="en-US" sz="1800" b="0" dirty="0" smtClean="0"/>
          </a:p>
          <a:p>
            <a:r>
              <a:rPr lang="en-US" sz="1800" dirty="0" smtClean="0"/>
              <a:t>CONTACT</a:t>
            </a:r>
            <a:r>
              <a:rPr lang="en-US" sz="1800" b="0" dirty="0" smtClean="0"/>
              <a:t>: re.finance@nrel.gov</a:t>
            </a:r>
            <a:endParaRPr lang="en-US" sz="18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82296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0733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0097830"/>
              </p:ext>
            </p:extLst>
          </p:nvPr>
        </p:nvGraphicFramePr>
        <p:xfrm>
          <a:off x="228600" y="152400"/>
          <a:ext cx="8686800" cy="6334760"/>
        </p:xfrm>
        <a:graphic>
          <a:graphicData uri="http://schemas.openxmlformats.org/drawingml/2006/table">
            <a:tbl>
              <a:tblPr firstRow="1" bandRow="1">
                <a:tableStyleId>{5C22544A-7EE6-4342-B048-85BDC9FD1C3A}</a:tableStyleId>
              </a:tblPr>
              <a:tblGrid>
                <a:gridCol w="651510"/>
                <a:gridCol w="8035290"/>
              </a:tblGrid>
              <a:tr h="370840">
                <a:tc gridSpan="2">
                  <a:txBody>
                    <a:bodyPr/>
                    <a:lstStyle/>
                    <a:p>
                      <a:r>
                        <a:rPr lang="en-US" dirty="0" smtClean="0"/>
                        <a:t>COMMON</a:t>
                      </a:r>
                      <a:r>
                        <a:rPr lang="en-US" baseline="0" dirty="0" smtClean="0"/>
                        <a:t> </a:t>
                      </a:r>
                      <a:r>
                        <a:rPr lang="en-US" baseline="0" dirty="0" smtClean="0"/>
                        <a:t>QUESTIONS</a:t>
                      </a:r>
                      <a:endParaRPr lang="en-US" dirty="0"/>
                    </a:p>
                  </a:txBody>
                  <a:tcPr/>
                </a:tc>
                <a:tc hMerge="1">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What are the energy</a:t>
                      </a:r>
                      <a:r>
                        <a:rPr lang="en-US" baseline="0" dirty="0" smtClean="0"/>
                        <a:t> efficiency measures that are likely to yield the biggest savings in my jurisdiction?</a:t>
                      </a:r>
                      <a:endParaRPr lang="en-US" dirty="0"/>
                    </a:p>
                  </a:txBody>
                  <a:tcPr/>
                </a:tc>
              </a:tr>
              <a:tr h="370840">
                <a:tc>
                  <a:txBody>
                    <a:bodyPr/>
                    <a:lstStyle/>
                    <a:p>
                      <a:r>
                        <a:rPr lang="en-US" dirty="0" smtClean="0"/>
                        <a:t>2</a:t>
                      </a:r>
                      <a:endParaRPr lang="en-US" dirty="0"/>
                    </a:p>
                  </a:txBody>
                  <a:tcPr/>
                </a:tc>
                <a:tc>
                  <a:txBody>
                    <a:bodyPr/>
                    <a:lstStyle/>
                    <a:p>
                      <a:r>
                        <a:rPr lang="en-US" dirty="0" smtClean="0"/>
                        <a:t>What are the high priority RE projects for my jurisdiction?</a:t>
                      </a:r>
                      <a:endParaRPr lang="en-US" dirty="0"/>
                    </a:p>
                  </a:txBody>
                  <a:tcPr/>
                </a:tc>
              </a:tr>
              <a:tr h="370840">
                <a:tc>
                  <a:txBody>
                    <a:bodyPr/>
                    <a:lstStyle/>
                    <a:p>
                      <a:r>
                        <a:rPr lang="en-US" dirty="0" smtClean="0"/>
                        <a:t>3</a:t>
                      </a:r>
                      <a:endParaRPr lang="en-US" dirty="0"/>
                    </a:p>
                  </a:txBody>
                  <a:tcPr/>
                </a:tc>
                <a:tc>
                  <a:txBody>
                    <a:bodyPr/>
                    <a:lstStyle/>
                    <a:p>
                      <a:r>
                        <a:rPr lang="en-US" dirty="0" smtClean="0"/>
                        <a:t>What is the sector level breakdown</a:t>
                      </a:r>
                      <a:r>
                        <a:rPr lang="en-US" baseline="0" dirty="0" smtClean="0"/>
                        <a:t> of energy and emissions data for my jurisdictions (or sub jurisdictions)?</a:t>
                      </a:r>
                      <a:endParaRPr lang="en-US" dirty="0"/>
                    </a:p>
                  </a:txBody>
                  <a:tcPr/>
                </a:tc>
              </a:tr>
              <a:tr h="370840">
                <a:tc>
                  <a:txBody>
                    <a:bodyPr/>
                    <a:lstStyle/>
                    <a:p>
                      <a:r>
                        <a:rPr lang="en-US" dirty="0" smtClean="0"/>
                        <a:t>4</a:t>
                      </a:r>
                      <a:endParaRPr lang="en-US" dirty="0"/>
                    </a:p>
                  </a:txBody>
                  <a:tcPr/>
                </a:tc>
                <a:tc>
                  <a:txBody>
                    <a:bodyPr/>
                    <a:lstStyle/>
                    <a:p>
                      <a:r>
                        <a:rPr lang="en-US" dirty="0" smtClean="0"/>
                        <a:t>What is the makeup of low income housing in my jurisdiction? What is the energy burden? </a:t>
                      </a:r>
                      <a:endParaRPr lang="en-US" dirty="0"/>
                    </a:p>
                  </a:txBody>
                  <a:tcPr/>
                </a:tc>
              </a:tr>
              <a:tr h="360680">
                <a:tc>
                  <a:txBody>
                    <a:bodyPr/>
                    <a:lstStyle/>
                    <a:p>
                      <a:r>
                        <a:rPr lang="en-US" dirty="0" smtClean="0"/>
                        <a:t>5</a:t>
                      </a:r>
                      <a:endParaRPr lang="en-US" dirty="0"/>
                    </a:p>
                  </a:txBody>
                  <a:tcPr/>
                </a:tc>
                <a:tc>
                  <a:txBody>
                    <a:bodyPr/>
                    <a:lstStyle/>
                    <a:p>
                      <a:r>
                        <a:rPr lang="en-US" dirty="0" smtClean="0"/>
                        <a:t>Is</a:t>
                      </a:r>
                      <a:r>
                        <a:rPr lang="en-US" baseline="0" dirty="0" smtClean="0"/>
                        <a:t> solar technology affordable for my jurisdiction? What’s the Savings to Investment ratio for my people? </a:t>
                      </a:r>
                      <a:endParaRPr lang="en-US" dirty="0"/>
                    </a:p>
                  </a:txBody>
                  <a:tcPr/>
                </a:tc>
              </a:tr>
              <a:tr h="370840">
                <a:tc>
                  <a:txBody>
                    <a:bodyPr/>
                    <a:lstStyle/>
                    <a:p>
                      <a:r>
                        <a:rPr lang="en-US" dirty="0" smtClean="0"/>
                        <a:t>6</a:t>
                      </a:r>
                      <a:endParaRPr lang="en-US" dirty="0"/>
                    </a:p>
                  </a:txBody>
                  <a:tcPr/>
                </a:tc>
                <a:tc>
                  <a:txBody>
                    <a:bodyPr/>
                    <a:lstStyle/>
                    <a:p>
                      <a:r>
                        <a:rPr lang="en-US" dirty="0" smtClean="0"/>
                        <a:t>What are the costs and outputs of renewable facilities under different financial structures?</a:t>
                      </a:r>
                      <a:endParaRPr lang="en-US" dirty="0"/>
                    </a:p>
                  </a:txBody>
                  <a:tcPr/>
                </a:tc>
              </a:tr>
              <a:tr h="370840">
                <a:tc>
                  <a:txBody>
                    <a:bodyPr/>
                    <a:lstStyle/>
                    <a:p>
                      <a:r>
                        <a:rPr lang="en-US" dirty="0" smtClean="0"/>
                        <a:t>7</a:t>
                      </a:r>
                      <a:endParaRPr lang="en-US" dirty="0"/>
                    </a:p>
                  </a:txBody>
                  <a:tcPr/>
                </a:tc>
                <a:tc>
                  <a:txBody>
                    <a:bodyPr/>
                    <a:lstStyle/>
                    <a:p>
                      <a:r>
                        <a:rPr lang="en-US" dirty="0" smtClean="0"/>
                        <a:t>What are the jobs and other economic</a:t>
                      </a:r>
                      <a:r>
                        <a:rPr lang="en-US" baseline="0" dirty="0" smtClean="0"/>
                        <a:t> development impacts of renewable energy projects in my jurisdiction? </a:t>
                      </a:r>
                      <a:endParaRPr lang="en-US" dirty="0"/>
                    </a:p>
                  </a:txBody>
                  <a:tcPr/>
                </a:tc>
              </a:tr>
              <a:tr h="370840">
                <a:tc>
                  <a:txBody>
                    <a:bodyPr/>
                    <a:lstStyle/>
                    <a:p>
                      <a:r>
                        <a:rPr lang="en-US" dirty="0" smtClean="0"/>
                        <a:t>8</a:t>
                      </a:r>
                      <a:endParaRPr lang="en-US" dirty="0"/>
                    </a:p>
                  </a:txBody>
                  <a:tcPr/>
                </a:tc>
                <a:tc>
                  <a:txBody>
                    <a:bodyPr/>
                    <a:lstStyle/>
                    <a:p>
                      <a:r>
                        <a:rPr lang="en-US" dirty="0" smtClean="0"/>
                        <a:t>What are the costs and benefits to various</a:t>
                      </a:r>
                      <a:r>
                        <a:rPr lang="en-US" baseline="0" dirty="0" smtClean="0"/>
                        <a:t> audiences of a single community solar project? </a:t>
                      </a:r>
                      <a:endParaRPr lang="en-US" dirty="0"/>
                    </a:p>
                  </a:txBody>
                  <a:tcPr/>
                </a:tc>
              </a:tr>
              <a:tr h="370840">
                <a:tc>
                  <a:txBody>
                    <a:bodyPr/>
                    <a:lstStyle/>
                    <a:p>
                      <a:r>
                        <a:rPr lang="en-US" dirty="0" smtClean="0"/>
                        <a:t>9</a:t>
                      </a:r>
                      <a:endParaRPr lang="en-US" dirty="0"/>
                    </a:p>
                  </a:txBody>
                  <a:tcPr/>
                </a:tc>
                <a:tc>
                  <a:txBody>
                    <a:bodyPr/>
                    <a:lstStyle/>
                    <a:p>
                      <a:r>
                        <a:rPr lang="en-US" dirty="0" smtClean="0"/>
                        <a:t>What incentive</a:t>
                      </a:r>
                      <a:r>
                        <a:rPr lang="en-US" baseline="0" dirty="0" smtClean="0"/>
                        <a:t> levels are necessary to improve system economics?</a:t>
                      </a:r>
                      <a:endParaRPr lang="en-US" dirty="0"/>
                    </a:p>
                  </a:txBody>
                  <a:tcPr/>
                </a:tc>
              </a:tr>
              <a:tr h="370840">
                <a:tc>
                  <a:txBody>
                    <a:bodyPr/>
                    <a:lstStyle/>
                    <a:p>
                      <a:r>
                        <a:rPr lang="en-US" dirty="0" smtClean="0"/>
                        <a:t>10</a:t>
                      </a:r>
                      <a:endParaRPr lang="en-US" dirty="0"/>
                    </a:p>
                  </a:txBody>
                  <a:tcPr/>
                </a:tc>
                <a:tc>
                  <a:txBody>
                    <a:bodyPr/>
                    <a:lstStyle/>
                    <a:p>
                      <a:r>
                        <a:rPr lang="en-US" dirty="0" smtClean="0"/>
                        <a:t>What are the market</a:t>
                      </a:r>
                      <a:r>
                        <a:rPr lang="en-US" baseline="0" dirty="0" smtClean="0"/>
                        <a:t> impacts of different policy scenarios?</a:t>
                      </a:r>
                      <a:endParaRPr lang="en-US" dirty="0"/>
                    </a:p>
                  </a:txBody>
                  <a:tcPr/>
                </a:tc>
              </a:tr>
              <a:tr h="370840">
                <a:tc>
                  <a:txBody>
                    <a:bodyPr/>
                    <a:lstStyle/>
                    <a:p>
                      <a:r>
                        <a:rPr lang="en-US" dirty="0" smtClean="0"/>
                        <a:t>11</a:t>
                      </a:r>
                      <a:endParaRPr lang="en-US" dirty="0"/>
                    </a:p>
                  </a:txBody>
                  <a:tcPr/>
                </a:tc>
                <a:tc>
                  <a:txBody>
                    <a:bodyPr/>
                    <a:lstStyle/>
                    <a:p>
                      <a:r>
                        <a:rPr lang="en-US" dirty="0" smtClean="0"/>
                        <a:t>Other: </a:t>
                      </a:r>
                      <a:endParaRPr lang="en-US" dirty="0"/>
                    </a:p>
                  </a:txBody>
                  <a:tcPr/>
                </a:tc>
              </a:tr>
            </a:tbl>
          </a:graphicData>
        </a:graphic>
      </p:graphicFrame>
      <p:pic>
        <p:nvPicPr>
          <p:cNvPr id="5" name="Picture 4" descr="NREL Logo2010white.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53400" y="6568875"/>
            <a:ext cx="731520" cy="1925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238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96879861"/>
              </p:ext>
            </p:extLst>
          </p:nvPr>
        </p:nvGraphicFramePr>
        <p:xfrm>
          <a:off x="114301" y="185106"/>
          <a:ext cx="8915399" cy="6239058"/>
        </p:xfrm>
        <a:graphic>
          <a:graphicData uri="http://schemas.openxmlformats.org/drawingml/2006/table">
            <a:tbl>
              <a:tblPr firstRow="1" bandRow="1">
                <a:tableStyleId>{5C22544A-7EE6-4342-B048-85BDC9FD1C3A}</a:tableStyleId>
              </a:tblPr>
              <a:tblGrid>
                <a:gridCol w="1028699"/>
                <a:gridCol w="1654629"/>
                <a:gridCol w="6232071"/>
              </a:tblGrid>
              <a:tr h="689323">
                <a:tc rowSpan="3">
                  <a:txBody>
                    <a:bodyPr/>
                    <a:lstStyle/>
                    <a:p>
                      <a:pPr algn="ctr"/>
                      <a:r>
                        <a:rPr lang="en-US" sz="2000" b="1" dirty="0" smtClean="0">
                          <a:solidFill>
                            <a:schemeClr val="bg1"/>
                          </a:solidFill>
                        </a:rPr>
                        <a:t>Data </a:t>
                      </a:r>
                    </a:p>
                    <a:p>
                      <a:pPr algn="ctr"/>
                      <a:r>
                        <a:rPr lang="en-US" sz="1800" b="0" dirty="0" smtClean="0">
                          <a:solidFill>
                            <a:schemeClr val="bg1"/>
                          </a:solidFill>
                        </a:rPr>
                        <a:t>(</a:t>
                      </a:r>
                      <a:r>
                        <a:rPr lang="en-US" sz="1800" b="1" dirty="0" smtClean="0">
                          <a:solidFill>
                            <a:schemeClr val="bg1"/>
                          </a:solidFill>
                        </a:rPr>
                        <a:t>Planning, M&amp;V</a:t>
                      </a:r>
                      <a:r>
                        <a:rPr lang="en-US" sz="1800" b="0" dirty="0" smtClean="0">
                          <a:solidFill>
                            <a:schemeClr val="bg1"/>
                          </a:solidFill>
                        </a:rPr>
                        <a:t>)</a:t>
                      </a:r>
                      <a:endParaRPr lang="en-US" sz="1800" b="0" dirty="0">
                        <a:solidFill>
                          <a:schemeClr val="bg1"/>
                        </a:solidFill>
                      </a:endParaRPr>
                    </a:p>
                  </a:txBody>
                  <a:tcPr vert="vert27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r>
                        <a:rPr lang="en-US" b="1" u="none" dirty="0" err="1" smtClean="0">
                          <a:solidFill>
                            <a:srgbClr val="000000"/>
                          </a:solidFill>
                        </a:rPr>
                        <a:t>ResStock</a:t>
                      </a:r>
                      <a:r>
                        <a:rPr lang="en-US" b="1" dirty="0" smtClean="0">
                          <a:solidFill>
                            <a:srgbClr val="000000"/>
                          </a:solidFill>
                        </a:rPr>
                        <a:t>  </a:t>
                      </a:r>
                    </a:p>
                    <a:p>
                      <a:pPr algn="l"/>
                      <a:r>
                        <a:rPr lang="en-US" b="0" dirty="0" smtClean="0">
                          <a:solidFill>
                            <a:srgbClr val="000000"/>
                          </a:solidFill>
                        </a:rPr>
                        <a:t>(Eric</a:t>
                      </a:r>
                      <a:r>
                        <a:rPr lang="en-US" b="0" baseline="0" dirty="0" smtClean="0">
                          <a:solidFill>
                            <a:srgbClr val="000000"/>
                          </a:solidFill>
                        </a:rPr>
                        <a:t> </a:t>
                      </a:r>
                      <a:r>
                        <a:rPr lang="en-US" b="0" dirty="0" smtClean="0">
                          <a:solidFill>
                            <a:srgbClr val="000000"/>
                          </a:solidFill>
                        </a:rPr>
                        <a:t>Wilson)</a:t>
                      </a:r>
                      <a:endParaRPr lang="en-US" b="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smtClean="0">
                          <a:solidFill>
                            <a:srgbClr val="000000"/>
                          </a:solidFill>
                        </a:rPr>
                        <a:t>What</a:t>
                      </a:r>
                      <a:r>
                        <a:rPr lang="en-US" sz="1800" b="0" baseline="0" dirty="0" smtClean="0">
                          <a:solidFill>
                            <a:srgbClr val="000000"/>
                          </a:solidFill>
                        </a:rPr>
                        <a:t> are the measures that are likely to yield highest savings in my jurisdiction?</a:t>
                      </a:r>
                      <a:endParaRPr lang="en-US" sz="1800" b="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98720">
                <a:tc vMerge="1">
                  <a:txBody>
                    <a:bodyPr/>
                    <a:lstStyle/>
                    <a:p>
                      <a:endParaRPr lang="en-US" dirty="0">
                        <a:solidFill>
                          <a:schemeClr val="accent6">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1" u="none" dirty="0" smtClean="0">
                          <a:solidFill>
                            <a:srgbClr val="000000"/>
                          </a:solidFill>
                        </a:rPr>
                        <a:t>Cities-LEAP</a:t>
                      </a:r>
                      <a:r>
                        <a:rPr lang="en-US" b="1" dirty="0" smtClean="0">
                          <a:solidFill>
                            <a:srgbClr val="000000"/>
                          </a:solidFill>
                        </a:rPr>
                        <a:t> </a:t>
                      </a:r>
                    </a:p>
                    <a:p>
                      <a:pPr algn="l"/>
                      <a:r>
                        <a:rPr lang="en-US" dirty="0" smtClean="0">
                          <a:solidFill>
                            <a:srgbClr val="000000"/>
                          </a:solidFill>
                        </a:rPr>
                        <a:t>(Megan Day)</a:t>
                      </a:r>
                      <a:endParaRPr lang="en-US"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solidFill>
                            <a:srgbClr val="000000"/>
                          </a:solidFill>
                        </a:rPr>
                        <a:t>What is the sector level breakdown</a:t>
                      </a:r>
                      <a:r>
                        <a:rPr lang="en-US" sz="1800" baseline="0" dirty="0" smtClean="0">
                          <a:solidFill>
                            <a:srgbClr val="000000"/>
                          </a:solidFill>
                        </a:rPr>
                        <a:t> of energy and emission data for my jurisdiction (or sub jurisdictions to me)? </a:t>
                      </a:r>
                    </a:p>
                    <a:p>
                      <a:pPr algn="l"/>
                      <a:r>
                        <a:rPr lang="en-US" sz="1800" baseline="0" dirty="0" smtClean="0">
                          <a:solidFill>
                            <a:srgbClr val="000000"/>
                          </a:solidFill>
                        </a:rPr>
                        <a:t>What is the makeup of low income housing in my jurisdiction? </a:t>
                      </a:r>
                      <a:endParaRPr lang="en-US" sz="180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9323">
                <a:tc vMerge="1">
                  <a:txBody>
                    <a:bodyPr/>
                    <a:lstStyle/>
                    <a:p>
                      <a:endParaRPr lang="en-US" dirty="0">
                        <a:solidFill>
                          <a:schemeClr val="accent6">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1" u="sng" dirty="0" smtClean="0">
                          <a:solidFill>
                            <a:srgbClr val="000000"/>
                          </a:solidFill>
                        </a:rPr>
                        <a:t>SIR</a:t>
                      </a:r>
                      <a:r>
                        <a:rPr lang="en-US" b="1" u="sng" baseline="0" dirty="0" smtClean="0">
                          <a:solidFill>
                            <a:srgbClr val="000000"/>
                          </a:solidFill>
                        </a:rPr>
                        <a:t> </a:t>
                      </a:r>
                      <a:r>
                        <a:rPr lang="en-US" b="1" u="none" baseline="0" dirty="0" err="1" smtClean="0">
                          <a:solidFill>
                            <a:srgbClr val="000000"/>
                          </a:solidFill>
                        </a:rPr>
                        <a:t>C</a:t>
                      </a:r>
                      <a:r>
                        <a:rPr lang="en-US" b="1" u="sng" baseline="0" dirty="0" err="1" smtClean="0">
                          <a:solidFill>
                            <a:srgbClr val="000000"/>
                          </a:solidFill>
                        </a:rPr>
                        <a:t>alcs</a:t>
                      </a:r>
                      <a:r>
                        <a:rPr lang="en-US" b="1" u="sng" baseline="0" dirty="0" smtClean="0">
                          <a:solidFill>
                            <a:srgbClr val="000000"/>
                          </a:solidFill>
                        </a:rPr>
                        <a:t> </a:t>
                      </a:r>
                    </a:p>
                    <a:p>
                      <a:pPr algn="l"/>
                      <a:r>
                        <a:rPr lang="en-US" baseline="0" dirty="0" smtClean="0">
                          <a:solidFill>
                            <a:srgbClr val="000000"/>
                          </a:solidFill>
                        </a:rPr>
                        <a:t>(Monisha Shah)</a:t>
                      </a:r>
                      <a:endParaRPr lang="en-US"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solidFill>
                            <a:srgbClr val="000000"/>
                          </a:solidFill>
                        </a:rPr>
                        <a:t>What</a:t>
                      </a:r>
                      <a:r>
                        <a:rPr lang="en-US" sz="1800" baseline="0" dirty="0" smtClean="0">
                          <a:solidFill>
                            <a:srgbClr val="000000"/>
                          </a:solidFill>
                        </a:rPr>
                        <a:t> is the savings to investment ratio for solar in my jurisdiction? </a:t>
                      </a:r>
                      <a:endParaRPr lang="en-US" sz="180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9323">
                <a:tc rowSpan="5">
                  <a:txBody>
                    <a:bodyPr/>
                    <a:lstStyle/>
                    <a:p>
                      <a:pPr algn="ctr"/>
                      <a:r>
                        <a:rPr lang="en-US" sz="2000" b="1" dirty="0" smtClean="0">
                          <a:solidFill>
                            <a:schemeClr val="bg1"/>
                          </a:solidFill>
                        </a:rPr>
                        <a:t>Tools </a:t>
                      </a:r>
                    </a:p>
                    <a:p>
                      <a:pPr algn="ctr"/>
                      <a:r>
                        <a:rPr lang="en-US" sz="1800" b="1" dirty="0" smtClean="0">
                          <a:solidFill>
                            <a:schemeClr val="bg1"/>
                          </a:solidFill>
                        </a:rPr>
                        <a:t>(Program</a:t>
                      </a:r>
                      <a:r>
                        <a:rPr lang="en-US" sz="1800" b="1" baseline="0" dirty="0" smtClean="0">
                          <a:solidFill>
                            <a:schemeClr val="bg1"/>
                          </a:solidFill>
                        </a:rPr>
                        <a:t> implementation,</a:t>
                      </a:r>
                      <a:r>
                        <a:rPr lang="en-US" sz="1800" b="1" baseline="0" dirty="0" smtClean="0">
                          <a:solidFill>
                            <a:schemeClr val="accent6">
                              <a:lumMod val="50000"/>
                            </a:schemeClr>
                          </a:solidFill>
                        </a:rPr>
                        <a:t> </a:t>
                      </a:r>
                    </a:p>
                    <a:p>
                      <a:pPr algn="ctr"/>
                      <a:r>
                        <a:rPr lang="en-US" sz="1800" b="1" baseline="0" dirty="0" smtClean="0">
                          <a:solidFill>
                            <a:schemeClr val="bg1"/>
                          </a:solidFill>
                        </a:rPr>
                        <a:t>understanding tradeoffs)</a:t>
                      </a:r>
                      <a:endParaRPr lang="en-US" sz="1800" b="1" dirty="0">
                        <a:solidFill>
                          <a:schemeClr val="bg1"/>
                        </a:solidFill>
                      </a:endParaRPr>
                    </a:p>
                  </a:txBody>
                  <a:tcPr vert="vert27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algn="l"/>
                      <a:r>
                        <a:rPr lang="en-US" b="1" u="none" dirty="0" smtClean="0">
                          <a:solidFill>
                            <a:srgbClr val="000000"/>
                          </a:solidFill>
                        </a:rPr>
                        <a:t>SAM</a:t>
                      </a:r>
                    </a:p>
                    <a:p>
                      <a:pPr algn="l"/>
                      <a:r>
                        <a:rPr lang="en-US" b="0" dirty="0" smtClean="0">
                          <a:solidFill>
                            <a:srgbClr val="000000"/>
                          </a:solidFill>
                        </a:rPr>
                        <a:t>(Nathan Blair)</a:t>
                      </a:r>
                      <a:endParaRPr lang="en-US" b="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solidFill>
                            <a:srgbClr val="000000"/>
                          </a:solidFill>
                        </a:rPr>
                        <a:t>What are the costs</a:t>
                      </a:r>
                      <a:r>
                        <a:rPr lang="en-US" sz="1800" baseline="0" dirty="0" smtClean="0">
                          <a:solidFill>
                            <a:srgbClr val="000000"/>
                          </a:solidFill>
                        </a:rPr>
                        <a:t> and outputs of renewable facilities under different financial structures? </a:t>
                      </a:r>
                      <a:endParaRPr lang="en-US" sz="180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9323">
                <a:tc vMerge="1">
                  <a:txBody>
                    <a:bodyPr/>
                    <a:lstStyle/>
                    <a:p>
                      <a:endParaRPr lang="en-US" dirty="0">
                        <a:solidFill>
                          <a:schemeClr val="accent6">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1" u="none" dirty="0" smtClean="0">
                          <a:solidFill>
                            <a:srgbClr val="000000"/>
                          </a:solidFill>
                        </a:rPr>
                        <a:t>JEDI</a:t>
                      </a:r>
                    </a:p>
                    <a:p>
                      <a:pPr algn="l"/>
                      <a:r>
                        <a:rPr lang="en-US" b="0" dirty="0" smtClean="0">
                          <a:solidFill>
                            <a:srgbClr val="000000"/>
                          </a:solidFill>
                        </a:rPr>
                        <a:t>(David</a:t>
                      </a:r>
                      <a:r>
                        <a:rPr lang="en-US" b="0" baseline="0" dirty="0" smtClean="0">
                          <a:solidFill>
                            <a:srgbClr val="000000"/>
                          </a:solidFill>
                        </a:rPr>
                        <a:t> Keyser)</a:t>
                      </a:r>
                      <a:endParaRPr lang="en-US" b="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solidFill>
                            <a:srgbClr val="000000"/>
                          </a:solidFill>
                        </a:rPr>
                        <a:t>What are the jobs and other economic development impacts</a:t>
                      </a:r>
                      <a:r>
                        <a:rPr lang="en-US" sz="1800" baseline="0" dirty="0" smtClean="0">
                          <a:solidFill>
                            <a:srgbClr val="000000"/>
                          </a:solidFill>
                        </a:rPr>
                        <a:t> of renewable energy projects in my jurisdiction? </a:t>
                      </a:r>
                      <a:endParaRPr lang="en-US" sz="180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68336">
                <a:tc vMerge="1">
                  <a:txBody>
                    <a:bodyPr/>
                    <a:lstStyle/>
                    <a:p>
                      <a:endParaRPr lang="en-US" dirty="0">
                        <a:solidFill>
                          <a:schemeClr val="accent6">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1" u="none" dirty="0" smtClean="0">
                          <a:solidFill>
                            <a:srgbClr val="000000"/>
                          </a:solidFill>
                        </a:rPr>
                        <a:t>Community</a:t>
                      </a:r>
                      <a:r>
                        <a:rPr lang="en-US" b="1" u="sng" baseline="0" dirty="0" smtClean="0">
                          <a:solidFill>
                            <a:srgbClr val="000000"/>
                          </a:solidFill>
                        </a:rPr>
                        <a:t> </a:t>
                      </a:r>
                      <a:r>
                        <a:rPr lang="en-US" b="1" u="none" baseline="0" dirty="0" smtClean="0">
                          <a:solidFill>
                            <a:srgbClr val="000000"/>
                          </a:solidFill>
                        </a:rPr>
                        <a:t>Solar Business Case </a:t>
                      </a:r>
                      <a:r>
                        <a:rPr lang="en-US" b="0" baseline="0" dirty="0" smtClean="0">
                          <a:solidFill>
                            <a:srgbClr val="000000"/>
                          </a:solidFill>
                        </a:rPr>
                        <a:t>(Amy Hollander)</a:t>
                      </a:r>
                      <a:endParaRPr lang="en-US" b="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solidFill>
                            <a:srgbClr val="000000"/>
                          </a:solidFill>
                        </a:rPr>
                        <a:t>What</a:t>
                      </a:r>
                      <a:r>
                        <a:rPr lang="en-US" sz="1800" baseline="0" dirty="0" smtClean="0">
                          <a:solidFill>
                            <a:srgbClr val="000000"/>
                          </a:solidFill>
                        </a:rPr>
                        <a:t> are the costs and benefits to various audiences of a single community solar project?</a:t>
                      </a:r>
                      <a:endParaRPr lang="en-US" sz="180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9323">
                <a:tc vMerge="1">
                  <a:txBody>
                    <a:bodyPr/>
                    <a:lstStyle/>
                    <a:p>
                      <a:endParaRPr lang="en-US" dirty="0">
                        <a:solidFill>
                          <a:schemeClr val="accent6">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1" u="none" dirty="0" smtClean="0">
                          <a:solidFill>
                            <a:srgbClr val="000000"/>
                          </a:solidFill>
                        </a:rPr>
                        <a:t>CREST</a:t>
                      </a:r>
                    </a:p>
                    <a:p>
                      <a:pPr algn="l"/>
                      <a:r>
                        <a:rPr lang="en-US" b="0" dirty="0" smtClean="0">
                          <a:solidFill>
                            <a:srgbClr val="000000"/>
                          </a:solidFill>
                        </a:rPr>
                        <a:t>(Paul</a:t>
                      </a:r>
                      <a:r>
                        <a:rPr lang="en-US" b="0" baseline="0" dirty="0" smtClean="0">
                          <a:solidFill>
                            <a:srgbClr val="000000"/>
                          </a:solidFill>
                        </a:rPr>
                        <a:t> Schwabe)</a:t>
                      </a:r>
                      <a:endParaRPr lang="en-US" b="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i="0" kern="1200" dirty="0" smtClean="0">
                          <a:solidFill>
                            <a:srgbClr val="000000"/>
                          </a:solidFill>
                          <a:effectLst/>
                          <a:latin typeface="+mn-lt"/>
                          <a:ea typeface="+mn-ea"/>
                          <a:cs typeface="+mn-cs"/>
                        </a:rPr>
                        <a:t>What incentives/policies</a:t>
                      </a:r>
                      <a:r>
                        <a:rPr lang="en-US" sz="1800" b="0" i="0" kern="1200" baseline="0" dirty="0" smtClean="0">
                          <a:solidFill>
                            <a:srgbClr val="000000"/>
                          </a:solidFill>
                          <a:effectLst/>
                          <a:latin typeface="+mn-lt"/>
                          <a:ea typeface="+mn-ea"/>
                          <a:cs typeface="+mn-cs"/>
                        </a:rPr>
                        <a:t> are necessary to improve system economics? </a:t>
                      </a:r>
                      <a:endParaRPr lang="en-US" sz="180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9323">
                <a:tc vMerge="1">
                  <a:txBody>
                    <a:bodyPr/>
                    <a:lstStyle/>
                    <a:p>
                      <a:endParaRPr lang="en-US" dirty="0">
                        <a:solidFill>
                          <a:schemeClr val="accent6">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1" dirty="0" smtClean="0">
                          <a:solidFill>
                            <a:srgbClr val="000000"/>
                          </a:solidFill>
                        </a:rPr>
                        <a:t>dGen </a:t>
                      </a:r>
                    </a:p>
                    <a:p>
                      <a:pPr algn="l"/>
                      <a:r>
                        <a:rPr lang="en-US" b="0" dirty="0" smtClean="0">
                          <a:solidFill>
                            <a:srgbClr val="000000"/>
                          </a:solidFill>
                        </a:rPr>
                        <a:t>(Pieter</a:t>
                      </a:r>
                      <a:r>
                        <a:rPr lang="en-US" b="0" baseline="0" dirty="0" smtClean="0">
                          <a:solidFill>
                            <a:srgbClr val="000000"/>
                          </a:solidFill>
                        </a:rPr>
                        <a:t> Gagnon)</a:t>
                      </a:r>
                      <a:endParaRPr lang="en-US" b="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solidFill>
                            <a:srgbClr val="000000"/>
                          </a:solidFill>
                        </a:rPr>
                        <a:t>What</a:t>
                      </a:r>
                      <a:r>
                        <a:rPr lang="en-US" sz="1800" baseline="0" dirty="0" smtClean="0">
                          <a:solidFill>
                            <a:srgbClr val="000000"/>
                          </a:solidFill>
                        </a:rPr>
                        <a:t> are the market penetration impacts of different policy scenarios?</a:t>
                      </a:r>
                      <a:endParaRPr lang="en-US" sz="1800" dirty="0">
                        <a:solidFill>
                          <a:srgbClr val="00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TextBox 1"/>
          <p:cNvSpPr txBox="1"/>
          <p:nvPr/>
        </p:nvSpPr>
        <p:spPr>
          <a:xfrm>
            <a:off x="-114300" y="6519446"/>
            <a:ext cx="9144000" cy="338554"/>
          </a:xfrm>
          <a:prstGeom prst="rect">
            <a:avLst/>
          </a:prstGeom>
          <a:noFill/>
        </p:spPr>
        <p:txBody>
          <a:bodyPr wrap="square" rtlCol="0">
            <a:spAutoFit/>
          </a:bodyPr>
          <a:lstStyle/>
          <a:p>
            <a:pPr algn="ctr"/>
            <a:r>
              <a:rPr lang="en-US" sz="1600" b="1" dirty="0" smtClean="0">
                <a:solidFill>
                  <a:srgbClr val="000000"/>
                </a:solidFill>
              </a:rPr>
              <a:t>You can reach NREL staff listed via email: </a:t>
            </a:r>
            <a:r>
              <a:rPr lang="en-US" sz="1600" b="1" dirty="0" smtClean="0">
                <a:solidFill>
                  <a:srgbClr val="000000"/>
                </a:solidFill>
                <a:hlinkClick r:id="rId3"/>
              </a:rPr>
              <a:t>first.last@nrel.gov</a:t>
            </a:r>
            <a:r>
              <a:rPr lang="en-US" sz="1600" b="1" dirty="0" smtClean="0">
                <a:solidFill>
                  <a:srgbClr val="000000"/>
                </a:solidFill>
              </a:rPr>
              <a:t>. To navigate tools, use stat@nrel.gov</a:t>
            </a:r>
            <a:endParaRPr lang="en-US" sz="1600" b="1" dirty="0">
              <a:solidFill>
                <a:srgbClr val="000000"/>
              </a:solidFill>
            </a:endParaRPr>
          </a:p>
        </p:txBody>
      </p:sp>
    </p:spTree>
    <p:extLst>
      <p:ext uri="{BB962C8B-B14F-4D97-AF65-F5344CB8AC3E}">
        <p14:creationId xmlns:p14="http://schemas.microsoft.com/office/powerpoint/2010/main" val="1921163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467"/>
            <a:ext cx="3352800" cy="6653213"/>
          </a:xfrm>
          <a:prstGeom prst="rect">
            <a:avLst/>
          </a:prstGeom>
          <a:solidFill>
            <a:srgbClr val="D1D1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173038" y="15346"/>
            <a:ext cx="3236912" cy="6757747"/>
          </a:xfrm>
          <a:prstGeom prst="rect">
            <a:avLst/>
          </a:prstGeom>
          <a:noFill/>
        </p:spPr>
        <p:txBody>
          <a:bodyPr wrap="square">
            <a:spAutoFit/>
          </a:bodyPr>
          <a:lstStyle/>
          <a:p>
            <a:pPr fontAlgn="auto">
              <a:lnSpc>
                <a:spcPct val="90000"/>
              </a:lnSpc>
              <a:spcBef>
                <a:spcPts val="0"/>
              </a:spcBef>
              <a:spcAft>
                <a:spcPts val="0"/>
              </a:spcAft>
              <a:defRPr/>
            </a:pPr>
            <a:r>
              <a:rPr lang="en-US" sz="2200" b="1" dirty="0" smtClean="0">
                <a:solidFill>
                  <a:srgbClr val="0079C1"/>
                </a:solidFill>
                <a:latin typeface="Calibri"/>
                <a:ea typeface="+mn-ea"/>
                <a:cs typeface="Calibri"/>
              </a:rPr>
              <a:t>CITIES-LEAP</a:t>
            </a:r>
            <a:endParaRPr lang="en-US" sz="2200" b="1" dirty="0">
              <a:solidFill>
                <a:srgbClr val="0079C1"/>
              </a:solidFill>
              <a:latin typeface="Calibri"/>
              <a:ea typeface="+mn-ea"/>
              <a:cs typeface="Calibri"/>
            </a:endParaRPr>
          </a:p>
          <a:p>
            <a:pPr fontAlgn="auto">
              <a:lnSpc>
                <a:spcPct val="90000"/>
              </a:lnSpc>
              <a:spcBef>
                <a:spcPts val="0"/>
              </a:spcBef>
              <a:spcAft>
                <a:spcPts val="900"/>
              </a:spcAft>
              <a:defRPr/>
            </a:pPr>
            <a:r>
              <a:rPr lang="en-US" sz="2100" dirty="0">
                <a:solidFill>
                  <a:srgbClr val="0079C1"/>
                </a:solidFill>
                <a:latin typeface="+mj-lt"/>
                <a:ea typeface="+mn-ea"/>
              </a:rPr>
              <a:t>Cities Leading through</a:t>
            </a:r>
            <a:br>
              <a:rPr lang="en-US" sz="2100" dirty="0">
                <a:solidFill>
                  <a:srgbClr val="0079C1"/>
                </a:solidFill>
                <a:latin typeface="+mj-lt"/>
                <a:ea typeface="+mn-ea"/>
              </a:rPr>
            </a:br>
            <a:r>
              <a:rPr lang="en-US" sz="2100" dirty="0">
                <a:solidFill>
                  <a:srgbClr val="0079C1"/>
                </a:solidFill>
                <a:latin typeface="+mj-lt"/>
                <a:ea typeface="+mn-ea"/>
              </a:rPr>
              <a:t>Energy Analysis and Planning</a:t>
            </a:r>
          </a:p>
          <a:p>
            <a:pPr fontAlgn="auto">
              <a:spcBef>
                <a:spcPts val="0"/>
              </a:spcBef>
              <a:spcAft>
                <a:spcPts val="200"/>
              </a:spcAft>
              <a:defRPr/>
            </a:pPr>
            <a:r>
              <a:rPr lang="en-US" b="1" dirty="0">
                <a:solidFill>
                  <a:srgbClr val="000000"/>
                </a:solidFill>
                <a:latin typeface="+mn-lt"/>
                <a:ea typeface="+mn-ea"/>
              </a:rPr>
              <a:t>Identified market need:</a:t>
            </a:r>
          </a:p>
          <a:p>
            <a:pPr fontAlgn="auto">
              <a:spcBef>
                <a:spcPts val="0"/>
              </a:spcBef>
              <a:spcAft>
                <a:spcPts val="1100"/>
              </a:spcAft>
              <a:defRPr/>
            </a:pPr>
            <a:r>
              <a:rPr lang="en-US" dirty="0">
                <a:solidFill>
                  <a:srgbClr val="000000"/>
                </a:solidFill>
                <a:latin typeface="+mn-lt"/>
                <a:ea typeface="+mn-ea"/>
              </a:rPr>
              <a:t>City decision makers need standardized, localized data</a:t>
            </a:r>
            <a:br>
              <a:rPr lang="en-US" dirty="0">
                <a:solidFill>
                  <a:srgbClr val="000000"/>
                </a:solidFill>
                <a:latin typeface="+mn-lt"/>
                <a:ea typeface="+mn-ea"/>
              </a:rPr>
            </a:br>
            <a:r>
              <a:rPr lang="en-US" dirty="0">
                <a:solidFill>
                  <a:srgbClr val="000000"/>
                </a:solidFill>
                <a:latin typeface="+mn-lt"/>
                <a:ea typeface="+mn-ea"/>
              </a:rPr>
              <a:t>and analysis to make more strategic energy decisions.</a:t>
            </a:r>
          </a:p>
          <a:p>
            <a:pPr fontAlgn="auto">
              <a:spcBef>
                <a:spcPts val="0"/>
              </a:spcBef>
              <a:spcAft>
                <a:spcPts val="200"/>
              </a:spcAft>
              <a:defRPr/>
            </a:pPr>
            <a:r>
              <a:rPr lang="en-US" b="1" dirty="0">
                <a:solidFill>
                  <a:srgbClr val="000000"/>
                </a:solidFill>
                <a:latin typeface="+mn-lt"/>
                <a:ea typeface="+mn-ea"/>
              </a:rPr>
              <a:t>Research and analysis:</a:t>
            </a:r>
          </a:p>
          <a:p>
            <a:pPr fontAlgn="auto">
              <a:spcBef>
                <a:spcPts val="0"/>
              </a:spcBef>
              <a:spcAft>
                <a:spcPts val="1100"/>
              </a:spcAft>
              <a:defRPr/>
            </a:pPr>
            <a:r>
              <a:rPr lang="en-US" dirty="0">
                <a:solidFill>
                  <a:srgbClr val="000000"/>
                </a:solidFill>
                <a:latin typeface="+mn-lt"/>
                <a:ea typeface="+mn-ea"/>
              </a:rPr>
              <a:t>Developed new, replicable methodology and estimated </a:t>
            </a:r>
            <a:r>
              <a:rPr lang="en-US" b="1" dirty="0">
                <a:solidFill>
                  <a:srgbClr val="0079C1"/>
                </a:solidFill>
                <a:latin typeface="+mn-lt"/>
                <a:ea typeface="+mn-ea"/>
              </a:rPr>
              <a:t>electricity</a:t>
            </a:r>
            <a:r>
              <a:rPr lang="en-US" dirty="0">
                <a:solidFill>
                  <a:srgbClr val="000000"/>
                </a:solidFill>
                <a:latin typeface="+mn-lt"/>
                <a:ea typeface="+mn-ea"/>
              </a:rPr>
              <a:t>, </a:t>
            </a:r>
            <a:r>
              <a:rPr lang="en-US" b="1" dirty="0">
                <a:solidFill>
                  <a:srgbClr val="0079C1"/>
                </a:solidFill>
                <a:latin typeface="+mn-lt"/>
                <a:ea typeface="+mn-ea"/>
              </a:rPr>
              <a:t>natural gas</a:t>
            </a:r>
            <a:r>
              <a:rPr lang="en-US" dirty="0">
                <a:solidFill>
                  <a:srgbClr val="000000"/>
                </a:solidFill>
                <a:latin typeface="+mn-lt"/>
                <a:ea typeface="+mn-ea"/>
              </a:rPr>
              <a:t>, and</a:t>
            </a:r>
            <a:br>
              <a:rPr lang="en-US" dirty="0">
                <a:solidFill>
                  <a:srgbClr val="000000"/>
                </a:solidFill>
                <a:latin typeface="+mn-lt"/>
                <a:ea typeface="+mn-ea"/>
              </a:rPr>
            </a:br>
            <a:r>
              <a:rPr lang="en-US" b="1" dirty="0">
                <a:solidFill>
                  <a:srgbClr val="0079C1"/>
                </a:solidFill>
                <a:latin typeface="+mn-lt"/>
                <a:ea typeface="+mn-ea"/>
              </a:rPr>
              <a:t>fuel consumption</a:t>
            </a:r>
            <a:r>
              <a:rPr lang="en-US" dirty="0">
                <a:solidFill>
                  <a:srgbClr val="000000"/>
                </a:solidFill>
                <a:latin typeface="+mn-lt"/>
                <a:ea typeface="+mn-ea"/>
              </a:rPr>
              <a:t>,</a:t>
            </a:r>
            <a:br>
              <a:rPr lang="en-US" dirty="0">
                <a:solidFill>
                  <a:srgbClr val="000000"/>
                </a:solidFill>
                <a:latin typeface="+mn-lt"/>
                <a:ea typeface="+mn-ea"/>
              </a:rPr>
            </a:br>
            <a:r>
              <a:rPr lang="en-US" b="1" dirty="0">
                <a:solidFill>
                  <a:srgbClr val="0079C1"/>
                </a:solidFill>
                <a:latin typeface="+mn-lt"/>
                <a:ea typeface="+mn-ea"/>
              </a:rPr>
              <a:t>vehicle miles traveled</a:t>
            </a:r>
            <a:r>
              <a:rPr lang="en-US" dirty="0">
                <a:solidFill>
                  <a:srgbClr val="000000"/>
                </a:solidFill>
                <a:latin typeface="+mn-lt"/>
                <a:ea typeface="+mn-ea"/>
              </a:rPr>
              <a:t>, and</a:t>
            </a:r>
            <a:br>
              <a:rPr lang="en-US" dirty="0">
                <a:solidFill>
                  <a:srgbClr val="000000"/>
                </a:solidFill>
                <a:latin typeface="+mn-lt"/>
                <a:ea typeface="+mn-ea"/>
              </a:rPr>
            </a:br>
            <a:r>
              <a:rPr lang="en-US" dirty="0">
                <a:solidFill>
                  <a:srgbClr val="000000"/>
                </a:solidFill>
                <a:latin typeface="+mn-lt"/>
                <a:ea typeface="+mn-ea"/>
              </a:rPr>
              <a:t>actual </a:t>
            </a:r>
            <a:r>
              <a:rPr lang="en-US" b="1" dirty="0">
                <a:solidFill>
                  <a:srgbClr val="0079C1"/>
                </a:solidFill>
                <a:latin typeface="+mn-lt"/>
                <a:ea typeface="+mn-ea"/>
              </a:rPr>
              <a:t>vehicle fuel types</a:t>
            </a:r>
            <a:r>
              <a:rPr lang="en-US" dirty="0">
                <a:solidFill>
                  <a:srgbClr val="000000"/>
                </a:solidFill>
                <a:latin typeface="+mn-lt"/>
                <a:ea typeface="+mn-ea"/>
              </a:rPr>
              <a:t> in</a:t>
            </a:r>
            <a:br>
              <a:rPr lang="en-US" dirty="0">
                <a:solidFill>
                  <a:srgbClr val="000000"/>
                </a:solidFill>
                <a:latin typeface="+mn-lt"/>
                <a:ea typeface="+mn-ea"/>
              </a:rPr>
            </a:br>
            <a:r>
              <a:rPr lang="en-US" dirty="0">
                <a:solidFill>
                  <a:srgbClr val="000000"/>
                </a:solidFill>
                <a:latin typeface="+mn-lt"/>
                <a:ea typeface="+mn-ea"/>
              </a:rPr>
              <a:t>more than </a:t>
            </a:r>
            <a:r>
              <a:rPr lang="en-US" b="1" dirty="0">
                <a:solidFill>
                  <a:srgbClr val="0079C1"/>
                </a:solidFill>
                <a:latin typeface="+mn-lt"/>
                <a:ea typeface="+mn-ea"/>
              </a:rPr>
              <a:t>23,400 U.S cities</a:t>
            </a:r>
            <a:r>
              <a:rPr lang="en-US" dirty="0">
                <a:solidFill>
                  <a:srgbClr val="000000"/>
                </a:solidFill>
                <a:latin typeface="+mn-lt"/>
                <a:ea typeface="+mn-ea"/>
              </a:rPr>
              <a:t>.</a:t>
            </a:r>
          </a:p>
          <a:p>
            <a:pPr fontAlgn="auto">
              <a:spcBef>
                <a:spcPts val="0"/>
              </a:spcBef>
              <a:spcAft>
                <a:spcPts val="200"/>
              </a:spcAft>
              <a:defRPr/>
            </a:pPr>
            <a:r>
              <a:rPr lang="en-US" b="1" dirty="0" smtClean="0">
                <a:solidFill>
                  <a:srgbClr val="000000"/>
                </a:solidFill>
                <a:latin typeface="+mn-lt"/>
                <a:ea typeface="+mn-ea"/>
              </a:rPr>
              <a:t>Newest additions: </a:t>
            </a:r>
            <a:endParaRPr lang="en-US" b="1" dirty="0">
              <a:solidFill>
                <a:srgbClr val="000000"/>
              </a:solidFill>
              <a:latin typeface="+mn-lt"/>
              <a:ea typeface="+mn-ea"/>
            </a:endParaRPr>
          </a:p>
          <a:p>
            <a:pPr fontAlgn="auto">
              <a:spcBef>
                <a:spcPts val="0"/>
              </a:spcBef>
              <a:spcAft>
                <a:spcPts val="1200"/>
              </a:spcAft>
              <a:defRPr/>
            </a:pPr>
            <a:r>
              <a:rPr lang="en-US" dirty="0">
                <a:solidFill>
                  <a:srgbClr val="000000"/>
                </a:solidFill>
                <a:latin typeface="+mn-lt"/>
                <a:ea typeface="+mn-ea"/>
              </a:rPr>
              <a:t>PV potential, building stock characterization, </a:t>
            </a:r>
            <a:r>
              <a:rPr lang="en-US" dirty="0" smtClean="0">
                <a:solidFill>
                  <a:srgbClr val="000000"/>
                </a:solidFill>
                <a:latin typeface="+mn-lt"/>
                <a:ea typeface="+mn-ea"/>
              </a:rPr>
              <a:t>top five energy consuming industries, GHG</a:t>
            </a:r>
            <a:r>
              <a:rPr lang="en-US" dirty="0">
                <a:solidFill>
                  <a:srgbClr val="000000"/>
                </a:solidFill>
                <a:latin typeface="+mn-lt"/>
                <a:ea typeface="+mn-ea"/>
              </a:rPr>
              <a:t/>
            </a:r>
            <a:br>
              <a:rPr lang="en-US" dirty="0">
                <a:solidFill>
                  <a:srgbClr val="000000"/>
                </a:solidFill>
                <a:latin typeface="+mn-lt"/>
                <a:ea typeface="+mn-ea"/>
              </a:rPr>
            </a:br>
            <a:r>
              <a:rPr lang="en-US" dirty="0">
                <a:solidFill>
                  <a:srgbClr val="000000"/>
                </a:solidFill>
                <a:latin typeface="+mn-lt"/>
                <a:ea typeface="+mn-ea"/>
              </a:rPr>
              <a:t>conversions for each city.</a:t>
            </a:r>
          </a:p>
        </p:txBody>
      </p:sp>
      <p:pic>
        <p:nvPicPr>
          <p:cNvPr id="11269" name="Picture 6" descr="light duty screenshot.tif"/>
          <p:cNvPicPr>
            <a:picLocks noChangeAspect="1"/>
          </p:cNvPicPr>
          <p:nvPr/>
        </p:nvPicPr>
        <p:blipFill>
          <a:blip r:embed="rId3" cstate="email">
            <a:extLst>
              <a:ext uri="{28A0092B-C50C-407E-A947-70E740481C1C}">
                <a14:useLocalDpi xmlns:a14="http://schemas.microsoft.com/office/drawing/2010/main" val="0"/>
              </a:ext>
            </a:extLst>
          </a:blip>
          <a:srcRect t="19843"/>
          <a:stretch>
            <a:fillRect/>
          </a:stretch>
        </p:blipFill>
        <p:spPr bwMode="auto">
          <a:xfrm>
            <a:off x="3843338" y="4143375"/>
            <a:ext cx="52419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9"/>
          <p:cNvSpPr txBox="1">
            <a:spLocks noChangeArrowheads="1"/>
          </p:cNvSpPr>
          <p:nvPr/>
        </p:nvSpPr>
        <p:spPr bwMode="auto">
          <a:xfrm>
            <a:off x="3894138" y="3590925"/>
            <a:ext cx="51514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b="1">
                <a:solidFill>
                  <a:schemeClr val="tx1"/>
                </a:solidFill>
                <a:latin typeface="Calibri" pitchFamily="34" charset="0"/>
                <a:ea typeface="Geneva" pitchFamily="126"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6"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6"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9pPr>
          </a:lstStyle>
          <a:p>
            <a:pPr eaLnBrk="1" hangingPunct="1">
              <a:spcBef>
                <a:spcPct val="0"/>
              </a:spcBef>
              <a:buFontTx/>
              <a:buNone/>
            </a:pPr>
            <a:r>
              <a:rPr lang="en-US" altLang="en-US" sz="1700" dirty="0">
                <a:solidFill>
                  <a:srgbClr val="0079C1"/>
                </a:solidFill>
              </a:rPr>
              <a:t>Light-Duty Alternative Fuel and Conventional Vehicles in Oakland, California</a:t>
            </a:r>
          </a:p>
        </p:txBody>
      </p:sp>
      <p:sp>
        <p:nvSpPr>
          <p:cNvPr id="11271" name="TextBox 14"/>
          <p:cNvSpPr txBox="1">
            <a:spLocks noChangeArrowheads="1"/>
          </p:cNvSpPr>
          <p:nvPr/>
        </p:nvSpPr>
        <p:spPr bwMode="auto">
          <a:xfrm>
            <a:off x="3894138" y="881063"/>
            <a:ext cx="52498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b="1">
                <a:solidFill>
                  <a:schemeClr val="tx1"/>
                </a:solidFill>
                <a:latin typeface="Calibri" pitchFamily="34" charset="0"/>
                <a:ea typeface="Geneva" pitchFamily="126"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6"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6"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9pPr>
          </a:lstStyle>
          <a:p>
            <a:pPr eaLnBrk="1" hangingPunct="1">
              <a:spcBef>
                <a:spcPct val="0"/>
              </a:spcBef>
              <a:buFontTx/>
              <a:buNone/>
            </a:pPr>
            <a:r>
              <a:rPr lang="en-US" altLang="en-US" sz="1700" dirty="0" smtClean="0">
                <a:solidFill>
                  <a:srgbClr val="0079C1"/>
                </a:solidFill>
              </a:rPr>
              <a:t>Emissions Summary for Golden, </a:t>
            </a:r>
            <a:r>
              <a:rPr lang="en-US" altLang="en-US" sz="1700" dirty="0">
                <a:solidFill>
                  <a:srgbClr val="0079C1"/>
                </a:solidFill>
              </a:rPr>
              <a:t>Colorado in 2013</a:t>
            </a:r>
          </a:p>
        </p:txBody>
      </p:sp>
      <p:sp>
        <p:nvSpPr>
          <p:cNvPr id="11272" name="TextBox 13"/>
          <p:cNvSpPr txBox="1">
            <a:spLocks noChangeArrowheads="1"/>
          </p:cNvSpPr>
          <p:nvPr/>
        </p:nvSpPr>
        <p:spPr bwMode="auto">
          <a:xfrm>
            <a:off x="3409950" y="6256338"/>
            <a:ext cx="56753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b="1">
                <a:solidFill>
                  <a:schemeClr val="tx1"/>
                </a:solidFill>
                <a:latin typeface="Calibri" pitchFamily="34" charset="0"/>
                <a:ea typeface="Geneva" pitchFamily="126"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6"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6"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6"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9pPr>
          </a:lstStyle>
          <a:p>
            <a:pPr eaLnBrk="1" hangingPunct="1">
              <a:spcBef>
                <a:spcPct val="0"/>
              </a:spcBef>
              <a:buNone/>
            </a:pPr>
            <a:r>
              <a:rPr lang="en-US" altLang="en-US" sz="1700" b="0" dirty="0" smtClean="0">
                <a:solidFill>
                  <a:srgbClr val="000000"/>
                </a:solidFill>
                <a:hlinkClick r:id="rId4"/>
              </a:rPr>
              <a:t>apps1.eere.energy.gov/sled</a:t>
            </a:r>
            <a:r>
              <a:rPr lang="en-US" altLang="en-US" sz="1700" b="0" dirty="0" smtClean="0">
                <a:solidFill>
                  <a:srgbClr val="000000"/>
                </a:solidFill>
              </a:rPr>
              <a:t>, </a:t>
            </a:r>
            <a:r>
              <a:rPr lang="en-US" sz="1800" b="0" dirty="0" smtClean="0">
                <a:hlinkClick r:id="rId5"/>
              </a:rPr>
              <a:t>www.energy.gov/eere/cities</a:t>
            </a:r>
            <a:r>
              <a:rPr lang="en-US" sz="1800" dirty="0" smtClean="0"/>
              <a:t> </a:t>
            </a:r>
            <a:endParaRPr lang="en-US" sz="1800" dirty="0"/>
          </a:p>
          <a:p>
            <a:pPr eaLnBrk="1" hangingPunct="1">
              <a:spcBef>
                <a:spcPct val="0"/>
              </a:spcBef>
              <a:buFontTx/>
              <a:buNone/>
            </a:pPr>
            <a:endParaRPr lang="en-US" altLang="en-US" sz="1700" b="0" dirty="0">
              <a:solidFill>
                <a:srgbClr val="000000"/>
              </a:solidFill>
            </a:endParaRPr>
          </a:p>
        </p:txBody>
      </p:sp>
      <p:sp>
        <p:nvSpPr>
          <p:cNvPr id="19" name="Title 18"/>
          <p:cNvSpPr>
            <a:spLocks noGrp="1"/>
          </p:cNvSpPr>
          <p:nvPr>
            <p:ph type="title"/>
          </p:nvPr>
        </p:nvSpPr>
        <p:spPr>
          <a:xfrm>
            <a:off x="3878263" y="58738"/>
            <a:ext cx="5072062" cy="566737"/>
          </a:xfrm>
        </p:spPr>
        <p:txBody>
          <a:bodyPr rtlCol="0">
            <a:normAutofit/>
          </a:bodyPr>
          <a:lstStyle/>
          <a:p>
            <a:pPr eaLnBrk="1" fontAlgn="auto" hangingPunct="1">
              <a:spcAft>
                <a:spcPts val="0"/>
              </a:spcAft>
              <a:defRPr/>
            </a:pPr>
            <a:r>
              <a:rPr lang="en-US" dirty="0">
                <a:ea typeface="+mj-ea"/>
              </a:rPr>
              <a:t>City Energy </a:t>
            </a:r>
            <a:r>
              <a:rPr lang="en-US" dirty="0" smtClean="0">
                <a:ea typeface="+mj-ea"/>
              </a:rPr>
              <a:t>Profiles</a:t>
            </a:r>
            <a:endParaRPr lang="en-US" dirty="0">
              <a:ea typeface="+mj-ea"/>
            </a:endParaRPr>
          </a:p>
        </p:txBody>
      </p:sp>
      <p:pic>
        <p:nvPicPr>
          <p:cNvPr id="11275" name="Picture 11"/>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39297" t="6944" r="16055" b="60833"/>
          <a:stretch/>
        </p:blipFill>
        <p:spPr bwMode="auto">
          <a:xfrm>
            <a:off x="3390900" y="1181100"/>
            <a:ext cx="5748564" cy="240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77225" y="1952625"/>
            <a:ext cx="8667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464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nrel_40_corp">
  <a:themeElements>
    <a:clrScheme name="Custom 2">
      <a:dk1>
        <a:srgbClr val="FFFFFF"/>
      </a:dk1>
      <a:lt1>
        <a:srgbClr val="0079C1"/>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SLT Program Overview_final</Template>
  <TotalTime>4439</TotalTime>
  <Words>6111</Words>
  <Application>Microsoft Office PowerPoint</Application>
  <PresentationFormat>On-screen Show (4:3)</PresentationFormat>
  <Paragraphs>633</Paragraphs>
  <Slides>63</Slides>
  <Notes>25</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nrel_40_corp</vt:lpstr>
      <vt:lpstr>Office Theme</vt:lpstr>
      <vt:lpstr>State, Local and Tribal Program Overview</vt:lpstr>
      <vt:lpstr>PowerPoint Presentation</vt:lpstr>
      <vt:lpstr>Analytics and Best Practices</vt:lpstr>
      <vt:lpstr>Effective Jurisdictional Decision Support</vt:lpstr>
      <vt:lpstr>Audience Entry Point: Decision Support Technical Assistance</vt:lpstr>
      <vt:lpstr>Audience Entry Point: Decision Support Technical Assistance</vt:lpstr>
      <vt:lpstr>PowerPoint Presentation</vt:lpstr>
      <vt:lpstr>PowerPoint Presentation</vt:lpstr>
      <vt:lpstr>City Energy Profiles</vt:lpstr>
      <vt:lpstr>What are other localities doing in clean energy? </vt:lpstr>
      <vt:lpstr>How can we get to 100% RE? </vt:lpstr>
      <vt:lpstr>Resiliency, Storage, and Cost: Oh My!</vt:lpstr>
      <vt:lpstr>What happens when I…?</vt:lpstr>
      <vt:lpstr>What’s Next</vt:lpstr>
      <vt:lpstr>Innovation at a Scale that Matters</vt:lpstr>
      <vt:lpstr>Thank you! Erin.nobler@nrel.gov 303-275-4634  Elizabeth.Doris@nrel.gov Lab Program Manager State Local and Tribal Program</vt:lpstr>
      <vt:lpstr>PowerPoint Presentation</vt:lpstr>
      <vt:lpstr>Tools</vt:lpstr>
      <vt:lpstr>What are the energy efficiency measures that are likely to yield highest savings in my jurisdiction? </vt:lpstr>
      <vt:lpstr>PowerPoint Presentation</vt:lpstr>
      <vt:lpstr>Actionable results for states and cities  </vt:lpstr>
      <vt:lpstr>What about using less?</vt:lpstr>
      <vt:lpstr>Illinois Resi Supply Curve</vt:lpstr>
      <vt:lpstr>What are the high priority RE projects for my jurisdiction? </vt:lpstr>
      <vt:lpstr>REopt Inputs and Output</vt:lpstr>
      <vt:lpstr>Using RE to Extend Probability of Surviving Outage</vt:lpstr>
      <vt:lpstr>Miami University of Ohio </vt:lpstr>
      <vt:lpstr>PV Levelized Cost of Electricity Compared to Utility Rate</vt:lpstr>
      <vt:lpstr>What is the sector level breakdown of energy and emission data for my jurisdiction (or sub jurisdictions)?  </vt:lpstr>
      <vt:lpstr>Cities Leading through Energy Analysis and Planning</vt:lpstr>
      <vt:lpstr>Cities-LEAP City Energy Profile Coverage</vt:lpstr>
      <vt:lpstr>City Energy Profiles: Electricity, Natural Gas</vt:lpstr>
      <vt:lpstr>City Energy Profiles: Fuel Use, VMT</vt:lpstr>
      <vt:lpstr>City Energy Profiles: Fuel Type, PV Potential</vt:lpstr>
      <vt:lpstr>City Energy Profiles: Building Stock Characterization</vt:lpstr>
      <vt:lpstr>City Energy Profiles: Greenhouse Gas Emissions Summary</vt:lpstr>
      <vt:lpstr>Local Energy Action Toolbox</vt:lpstr>
      <vt:lpstr>What is the makeup of low income housing in my jurisdiction? What is the energy burden?</vt:lpstr>
      <vt:lpstr>Cities-LEAP Energy Burden Estimates – Carrboro, NC</vt:lpstr>
      <vt:lpstr>Cities-LEAP: Number of Housing Units by Type, Carrboro, NC</vt:lpstr>
      <vt:lpstr>Cities-LEAP: Percentage of Housing Units by Fuel Type, Carrboro, NC</vt:lpstr>
      <vt:lpstr>Cities-LEAP: Avg. Monthly Energy Expenditures by Heating Fuel Type, Carrboro, NC</vt:lpstr>
      <vt:lpstr>Cities-LEAP: Number of Housing Units by Housing Type, CT</vt:lpstr>
      <vt:lpstr>Cities-LEAP: Average Annual Energy Expenditures ($/yr), CT</vt:lpstr>
      <vt:lpstr>Is Solar Tech Affordable for my Jurisdiction? What is the Savings to Investment Ratio for my people? </vt:lpstr>
      <vt:lpstr>What is an SIR?</vt:lpstr>
      <vt:lpstr>How is the Electricity Savings Calculation made?</vt:lpstr>
      <vt:lpstr>Default Assumptions</vt:lpstr>
      <vt:lpstr>PowerPoint Presentation</vt:lpstr>
      <vt:lpstr>Customize Your Own Assumptions</vt:lpstr>
      <vt:lpstr>What are the costs and outputs of renewable facilities under different financial structures? </vt:lpstr>
      <vt:lpstr>System Advisor Model</vt:lpstr>
      <vt:lpstr>System Advisor Model (SAM)</vt:lpstr>
      <vt:lpstr>What are the jobs and other economic development impacts of renewable energy projects in my jurisdiction? </vt:lpstr>
      <vt:lpstr>JEDI PV – Jobs and Economic Development  </vt:lpstr>
      <vt:lpstr>What are the costs and benefits to various audiences of a single community solar project?</vt:lpstr>
      <vt:lpstr>Community Solar Scenario Tool</vt:lpstr>
      <vt:lpstr>What incentives/policies are necessary to improve system economics? </vt:lpstr>
      <vt:lpstr>Cost of Renewable Energy Spreadsheet Tool (CREST)</vt:lpstr>
      <vt:lpstr>What are the market impacts of different policy scenarios?</vt:lpstr>
      <vt:lpstr>Policy and Program RE Impacts: dGen</vt:lpstr>
      <vt:lpstr>Other! </vt:lpstr>
      <vt:lpstr>Cost of Renewable Energy Spreadsheet Tool (CREST)</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Local and Tribal Program Overview</dc:title>
  <dc:creator>Nobler, Erin</dc:creator>
  <cp:keywords>Presentation template with NREL@40 graphics and branding.</cp:keywords>
  <cp:lastModifiedBy>ESDNREL</cp:lastModifiedBy>
  <cp:revision>4</cp:revision>
  <cp:lastPrinted>2017-03-27T21:48:25Z</cp:lastPrinted>
  <dcterms:created xsi:type="dcterms:W3CDTF">2017-06-16T17:59:32Z</dcterms:created>
  <dcterms:modified xsi:type="dcterms:W3CDTF">2017-06-21T00:22:52Z</dcterms:modified>
</cp:coreProperties>
</file>